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8"/>
  </p:notesMasterIdLst>
  <p:handoutMasterIdLst>
    <p:handoutMasterId r:id="rId29"/>
  </p:handoutMasterIdLst>
  <p:sldIdLst>
    <p:sldId id="2076138195" r:id="rId2"/>
    <p:sldId id="2076138209" r:id="rId3"/>
    <p:sldId id="2076138191" r:id="rId4"/>
    <p:sldId id="2076138186" r:id="rId5"/>
    <p:sldId id="2076138192" r:id="rId6"/>
    <p:sldId id="2076138190" r:id="rId7"/>
    <p:sldId id="265" r:id="rId8"/>
    <p:sldId id="2076138170" r:id="rId9"/>
    <p:sldId id="1145" r:id="rId10"/>
    <p:sldId id="1119" r:id="rId11"/>
    <p:sldId id="1120" r:id="rId12"/>
    <p:sldId id="1112" r:id="rId13"/>
    <p:sldId id="1138" r:id="rId14"/>
    <p:sldId id="1141" r:id="rId15"/>
    <p:sldId id="2076138184" r:id="rId16"/>
    <p:sldId id="1130" r:id="rId17"/>
    <p:sldId id="1165" r:id="rId18"/>
    <p:sldId id="1041" r:id="rId19"/>
    <p:sldId id="1047" r:id="rId20"/>
    <p:sldId id="2076138188" r:id="rId21"/>
    <p:sldId id="2076138189" r:id="rId22"/>
    <p:sldId id="266" r:id="rId23"/>
    <p:sldId id="2076138187" r:id="rId24"/>
    <p:sldId id="259" r:id="rId25"/>
    <p:sldId id="261" r:id="rId26"/>
    <p:sldId id="262" r:id="rId27"/>
  </p:sldIdLst>
  <p:sldSz cx="12192000" cy="6858000"/>
  <p:notesSz cx="6858000" cy="9144000"/>
  <p:defaultTextStyle>
    <a:defPPr>
      <a:defRPr lang="en-US"/>
    </a:defPPr>
    <a:lvl1pPr marL="0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7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4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1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89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6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3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4" userDrawn="1">
          <p15:clr>
            <a:srgbClr val="A4A3A4"/>
          </p15:clr>
        </p15:guide>
        <p15:guide id="2" orient="horz" pos="18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455" userDrawn="1">
          <p15:clr>
            <a:srgbClr val="A4A3A4"/>
          </p15:clr>
        </p15:guide>
        <p15:guide id="5" pos="7225" userDrawn="1">
          <p15:clr>
            <a:srgbClr val="A4A3A4"/>
          </p15:clr>
        </p15:guide>
        <p15:guide id="6" orient="horz" pos="2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C0"/>
    <a:srgbClr val="BBD275"/>
    <a:srgbClr val="2196F3"/>
    <a:srgbClr val="F2F2F2"/>
    <a:srgbClr val="00AFF0"/>
    <a:srgbClr val="7F7F7F"/>
    <a:srgbClr val="4E617A"/>
    <a:srgbClr val="B03B3F"/>
    <a:srgbClr val="445468"/>
    <a:srgbClr val="7B8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17" autoAdjust="0"/>
    <p:restoredTop sz="79369" autoAdjust="0"/>
  </p:normalViewPr>
  <p:slideViewPr>
    <p:cSldViewPr snapToGrid="0" snapToObjects="1">
      <p:cViewPr varScale="1">
        <p:scale>
          <a:sx n="82" d="100"/>
          <a:sy n="82" d="100"/>
        </p:scale>
        <p:origin x="594" y="90"/>
      </p:cViewPr>
      <p:guideLst>
        <p:guide orient="horz" pos="4124"/>
        <p:guide orient="horz" pos="180"/>
        <p:guide pos="3840"/>
        <p:guide pos="455"/>
        <p:guide pos="7225"/>
        <p:guide orient="horz" pos="2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2544"/>
    </p:cViewPr>
  </p:sorterViewPr>
  <p:notesViewPr>
    <p:cSldViewPr snapToGrid="0" snapToObjects="1">
      <p:cViewPr varScale="1">
        <p:scale>
          <a:sx n="86" d="100"/>
          <a:sy n="86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D10F59-8ACC-4663-8C2A-570A112049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37D57-B97E-42F5-8476-EB81689E0E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14A51-A0F1-466D-A658-8BC31F3D95A0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899B3-B33A-4EA9-8156-CF1990109B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24FE4-251C-4954-A1CB-FDB3EA793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DEA3E-21B6-4F73-B86D-EC95D80D7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6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1pPr>
    <a:lvl2pPr marL="457097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2pPr>
    <a:lvl3pPr marL="914194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3pPr>
    <a:lvl4pPr marL="1371291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4pPr>
    <a:lvl5pPr marL="1828389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5pPr>
    <a:lvl6pPr marL="2285486" algn="l" defTabSz="457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83" algn="l" defTabSz="457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457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457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200" kern="1200" dirty="0">
              <a:solidFill>
                <a:schemeClr val="tx1"/>
              </a:solidFill>
              <a:latin typeface="Calibri Ligh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70225-3A71-4023-BECD-A5C669734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BC1DD07-FA13-4A00-461F-ACF588C6C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CA768A4-9021-F875-6689-36BF90164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This is flow of development for Bluetooth. Explain each by each.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0A34BD-B3F3-EC9C-05C1-ED92F448A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2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8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73934-D492-4443-9427-018DE5D6D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09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73934-D492-4443-9427-018DE5D6D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54E6-C869-47DD-9122-F479F6A0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392291"/>
            <a:ext cx="8533245" cy="64705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3A672EE-90E8-4860-A6D6-22159C48E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419" y="6356350"/>
            <a:ext cx="1051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2020 Advanced &amp; Wise Technology Corp. All nights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A8601D3-507B-4164-A6A1-4B0DD5655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1432800"/>
            <a:ext cx="10515164" cy="47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41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54E6-C869-47DD-9122-F479F6A0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9" y="392291"/>
            <a:ext cx="8533245" cy="64705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11E823-C0BF-4055-9DBD-05811B05D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8" y="1432800"/>
            <a:ext cx="10515164" cy="47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FF63A-41E6-4B8F-B98D-457FAE2AB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2020 Advanced &amp; Wise Technology Corp. All nights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EFE67-9631-2BA5-70C1-786E95D2C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400" y="252000"/>
            <a:ext cx="96784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2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54E6-C869-47DD-9122-F479F6A0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392291"/>
            <a:ext cx="8533245" cy="64705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11E823-C0BF-4055-9DBD-05811B05D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1432800"/>
            <a:ext cx="10515164" cy="47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FF63A-41E6-4B8F-B98D-457FAE2AB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2020 Advanced &amp; Wise Technology Corp. All nights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69E70-10BD-BF96-E194-5D5164E12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2000"/>
            <a:ext cx="96784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Lef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54E6-C869-47DD-9122-F479F6A0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392291"/>
            <a:ext cx="8533245" cy="64705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11E823-C0BF-4055-9DBD-05811B05D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1588654"/>
            <a:ext cx="10515164" cy="45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FF63A-41E6-4B8F-B98D-457FAE2AB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2020 Advanced &amp; Wise Technology Corp. All nights reserved.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483E2-CB6B-4E60-8A90-A1FBC75CCC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6000" y="1050713"/>
            <a:ext cx="7200000" cy="276999"/>
          </a:xfrm>
        </p:spPr>
        <p:txBody>
          <a:bodyPr wrap="none"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968375" indent="0">
              <a:buNone/>
              <a:defRPr/>
            </a:lvl4pPr>
          </a:lstStyle>
          <a:p>
            <a:pPr lvl="0"/>
            <a:r>
              <a:rPr lang="en-US" dirty="0"/>
              <a:t>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FBA0C-B75C-5ED8-761F-C974D4BE05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2000"/>
            <a:ext cx="96784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5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DE1B5A-400D-2F38-63C2-380A5EC3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2ED9FA-F531-4277-0805-87ABA3C3D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BC5270-F2BE-2A8F-709E-7085B8C4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90A3-7AB1-4A42-874E-47899368B3B5}" type="datetimeFigureOut">
              <a:rPr lang="zh-TW" altLang="en-US" smtClean="0"/>
              <a:t>2025/9/8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4C6DC3-6111-CCD4-8442-B7FC7C33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21C003-FD18-2709-5891-5789B69CF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5822-1165-4B57-859B-E615C870CB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09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C76148-CB4A-4BF5-86BE-529CC21C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600" y="392400"/>
            <a:ext cx="853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05E85-911A-4249-9511-5C107FE32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432800"/>
            <a:ext cx="10515164" cy="47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6C5E0-FBC6-410C-9729-A06754CC5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419" y="6356350"/>
            <a:ext cx="1051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2020 Advanced &amp; Wise Technology Corp. All nights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2362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0" r:id="rId2"/>
    <p:sldLayoutId id="2147483763" r:id="rId3"/>
    <p:sldLayoutId id="2147483764" r:id="rId4"/>
    <p:sldLayoutId id="2147483765" r:id="rId5"/>
  </p:sldLayoutIdLst>
  <p:txStyles>
    <p:titleStyle>
      <a:lvl1pPr algn="ctr" defTabSz="457189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4571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8288" algn="l" defTabSz="457189" rtl="0" eaLnBrk="1" latinLnBrk="0" hangingPunct="1">
        <a:lnSpc>
          <a:spcPct val="90000"/>
        </a:lnSpc>
        <a:spcBef>
          <a:spcPts val="251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74625" algn="l" defTabSz="457189" rtl="0" eaLnBrk="1" latinLnBrk="0" hangingPunct="1">
        <a:lnSpc>
          <a:spcPct val="90000"/>
        </a:lnSpc>
        <a:spcBef>
          <a:spcPts val="251"/>
        </a:spcBef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12713" algn="l" defTabSz="457189" rtl="0" eaLnBrk="1" latinLnBrk="0" hangingPunct="1">
        <a:lnSpc>
          <a:spcPct val="90000"/>
        </a:lnSpc>
        <a:spcBef>
          <a:spcPts val="251"/>
        </a:spcBef>
        <a:buFont typeface="Calibri" panose="020F0502020204030204" pitchFamily="34" charset="0"/>
        <a:buChar char="‐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112713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69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63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457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051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9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71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66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6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75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2F28D-8E30-824C-16B1-A36BB6C9F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0CF8B6-DA5A-4A15-E913-2D3515BAE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471" y="97898"/>
            <a:ext cx="8533245" cy="647054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ForYou</a:t>
            </a:r>
            <a:r>
              <a:rPr lang="en-US" altLang="zh-TW" dirty="0"/>
              <a:t> Q&amp;A</a:t>
            </a:r>
            <a:r>
              <a:rPr lang="zh-TW" altLang="en-US" dirty="0"/>
              <a:t>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DF2B8B-34DF-9923-5FB9-700892270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95" y="950400"/>
            <a:ext cx="10972800" cy="580970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ea1ChtPeriod"/>
            </a:pPr>
            <a:r>
              <a:rPr lang="en-US" altLang="zh-TW" sz="2200" dirty="0"/>
              <a:t>Good Experience: </a:t>
            </a:r>
          </a:p>
          <a:p>
            <a:pPr marL="0" indent="0">
              <a:buNone/>
            </a:pPr>
            <a:r>
              <a:rPr lang="en-US" altLang="zh-TW" sz="2000" dirty="0"/>
              <a:t>           </a:t>
            </a:r>
            <a:r>
              <a:rPr lang="zh-TW" altLang="en-US" sz="1900" dirty="0"/>
              <a:t>快速獲得數個大廠的採用</a:t>
            </a:r>
            <a:endParaRPr lang="en-US" altLang="zh-TW" sz="1900" dirty="0"/>
          </a:p>
          <a:p>
            <a:pPr marL="0" indent="0">
              <a:buNone/>
            </a:pPr>
            <a:r>
              <a:rPr lang="en-US" altLang="zh-TW" sz="1800" dirty="0"/>
              <a:t>              1. </a:t>
            </a:r>
            <a:r>
              <a:rPr lang="en-US" altLang="zh-TW" sz="1600" dirty="0"/>
              <a:t>JP</a:t>
            </a:r>
            <a:r>
              <a:rPr lang="zh-TW" altLang="en-US" sz="1600" dirty="0"/>
              <a:t> </a:t>
            </a:r>
            <a:r>
              <a:rPr lang="en-US" altLang="zh-TW" sz="1600" dirty="0"/>
              <a:t>: 3</a:t>
            </a:r>
            <a:r>
              <a:rPr lang="zh-TW" altLang="en-US" sz="1600" dirty="0"/>
              <a:t> </a:t>
            </a:r>
            <a:r>
              <a:rPr lang="en-US" altLang="zh-TW" sz="1600" dirty="0"/>
              <a:t>major customers</a:t>
            </a:r>
          </a:p>
          <a:p>
            <a:pPr marL="0" indent="0">
              <a:buNone/>
            </a:pPr>
            <a:r>
              <a:rPr lang="en-US" altLang="zh-TW" sz="1600" dirty="0"/>
              <a:t>                2.  </a:t>
            </a:r>
            <a:r>
              <a:rPr lang="zh-TW" altLang="en-US" sz="1600" dirty="0"/>
              <a:t>歐 </a:t>
            </a:r>
            <a:r>
              <a:rPr lang="en-US" altLang="zh-TW" sz="1600" dirty="0"/>
              <a:t>(M) , Clarion</a:t>
            </a:r>
            <a:r>
              <a:rPr lang="zh-TW" altLang="en-US" sz="1600" dirty="0"/>
              <a:t> </a:t>
            </a:r>
            <a:r>
              <a:rPr lang="en-US" altLang="zh-TW" sz="1600" dirty="0"/>
              <a:t>M, </a:t>
            </a:r>
            <a:r>
              <a:rPr lang="zh-TW" altLang="en-US" sz="1600" dirty="0"/>
              <a:t>鴻海 </a:t>
            </a:r>
            <a:r>
              <a:rPr lang="en-US" altLang="zh-TW" sz="1600" dirty="0"/>
              <a:t>(1+2) , AUO </a:t>
            </a:r>
          </a:p>
          <a:p>
            <a:pPr marL="0" indent="0">
              <a:buNone/>
            </a:pPr>
            <a:r>
              <a:rPr lang="en-US" altLang="zh-TW" sz="1600" dirty="0"/>
              <a:t>                3. </a:t>
            </a:r>
            <a:r>
              <a:rPr lang="en-US" altLang="zh-TW" sz="1600" dirty="0" err="1"/>
              <a:t>Desay</a:t>
            </a:r>
            <a:r>
              <a:rPr lang="en-US" altLang="zh-TW" sz="1600" dirty="0"/>
              <a:t> ( </a:t>
            </a:r>
            <a:r>
              <a:rPr lang="zh-TW" altLang="en-US" sz="1600" dirty="0"/>
              <a:t>吉利</a:t>
            </a:r>
            <a:r>
              <a:rPr lang="en-US" altLang="zh-TW" sz="1600" dirty="0"/>
              <a:t>, 4 models ) , HSAE(Nissan 3 models) , </a:t>
            </a:r>
            <a:r>
              <a:rPr lang="zh-TW" altLang="en-US" sz="1600" dirty="0"/>
              <a:t>聯友 </a:t>
            </a:r>
            <a:r>
              <a:rPr lang="en-US" altLang="zh-TW" sz="1600" dirty="0"/>
              <a:t>( Nissan 1 ) ,</a:t>
            </a:r>
          </a:p>
          <a:p>
            <a:pPr marL="0" indent="0">
              <a:buNone/>
            </a:pPr>
            <a:r>
              <a:rPr lang="en-US" altLang="zh-TW" sz="1600" dirty="0"/>
              <a:t>                </a:t>
            </a:r>
            <a:r>
              <a:rPr lang="zh-TW" altLang="en-US" sz="1500" dirty="0"/>
              <a:t>        </a:t>
            </a:r>
            <a:r>
              <a:rPr lang="en-US" altLang="zh-TW" sz="1500" dirty="0"/>
              <a:t>Note: </a:t>
            </a:r>
            <a:r>
              <a:rPr lang="zh-TW" altLang="en-US" sz="1500" dirty="0"/>
              <a:t>客戶</a:t>
            </a:r>
            <a:r>
              <a:rPr lang="en-US" altLang="zh-TW" sz="1500" dirty="0"/>
              <a:t>appreciate</a:t>
            </a:r>
            <a:r>
              <a:rPr lang="zh-TW" altLang="en-US" sz="1500" dirty="0"/>
              <a:t>順利通過 </a:t>
            </a:r>
            <a:r>
              <a:rPr lang="en-US" altLang="zh-TW" sz="1500" dirty="0"/>
              <a:t>ITU-T </a:t>
            </a:r>
            <a:r>
              <a:rPr lang="zh-TW" altLang="en-US" sz="1500" dirty="0"/>
              <a:t>及車廠認證速度</a:t>
            </a:r>
            <a:r>
              <a:rPr lang="en-US" altLang="zh-TW" sz="1500" dirty="0"/>
              <a:t>, </a:t>
            </a:r>
            <a:r>
              <a:rPr lang="zh-TW" altLang="en-US" sz="1500" dirty="0"/>
              <a:t>遠勝他家產品</a:t>
            </a:r>
            <a:endParaRPr lang="en-US" altLang="zh-TW" sz="1500" dirty="0"/>
          </a:p>
          <a:p>
            <a:pPr marL="0" indent="0">
              <a:buNone/>
            </a:pPr>
            <a:endParaRPr lang="en-US" altLang="zh-TW" sz="1600" dirty="0"/>
          </a:p>
          <a:p>
            <a:pPr marL="342900" indent="-342900">
              <a:buAutoNum type="ea1ChtPlain" startAt="2"/>
            </a:pPr>
            <a:r>
              <a:rPr lang="zh-TW" altLang="en-US" sz="2200" dirty="0"/>
              <a:t>優點</a:t>
            </a:r>
            <a:r>
              <a:rPr lang="en-US" altLang="zh-TW" sz="2200" dirty="0"/>
              <a:t>:</a:t>
            </a:r>
          </a:p>
          <a:p>
            <a:pPr marL="0" indent="0">
              <a:buNone/>
            </a:pPr>
            <a:r>
              <a:rPr lang="en-US" altLang="zh-TW" sz="1600" dirty="0"/>
              <a:t>              1. </a:t>
            </a:r>
            <a:r>
              <a:rPr lang="zh-TW" altLang="en-US" sz="1700" dirty="0"/>
              <a:t>優異的 </a:t>
            </a:r>
            <a:r>
              <a:rPr lang="en-US" altLang="zh-TW" sz="1700" dirty="0"/>
              <a:t>Algorithm : </a:t>
            </a:r>
            <a:r>
              <a:rPr lang="zh-TW" altLang="en-US" sz="1700" dirty="0"/>
              <a:t>難以處理的 </a:t>
            </a:r>
            <a:r>
              <a:rPr lang="en-US" altLang="zh-TW" sz="1700" dirty="0"/>
              <a:t>Double Talk…</a:t>
            </a:r>
          </a:p>
          <a:p>
            <a:pPr marL="0" indent="0">
              <a:buNone/>
            </a:pPr>
            <a:endParaRPr lang="en-US" altLang="zh-TW" sz="1700" dirty="0"/>
          </a:p>
          <a:p>
            <a:pPr marL="0" indent="0">
              <a:buNone/>
            </a:pPr>
            <a:r>
              <a:rPr lang="en-US" altLang="zh-TW" sz="1600" dirty="0"/>
              <a:t>              2. </a:t>
            </a:r>
            <a:r>
              <a:rPr lang="zh-TW" altLang="en-US" sz="1700" dirty="0"/>
              <a:t>完整的</a:t>
            </a:r>
            <a:r>
              <a:rPr lang="en-US" altLang="zh-TW" sz="1700" dirty="0"/>
              <a:t>IOP ( Total System IOP) : </a:t>
            </a:r>
          </a:p>
          <a:p>
            <a:pPr marL="0" indent="0">
              <a:buNone/>
            </a:pPr>
            <a:r>
              <a:rPr lang="en-US" altLang="zh-TW" sz="1600" dirty="0"/>
              <a:t>                                </a:t>
            </a:r>
            <a:r>
              <a:rPr lang="zh-TW" altLang="zh-TW" sz="1500" dirty="0"/>
              <a:t>大中小型車實車路試</a:t>
            </a:r>
            <a:r>
              <a:rPr lang="en-US" altLang="zh-TW" sz="1500" dirty="0"/>
              <a:t>; </a:t>
            </a:r>
            <a:r>
              <a:rPr lang="zh-TW" altLang="zh-TW" sz="1500" dirty="0"/>
              <a:t>高速公路</a:t>
            </a:r>
            <a:r>
              <a:rPr lang="en-US" altLang="zh-TW" sz="1500" dirty="0"/>
              <a:t>,</a:t>
            </a:r>
            <a:r>
              <a:rPr lang="zh-TW" altLang="zh-TW" sz="1500" dirty="0"/>
              <a:t>平面道路</a:t>
            </a:r>
            <a:r>
              <a:rPr lang="en-US" altLang="zh-TW" sz="1500" dirty="0"/>
              <a:t>,</a:t>
            </a:r>
            <a:r>
              <a:rPr lang="zh-TW" altLang="zh-TW" sz="1500" dirty="0"/>
              <a:t>山路及崎嶇道路路試</a:t>
            </a:r>
            <a:r>
              <a:rPr lang="en-US" altLang="zh-TW" sz="1500" dirty="0"/>
              <a:t>; </a:t>
            </a:r>
            <a:r>
              <a:rPr lang="zh-TW" altLang="zh-TW" sz="1500" dirty="0"/>
              <a:t>強風</a:t>
            </a:r>
            <a:r>
              <a:rPr lang="en-US" altLang="zh-TW" sz="1500" dirty="0"/>
              <a:t>,</a:t>
            </a:r>
            <a:r>
              <a:rPr lang="zh-TW" altLang="zh-TW" sz="1500" dirty="0"/>
              <a:t>大雨</a:t>
            </a:r>
            <a:r>
              <a:rPr lang="en-US" altLang="zh-TW" sz="1500" dirty="0"/>
              <a:t>,</a:t>
            </a:r>
            <a:r>
              <a:rPr lang="zh-TW" altLang="zh-TW" sz="1500" dirty="0"/>
              <a:t>打雷極端天氣路試</a:t>
            </a:r>
            <a:r>
              <a:rPr lang="en-US" altLang="zh-TW" sz="1500" dirty="0"/>
              <a:t>; </a:t>
            </a:r>
          </a:p>
          <a:p>
            <a:pPr marL="0" indent="0">
              <a:buNone/>
            </a:pPr>
            <a:r>
              <a:rPr lang="en-US" altLang="zh-TW" sz="1500" dirty="0"/>
              <a:t>                                   </a:t>
            </a:r>
            <a:r>
              <a:rPr lang="zh-TW" altLang="zh-TW" sz="1500" dirty="0"/>
              <a:t>車內環境音干擾測試</a:t>
            </a:r>
            <a:r>
              <a:rPr lang="en-US" altLang="zh-TW" sz="1500" dirty="0"/>
              <a:t>(AC,</a:t>
            </a:r>
            <a:r>
              <a:rPr lang="zh-TW" altLang="zh-TW" sz="1500" dirty="0"/>
              <a:t> 導航音量</a:t>
            </a:r>
            <a:r>
              <a:rPr lang="en-US" altLang="zh-TW" sz="1500" dirty="0"/>
              <a:t>….)  , </a:t>
            </a:r>
            <a:r>
              <a:rPr lang="zh-TW" altLang="en-US" sz="1500" dirty="0"/>
              <a:t>語音辨識</a:t>
            </a:r>
            <a:r>
              <a:rPr lang="en-US" altLang="zh-TW" sz="1500" dirty="0"/>
              <a:t>(VR)</a:t>
            </a:r>
          </a:p>
          <a:p>
            <a:pPr marL="0" indent="0">
              <a:buNone/>
            </a:pPr>
            <a:r>
              <a:rPr lang="zh-TW" altLang="en-US" sz="1500" b="1" dirty="0"/>
              <a:t>                                   </a:t>
            </a:r>
            <a:r>
              <a:rPr lang="zh-TW" altLang="en-US" sz="1500" dirty="0"/>
              <a:t>解決</a:t>
            </a:r>
            <a:r>
              <a:rPr lang="zh-TW" altLang="zh-TW" sz="1500" dirty="0"/>
              <a:t>極端情境下的語音清晰度與穩定性</a:t>
            </a:r>
            <a:r>
              <a:rPr lang="en-US" altLang="zh-TW" sz="1500" dirty="0"/>
              <a:t>;</a:t>
            </a:r>
          </a:p>
          <a:p>
            <a:pPr marL="0" indent="0">
              <a:buNone/>
            </a:pPr>
            <a:endParaRPr lang="en-US" altLang="zh-TW" sz="1500" b="1" dirty="0"/>
          </a:p>
          <a:p>
            <a:pPr marL="0" indent="0">
              <a:buNone/>
            </a:pPr>
            <a:r>
              <a:rPr lang="en-US" altLang="zh-TW" sz="1600" dirty="0"/>
              <a:t>              3.  Intelligent &amp; Real-Time Tuning Tool :</a:t>
            </a:r>
            <a:r>
              <a:rPr lang="zh-TW" altLang="en-US" sz="1600" dirty="0"/>
              <a:t>迅速調出更準確</a:t>
            </a:r>
            <a:r>
              <a:rPr lang="en-US" altLang="zh-TW" sz="1600" dirty="0"/>
              <a:t>, </a:t>
            </a:r>
            <a:r>
              <a:rPr lang="zh-TW" altLang="en-US" sz="1600" dirty="0"/>
              <a:t>滿意的結果</a:t>
            </a:r>
            <a:r>
              <a:rPr lang="en-US" altLang="zh-TW" sz="1600" dirty="0"/>
              <a:t>, </a:t>
            </a:r>
            <a:r>
              <a:rPr lang="zh-TW" altLang="en-US" sz="1600" dirty="0"/>
              <a:t>克服重要項目手工調整的缺點</a:t>
            </a:r>
            <a:endParaRPr lang="en-US" altLang="zh-TW" sz="1600" dirty="0"/>
          </a:p>
          <a:p>
            <a:pPr lvl="2"/>
            <a:r>
              <a:rPr lang="en-US" altLang="zh-TW" sz="1500" dirty="0"/>
              <a:t>CP SWB Receive/Send Speech quality </a:t>
            </a:r>
            <a:r>
              <a:rPr lang="zh-TW" altLang="zh-TW" sz="1500" dirty="0"/>
              <a:t>測項</a:t>
            </a:r>
            <a:r>
              <a:rPr lang="en-US" altLang="zh-TW" sz="1500" dirty="0"/>
              <a:t>:</a:t>
            </a:r>
          </a:p>
          <a:p>
            <a:pPr marL="720725" lvl="2" indent="0">
              <a:buNone/>
            </a:pPr>
            <a:r>
              <a:rPr lang="en-US" altLang="zh-TW" sz="1500" dirty="0"/>
              <a:t>             </a:t>
            </a:r>
            <a:r>
              <a:rPr lang="zh-TW" altLang="zh-TW" sz="1500" dirty="0"/>
              <a:t>需多次嘗試調整</a:t>
            </a:r>
            <a:r>
              <a:rPr lang="en-US" altLang="zh-TW" sz="1500" dirty="0"/>
              <a:t> EQ </a:t>
            </a:r>
            <a:r>
              <a:rPr lang="zh-TW" altLang="zh-TW" sz="1500" dirty="0"/>
              <a:t>提高</a:t>
            </a:r>
            <a:r>
              <a:rPr lang="en-US" altLang="zh-TW" sz="1500" dirty="0"/>
              <a:t> MOS </a:t>
            </a:r>
            <a:r>
              <a:rPr lang="zh-TW" altLang="zh-TW" sz="1500" dirty="0"/>
              <a:t>分數，此</a:t>
            </a:r>
            <a:r>
              <a:rPr lang="en-US" altLang="zh-TW" sz="1500" dirty="0"/>
              <a:t> Tool </a:t>
            </a:r>
            <a:r>
              <a:rPr lang="zh-TW" altLang="zh-TW" sz="1500" dirty="0"/>
              <a:t>可根據</a:t>
            </a:r>
            <a:r>
              <a:rPr lang="en-US" altLang="zh-TW" sz="1500" dirty="0"/>
              <a:t> ACQUA </a:t>
            </a:r>
            <a:r>
              <a:rPr lang="zh-TW" altLang="zh-TW" sz="1500" dirty="0"/>
              <a:t>音檔比對</a:t>
            </a:r>
            <a:r>
              <a:rPr lang="en-US" altLang="zh-TW" sz="1500" dirty="0"/>
              <a:t> EQ </a:t>
            </a:r>
            <a:r>
              <a:rPr lang="zh-TW" altLang="zh-TW" sz="1500" dirty="0"/>
              <a:t>差異，自動調整</a:t>
            </a:r>
            <a:r>
              <a:rPr lang="en-US" altLang="zh-TW" sz="1500" dirty="0"/>
              <a:t> EQ </a:t>
            </a:r>
            <a:r>
              <a:rPr lang="zh-TW" altLang="zh-TW" sz="1500" dirty="0"/>
              <a:t>以提高</a:t>
            </a:r>
            <a:r>
              <a:rPr lang="en-US" altLang="zh-TW" sz="1500" dirty="0"/>
              <a:t> MOS </a:t>
            </a:r>
            <a:r>
              <a:rPr lang="zh-TW" altLang="zh-TW" sz="1500" dirty="0"/>
              <a:t>分數。</a:t>
            </a:r>
          </a:p>
          <a:p>
            <a:pPr lvl="2"/>
            <a:r>
              <a:rPr lang="en-US" altLang="zh-TW" sz="1500" dirty="0"/>
              <a:t>RES (Residual Echo Suppressor) </a:t>
            </a:r>
            <a:r>
              <a:rPr lang="zh-TW" altLang="zh-TW" sz="1500" dirty="0"/>
              <a:t>參數的調整</a:t>
            </a:r>
            <a:r>
              <a:rPr lang="en-US" altLang="zh-TW" sz="1500" dirty="0"/>
              <a:t>:</a:t>
            </a:r>
          </a:p>
          <a:p>
            <a:pPr marL="720725" lvl="2" indent="0">
              <a:buNone/>
            </a:pPr>
            <a:r>
              <a:rPr lang="en-US" altLang="zh-TW" sz="1500" dirty="0"/>
              <a:t>             </a:t>
            </a:r>
            <a:r>
              <a:rPr lang="zh-TW" altLang="zh-TW" sz="1500" dirty="0"/>
              <a:t>須同時考慮</a:t>
            </a:r>
            <a:r>
              <a:rPr lang="en-US" altLang="zh-TW" sz="1500" dirty="0"/>
              <a:t> TCL </a:t>
            </a:r>
            <a:r>
              <a:rPr lang="zh-TW" altLang="zh-TW" sz="1500" dirty="0"/>
              <a:t>及</a:t>
            </a:r>
            <a:r>
              <a:rPr lang="en-US" altLang="zh-TW" sz="1500" dirty="0"/>
              <a:t> Double talk </a:t>
            </a:r>
            <a:r>
              <a:rPr lang="zh-TW" altLang="zh-TW" sz="1500" dirty="0"/>
              <a:t>測項，</a:t>
            </a:r>
            <a:r>
              <a:rPr lang="en-US" altLang="zh-TW" sz="1500" dirty="0"/>
              <a:t>Tool </a:t>
            </a:r>
            <a:r>
              <a:rPr lang="zh-TW" altLang="zh-TW" sz="1500" dirty="0"/>
              <a:t>可自動嘗試多種參數組合得到較佳設定。</a:t>
            </a:r>
          </a:p>
          <a:p>
            <a:pPr lvl="2"/>
            <a:r>
              <a:rPr lang="zh-TW" altLang="zh-TW" sz="1500" dirty="0"/>
              <a:t>自動量測</a:t>
            </a:r>
            <a:r>
              <a:rPr lang="en-US" altLang="zh-TW" sz="1500" dirty="0"/>
              <a:t> Reference </a:t>
            </a:r>
            <a:r>
              <a:rPr lang="zh-TW" altLang="zh-TW" sz="1500" dirty="0"/>
              <a:t>信號和</a:t>
            </a:r>
            <a:r>
              <a:rPr lang="en-US" altLang="zh-TW" sz="1500" dirty="0"/>
              <a:t> </a:t>
            </a:r>
            <a:r>
              <a:rPr lang="en-US" altLang="zh-TW" sz="1500" dirty="0" err="1"/>
              <a:t>TXin</a:t>
            </a:r>
            <a:r>
              <a:rPr lang="en-US" altLang="zh-TW" sz="1500" dirty="0"/>
              <a:t> (</a:t>
            </a:r>
            <a:r>
              <a:rPr lang="en-US" altLang="zh-TW" sz="1500" dirty="0" err="1"/>
              <a:t>Mic_in</a:t>
            </a:r>
            <a:r>
              <a:rPr lang="en-US" altLang="zh-TW" sz="1500" dirty="0"/>
              <a:t>) </a:t>
            </a:r>
            <a:r>
              <a:rPr lang="zh-TW" altLang="zh-TW" sz="1500" dirty="0"/>
              <a:t>信號之</a:t>
            </a:r>
            <a:r>
              <a:rPr lang="en-US" altLang="zh-TW" sz="1500" dirty="0"/>
              <a:t> delay</a:t>
            </a:r>
            <a:r>
              <a:rPr lang="zh-TW" altLang="zh-TW" sz="1500" dirty="0"/>
              <a:t>，並給出建議。</a:t>
            </a:r>
          </a:p>
          <a:p>
            <a:pPr lvl="2"/>
            <a:r>
              <a:rPr lang="zh-TW" altLang="zh-TW" sz="1500" dirty="0"/>
              <a:t>自動嘗試不同</a:t>
            </a:r>
            <a:r>
              <a:rPr lang="en-US" altLang="zh-TW" sz="1500" dirty="0"/>
              <a:t> Echo tail </a:t>
            </a:r>
            <a:r>
              <a:rPr lang="zh-TW" altLang="zh-TW" sz="1500" dirty="0"/>
              <a:t>設定，並建議最佳設定值。</a:t>
            </a:r>
            <a:endParaRPr lang="en-US" altLang="zh-TW" sz="1500" dirty="0"/>
          </a:p>
        </p:txBody>
      </p:sp>
    </p:spTree>
    <p:extLst>
      <p:ext uri="{BB962C8B-B14F-4D97-AF65-F5344CB8AC3E}">
        <p14:creationId xmlns:p14="http://schemas.microsoft.com/office/powerpoint/2010/main" val="394648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3BD8D-0047-EA7D-F439-9BF86E42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116470"/>
            <a:ext cx="8533245" cy="647054"/>
          </a:xfrm>
        </p:spPr>
        <p:txBody>
          <a:bodyPr>
            <a:normAutofit/>
          </a:bodyPr>
          <a:lstStyle/>
          <a:p>
            <a:r>
              <a:rPr lang="en-US" dirty="0" err="1"/>
              <a:t>CarPlay</a:t>
            </a:r>
            <a:r>
              <a:rPr lang="en-US" dirty="0"/>
              <a:t>: ITU-T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65115" y="902470"/>
          <a:ext cx="11418076" cy="426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9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3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076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Key Influencing Factors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ITU-T</a:t>
                      </a:r>
                      <a:r>
                        <a:rPr lang="en-US" altLang="zh-TW" sz="1600" baseline="0" dirty="0"/>
                        <a:t> Difficult test items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A&amp;W</a:t>
                      </a:r>
                      <a:r>
                        <a:rPr lang="zh-TW" altLang="en-US" sz="1600" baseline="0" dirty="0"/>
                        <a:t> </a:t>
                      </a:r>
                      <a:r>
                        <a:rPr lang="en-US" altLang="zh-TW" sz="1600" baseline="0" dirty="0"/>
                        <a:t>Advantages/ Solutions</a:t>
                      </a:r>
                      <a:r>
                        <a:rPr lang="zh-TW" altLang="en-US" sz="1600" baseline="0" dirty="0"/>
                        <a:t> 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967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Echo Cancellation</a:t>
                      </a:r>
                      <a:endParaRPr lang="zh-TW" alt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SPK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 </a:t>
                      </a:r>
                    </a:p>
                    <a:p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Reference</a:t>
                      </a: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 Gain  VS MIC-in Gain</a:t>
                      </a:r>
                    </a:p>
                    <a:p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Echo performance without background noise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11.11.3 Spectral Echo Attenuation (nominal)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11.11.1a Terminal Coupling Loss (</a:t>
                      </a:r>
                      <a:r>
                        <a:rPr lang="en-US" altLang="zh-TW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TCLw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Compare the audio data produced by the PC with the audio data produced by the car system: compare waveforms, analyze/find the issues, and provide recommendations.</a:t>
                      </a:r>
                    </a:p>
                    <a:p>
                      <a:b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ECNR Algorithm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1950" marR="0" indent="-18415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Reference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data Gain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1950" indent="-1841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Bulk Delay , Echo tail length, </a:t>
                      </a:r>
                    </a:p>
                    <a:p>
                      <a:pPr marL="361950" indent="-1841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Residual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Echo suppression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1979">
                <a:tc>
                  <a:txBody>
                    <a:bodyPr/>
                    <a:lstStyle/>
                    <a:p>
                      <a:r>
                        <a:rPr lang="en-US" altLang="zh-TW" sz="1400" b="0" dirty="0">
                          <a:latin typeface="+mn-lt"/>
                        </a:rPr>
                        <a:t>Double</a:t>
                      </a:r>
                      <a:r>
                        <a:rPr lang="en-US" altLang="zh-TW" sz="1400" b="0" baseline="0" dirty="0">
                          <a:latin typeface="+mn-lt"/>
                        </a:rPr>
                        <a:t> Talk</a:t>
                      </a:r>
                      <a:endParaRPr lang="zh-TW" alt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SPK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 </a:t>
                      </a:r>
                    </a:p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Bulk Delay</a:t>
                      </a:r>
                    </a:p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Echo tail length </a:t>
                      </a:r>
                    </a:p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Residual Echo suppression</a:t>
                      </a:r>
                      <a:endParaRPr lang="zh-TW" alt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Double talk performance</a:t>
                      </a:r>
                    </a:p>
                    <a:p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11.12.1(1) </a:t>
                      </a:r>
                      <a:r>
                        <a:rPr lang="fr-FR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DT- Attenuation Range-SND Max Volume </a:t>
                      </a:r>
                      <a:endParaRPr lang="en-US" altLang="zh-TW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ECNR Algorithm</a:t>
                      </a:r>
                    </a:p>
                    <a:p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driver's side audio is clear, without overlapping sounds or issues related to the interaction with echo cancellation.</a:t>
                      </a:r>
                    </a:p>
                    <a:p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Bulk Delay ,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Echo tail length, </a:t>
                      </a:r>
                    </a:p>
                    <a:p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Residual</a:t>
                      </a: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Echo suppression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10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3BD8D-0047-EA7D-F439-9BF86E42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108519"/>
            <a:ext cx="8533245" cy="647054"/>
          </a:xfrm>
        </p:spPr>
        <p:txBody>
          <a:bodyPr>
            <a:normAutofit/>
          </a:bodyPr>
          <a:lstStyle/>
          <a:p>
            <a:r>
              <a:rPr lang="en-US" dirty="0" err="1"/>
              <a:t>CarPlay</a:t>
            </a:r>
            <a:r>
              <a:rPr lang="en-US" dirty="0"/>
              <a:t>: ITU-T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69956" y="862155"/>
          <a:ext cx="10954694" cy="5923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0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7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824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Key Influencing Factors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ITU-T</a:t>
                      </a:r>
                      <a:r>
                        <a:rPr lang="en-US" altLang="zh-TW" sz="1600" baseline="0" dirty="0"/>
                        <a:t> Difficult test items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A&amp;W</a:t>
                      </a:r>
                      <a:r>
                        <a:rPr lang="zh-TW" altLang="en-US" sz="1600" baseline="0" dirty="0"/>
                        <a:t> </a:t>
                      </a:r>
                      <a:r>
                        <a:rPr lang="en-US" altLang="zh-TW" sz="1600" baseline="0" dirty="0"/>
                        <a:t>Advantages/ Solutions</a:t>
                      </a:r>
                      <a:r>
                        <a:rPr lang="zh-TW" altLang="en-US" sz="1600" baseline="0" dirty="0"/>
                        <a:t> 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557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+mn-lt"/>
                        </a:rPr>
                        <a:t>Background Noise</a:t>
                      </a:r>
                    </a:p>
                    <a:p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Noise, e.g., engine noise, air conditioning, wind noise, rain sound, fan noise…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Each metric affects one another, the noise is close to human voices, the noise is extremely loud, making it very difficult to calibrate.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11.13 Background noise transmission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BGNT Level, Lombard Effect Factor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EN Speech Quality BGN GMOS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Check Noise Quality EN NMOS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Check Speech Quality EN SMOS 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ECNR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Algorithm</a:t>
                      </a:r>
                      <a:r>
                        <a:rPr lang="en-US" altLang="zh-TW" sz="14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zh-TW" altLang="en-US" sz="14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TW" sz="14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Noise processing is done very well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altLang="zh-CN" sz="1400" dirty="0">
                          <a:latin typeface="+mn-lt"/>
                        </a:rPr>
                      </a:br>
                      <a:r>
                        <a:rPr lang="en-US" altLang="zh-CN" sz="1400" dirty="0">
                          <a:latin typeface="+mn-lt"/>
                        </a:rPr>
                        <a:t>High-quality calls can be ensured even in very noisy environments, without a noticeable drop in sound quality due to extracting voices from loud background noise.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5575">
                <a:tc>
                  <a:txBody>
                    <a:bodyPr/>
                    <a:lstStyle/>
                    <a:p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Out-of-band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Related to the system DSP (DAC / ADC) filter settings (which may create harmonics during the resampling process, causing high-frequency sounds to be perceived in the low-frequency range).</a:t>
                      </a:r>
                      <a:endParaRPr lang="en-US" altLang="zh-TW" sz="14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11.08 Out-of-band signal</a:t>
                      </a:r>
                    </a:p>
                    <a:p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11.08.1b Out-of-band signals Sending</a:t>
                      </a:r>
                    </a:p>
                    <a:p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NBS(4KHz) &amp; WBS(8Khz).</a:t>
                      </a:r>
                      <a:endParaRPr lang="en-US" altLang="zh-TW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A&amp;W Tool Check:</a:t>
                      </a:r>
                    </a:p>
                    <a:p>
                      <a:r>
                        <a:rPr lang="en-US" sz="1400" b="0" dirty="0"/>
                        <a:t>Follow the test method in 11.8.1</a:t>
                      </a:r>
                    </a:p>
                    <a:p>
                      <a:pPr lvl="1"/>
                      <a:r>
                        <a:rPr lang="en-US" sz="1400" b="0" dirty="0"/>
                        <a:t>-&gt; Play P.501 clause 7.3.2 voice as the reference level</a:t>
                      </a:r>
                    </a:p>
                    <a:p>
                      <a:pPr lvl="1"/>
                      <a:r>
                        <a:rPr lang="en-US" sz="1400" b="0" dirty="0"/>
                        <a:t>-&gt; Play 8-10kHz white Gaussian noise</a:t>
                      </a:r>
                    </a:p>
                    <a:p>
                      <a:pPr lvl="1"/>
                      <a:r>
                        <a:rPr lang="en-US" sz="1400" b="0" dirty="0"/>
                        <a:t>-&gt; After microphone recording, check that the 200-7kHz level should be at least 35dB lower than the reference level</a:t>
                      </a:r>
                      <a:br>
                        <a:rPr lang="en-US" sz="1400" b="0" dirty="0"/>
                      </a:br>
                      <a:endParaRPr lang="en-US" sz="1400" b="0" dirty="0"/>
                    </a:p>
                    <a:p>
                      <a:r>
                        <a:rPr lang="en-US" sz="1400" b="0" dirty="0"/>
                        <a:t>Check if the customer system generates abnormal harmonics</a:t>
                      </a:r>
                    </a:p>
                    <a:p>
                      <a:r>
                        <a:rPr lang="en-US" sz="1400" b="0" dirty="0"/>
                        <a:t>Verify if out-of-band signals affect in-band signals e.g., incorrect SoC DSP filter settings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90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3BD8D-0047-EA7D-F439-9BF86E42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116470"/>
            <a:ext cx="8533245" cy="647054"/>
          </a:xfrm>
        </p:spPr>
        <p:txBody>
          <a:bodyPr>
            <a:normAutofit/>
          </a:bodyPr>
          <a:lstStyle/>
          <a:p>
            <a:r>
              <a:rPr lang="en-US" dirty="0" err="1"/>
              <a:t>CarPlay</a:t>
            </a:r>
            <a:r>
              <a:rPr lang="en-US" dirty="0"/>
              <a:t> : Certification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14686" y="917552"/>
          <a:ext cx="11775881" cy="5346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4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7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086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Function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Key Influencing Factors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aseline="0" dirty="0"/>
                        <a:t>Challenges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A&amp;W Advantages / Countermeasures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976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Resource Manager</a:t>
                      </a:r>
                      <a:endParaRPr lang="en-US" altLang="zh-TW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Audio source switch</a:t>
                      </a:r>
                    </a:p>
                    <a:p>
                      <a:pPr marL="342900" marR="0" lvl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altLang="zh-TW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 source switch</a:t>
                      </a:r>
                    </a:p>
                    <a:p>
                      <a:pPr marL="342900" marR="0" lvl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altLang="zh-TW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Audio + Video</a:t>
                      </a:r>
                      <a:r>
                        <a:rPr lang="zh-TW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 error : </a:t>
                      </a: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Broadcast / Interact per APP</a:t>
                      </a: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Audio / Video status error</a:t>
                      </a: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Delay :  </a:t>
                      </a: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Video. Audio, Navi, MIC</a:t>
                      </a: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Brief black-and-white screen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Facet:</a:t>
                      </a: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Uniform Rules :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Broadcast / Interact …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Protected : Resource permissions…</a:t>
                      </a: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Quick Phone Switch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ing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393A39"/>
                        </a:buClr>
                        <a:buFont typeface="+mj-lt"/>
                        <a:buNone/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Resource Manager :</a:t>
                      </a:r>
                      <a:endParaRPr lang="en-US" sz="1400" b="0" strike="noStrike" kern="1200" spc="-1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393A39"/>
                        </a:buClr>
                        <a:buFont typeface="Arial" pitchFamily="34" charset="0"/>
                        <a:buChar char="•"/>
                      </a:pP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Centralization: Avoiding Competition for Resources</a:t>
                      </a:r>
                    </a:p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393A39"/>
                        </a:buClr>
                        <a:buFont typeface="Arial" pitchFamily="34" charset="0"/>
                        <a:buNone/>
                      </a:pPr>
                      <a:endParaRPr lang="en-US" altLang="zh-TW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393A39"/>
                        </a:buClr>
                        <a:buFont typeface="Arial" pitchFamily="34" charset="0"/>
                        <a:buChar char="•"/>
                      </a:pP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Layered usage: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 resources in layers</a:t>
                      </a:r>
                    </a:p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393A39"/>
                        </a:buClr>
                        <a:buFont typeface="Arial" pitchFamily="34" charset="0"/>
                        <a:buNone/>
                      </a:pP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393A39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Resource Synchronization</a:t>
                      </a:r>
                    </a:p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393A39"/>
                        </a:buClr>
                        <a:buFont typeface="Arial" pitchFamily="34" charset="0"/>
                        <a:buNone/>
                      </a:pPr>
                      <a:endParaRPr lang="en-US" altLang="zh-TW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b="1" strike="noStrike" kern="1200" spc="-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Optimization :  Audio / Video flow</a:t>
                      </a:r>
                      <a:endParaRPr lang="en-US" sz="14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572">
                <a:tc>
                  <a:txBody>
                    <a:bodyPr/>
                    <a:lstStyle/>
                    <a:p>
                      <a:r>
                        <a:rPr lang="en-US" altLang="zh-TW" sz="1400" b="1" dirty="0">
                          <a:latin typeface="+mn-lt"/>
                        </a:rPr>
                        <a:t>Device Manager Proxy</a:t>
                      </a:r>
                    </a:p>
                    <a:p>
                      <a:endParaRPr lang="en-US" altLang="zh-TW" sz="1400" b="0" dirty="0">
                        <a:latin typeface="+mn-lt"/>
                      </a:endParaRPr>
                    </a:p>
                    <a:p>
                      <a:r>
                        <a:rPr lang="en-US" altLang="zh-TW" sz="1400" b="0" dirty="0">
                          <a:latin typeface="+mn-lt"/>
                        </a:rPr>
                        <a:t>Multi-Phones:</a:t>
                      </a:r>
                    </a:p>
                    <a:p>
                      <a:r>
                        <a:rPr lang="en-US" altLang="zh-TW" sz="1400" b="0" baseline="0" dirty="0">
                          <a:latin typeface="+mn-lt"/>
                        </a:rPr>
                        <a:t>Device status /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b="0" dirty="0">
                          <a:latin typeface="+mn-lt"/>
                        </a:rPr>
                        <a:t>Multi Mirroring AP :</a:t>
                      </a: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latin typeface="+mn-lt"/>
                        </a:rPr>
                        <a:t>         CP , AA ,</a:t>
                      </a:r>
                      <a:r>
                        <a:rPr lang="en-US" altLang="zh-TW" sz="1400" b="0" baseline="0" dirty="0">
                          <a:latin typeface="+mn-lt"/>
                        </a:rPr>
                        <a:t> </a:t>
                      </a:r>
                      <a:r>
                        <a:rPr lang="en-US" altLang="zh-TW" sz="1400" b="0" dirty="0" err="1">
                          <a:latin typeface="+mn-lt"/>
                        </a:rPr>
                        <a:t>HiCar</a:t>
                      </a:r>
                      <a:r>
                        <a:rPr lang="en-US" altLang="zh-TW" sz="1400" b="0" dirty="0">
                          <a:latin typeface="+mn-lt"/>
                        </a:rPr>
                        <a:t>…</a:t>
                      </a:r>
                      <a:r>
                        <a:rPr lang="en-US" altLang="zh-TW" sz="1400" b="0" baseline="0" dirty="0">
                          <a:latin typeface="+mn-lt"/>
                        </a:rPr>
                        <a:t>Interaction issues</a:t>
                      </a: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altLang="zh-TW" sz="1400" b="0" dirty="0">
                        <a:latin typeface="+mn-lt"/>
                      </a:endParaRP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b="0" dirty="0">
                          <a:latin typeface="+mn-lt"/>
                        </a:rPr>
                        <a:t>Bluetooth</a:t>
                      </a:r>
                      <a:r>
                        <a:rPr lang="en-US" altLang="zh-TW" sz="1400" b="0" baseline="0" dirty="0">
                          <a:latin typeface="+mn-lt"/>
                        </a:rPr>
                        <a:t> , iAP2, </a:t>
                      </a:r>
                      <a:r>
                        <a:rPr lang="en-US" altLang="zh-TW" sz="1400" b="0" baseline="0" dirty="0" err="1">
                          <a:latin typeface="+mn-lt"/>
                        </a:rPr>
                        <a:t>WiFi</a:t>
                      </a:r>
                      <a:r>
                        <a:rPr lang="en-US" altLang="zh-TW" sz="1400" b="0" baseline="0" dirty="0">
                          <a:latin typeface="+mn-lt"/>
                        </a:rPr>
                        <a:t>, USB Interaction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Facet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Reconnect &lt;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altLang="zh-TW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Secs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CarPlay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Connection - Multiple 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IOP issues:</a:t>
                      </a: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 </a:t>
                      </a:r>
                      <a:r>
                        <a:rPr lang="en-US" altLang="zh-TW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iOS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US" altLang="zh-TW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hone</a:t>
                      </a:r>
                      <a:endParaRPr lang="en-US" altLang="zh-TW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Connection Stability:</a:t>
                      </a: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BT, CP, AA, Switching</a:t>
                      </a:r>
                    </a:p>
                    <a:p>
                      <a:endParaRPr lang="en-US" altLang="zh-TW" sz="14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CarPlay</a:t>
                      </a: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: Bonjour, New protocol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Device Manager Proxy: Controller</a:t>
                      </a:r>
                    </a:p>
                    <a:p>
                      <a:pPr marL="571494" lvl="1" indent="-342900">
                        <a:buFont typeface="+mj-lt"/>
                        <a:buAutoNum type="alphaLcParenR"/>
                      </a:pP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Resolve connection conflicts / Reconnect issues, etc.</a:t>
                      </a:r>
                    </a:p>
                    <a:p>
                      <a:pPr marL="571494" lvl="1" indent="-342900">
                        <a:buFont typeface="+mj-lt"/>
                        <a:buAutoNum type="alphaLcParenR"/>
                      </a:pP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A&amp;W  MM ( BT , CP</a:t>
                      </a:r>
                      <a:r>
                        <a:rPr lang="zh-TW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AA… ) : Optimize connect speed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altLang="zh-TW" sz="14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flow Optimize to resolve BT/CP: IOP issue</a:t>
                      </a:r>
                      <a:endParaRPr lang="en-US" altLang="zh-TW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51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3BD8D-0047-EA7D-F439-9BF86E42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116470"/>
            <a:ext cx="8533245" cy="647054"/>
          </a:xfrm>
        </p:spPr>
        <p:txBody>
          <a:bodyPr>
            <a:normAutofit/>
          </a:bodyPr>
          <a:lstStyle/>
          <a:p>
            <a:r>
              <a:rPr lang="en-US" dirty="0" err="1"/>
              <a:t>CarPlay</a:t>
            </a:r>
            <a:r>
              <a:rPr lang="en-US" dirty="0"/>
              <a:t> : Certification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65115" y="794619"/>
          <a:ext cx="11418076" cy="5796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5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106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Function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Key Influencing Factors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aseline="0" dirty="0"/>
                        <a:t>Challenges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A&amp;W Advantages / Countermeasures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293"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Siri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Voice control</a:t>
                      </a:r>
                    </a:p>
                    <a:p>
                      <a:pPr lvl="0"/>
                      <a:endParaRPr lang="en-US" altLang="zh-TW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altLang="zh-TW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</a:t>
                      </a: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Always ON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Voice Trigger</a:t>
                      </a:r>
                    </a:p>
                    <a:p>
                      <a:pPr lvl="0"/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( Local VR )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Button Trigger </a:t>
                      </a:r>
                    </a:p>
                    <a:p>
                      <a:pPr lvl="0"/>
                      <a:endParaRPr lang="en-US" altLang="zh-TW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zh-TW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Music volume high ;</a:t>
                      </a: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Lot of</a:t>
                      </a: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Noise</a:t>
                      </a: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Audio Blank data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system's underlying layer.</a:t>
                      </a: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contains blank data…</a:t>
                      </a: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 playback was stopped."</a:t>
                      </a:r>
                      <a:endParaRPr lang="en-US" altLang="zh-TW" sz="14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W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hite Noise;</a:t>
                      </a: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 level too low</a:t>
                      </a:r>
                      <a:endParaRPr lang="en-US" altLang="zh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Exceeding CarPlay ITU-T standards</a:t>
                      </a:r>
                    </a:p>
                    <a:p>
                      <a:r>
                        <a:rPr lang="zh-CN" altLang="en-US" sz="1400" dirty="0"/>
                        <a:t>     Leading Zeros </a:t>
                      </a:r>
                      <a:r>
                        <a:rPr lang="en-US" altLang="zh-CN" sz="1400" baseline="0" dirty="0"/>
                        <a:t> &gt; 150ms </a:t>
                      </a:r>
                      <a:endParaRPr lang="en-US" altLang="zh-CN" sz="1400" dirty="0"/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     Max Zeros sequence </a:t>
                      </a:r>
                      <a:r>
                        <a:rPr lang="en-US" altLang="zh-CN" sz="1400" dirty="0"/>
                        <a:t>&gt; 15ms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     Media playback was stopped</a:t>
                      </a:r>
                      <a:endParaRPr lang="en-US" altLang="zh-CN" sz="1400" dirty="0"/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     AudioStream SETUP </a:t>
                      </a:r>
                      <a:r>
                        <a:rPr lang="en-US" altLang="zh-CN" sz="1400" dirty="0"/>
                        <a:t>over </a:t>
                      </a:r>
                      <a:r>
                        <a:rPr lang="zh-CN" altLang="en-US" sz="1400" dirty="0"/>
                        <a:t>100ms</a:t>
                      </a:r>
                      <a:endParaRPr lang="en-US" altLang="zh-CN" sz="1400" dirty="0"/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Voice recognition rate, 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Command Response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393A39"/>
                        </a:buClr>
                        <a:buFont typeface="OpenSymbol"/>
                        <a:buNone/>
                      </a:pPr>
                      <a:r>
                        <a:rPr lang="en-US" altLang="zh-TW" sz="1400" b="0" strike="noStrike" kern="100" spc="-1" baseline="0" dirty="0">
                          <a:solidFill>
                            <a:srgbClr val="000000"/>
                          </a:solidFill>
                          <a:latin typeface="Arial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Flow adjustment / modification: </a:t>
                      </a:r>
                    </a:p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393A39"/>
                        </a:buClr>
                        <a:buFont typeface="OpenSymbol"/>
                        <a:buNone/>
                      </a:pPr>
                      <a:r>
                        <a:rPr lang="en-US" altLang="zh-TW" sz="1400" b="0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     Use silent data.</a:t>
                      </a:r>
                    </a:p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393A39"/>
                        </a:buClr>
                        <a:buFont typeface="OpenSymbol"/>
                        <a:buNone/>
                      </a:pPr>
                      <a:r>
                        <a:rPr lang="en-US" altLang="zh-TW" sz="1400" b="0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     Increase the volume of the White Noise..</a:t>
                      </a:r>
                    </a:p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393A39"/>
                        </a:buClr>
                        <a:buFont typeface="OpenSymbol"/>
                        <a:buNone/>
                      </a:pPr>
                      <a:endParaRPr lang="en-US" sz="1400" b="0" strike="noStrike" spc="-1" dirty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393A39"/>
                        </a:buClr>
                        <a:buFont typeface="OpenSymbol"/>
                        <a:buNone/>
                      </a:pP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ECNR</a:t>
                      </a:r>
                      <a:r>
                        <a:rPr lang="en-US" altLang="zh-TW" sz="1400" kern="100" baseline="0" dirty="0">
                          <a:solidFill>
                            <a:srgbClr val="000000"/>
                          </a:solidFill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 additional Function: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393A39"/>
                        </a:buClr>
                        <a:buFont typeface="OpenSymbol"/>
                        <a:buNone/>
                      </a:pP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     Stereo Cancellation for VR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2211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+mn-lt"/>
                        </a:rPr>
                        <a:t>Local navigation (road testing)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 GPS / GNSS :</a:t>
                      </a:r>
                      <a:endParaRPr lang="en-US" altLang="zh-TW" sz="14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Blind guidance method </a:t>
                      </a:r>
                    </a:p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 Dead-Reckoning Method)</a:t>
                      </a:r>
                    </a:p>
                    <a:p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Speed approaching 0: </a:t>
                      </a:r>
                      <a:r>
                        <a:rPr lang="en-US" altLang="zh-TW" sz="1400" b="0" dirty="0">
                          <a:latin typeface="+mn-lt"/>
                        </a:rPr>
                        <a:t>affects</a:t>
                      </a:r>
                      <a:r>
                        <a:rPr lang="en-US" altLang="zh-TW" sz="1400" b="0" baseline="0" dirty="0">
                          <a:latin typeface="+mn-lt"/>
                        </a:rPr>
                        <a:t> </a:t>
                      </a:r>
                      <a:r>
                        <a:rPr lang="en-US" altLang="zh-TW" sz="1400" b="0" dirty="0">
                          <a:latin typeface="+mn-lt"/>
                        </a:rPr>
                        <a:t>accuracy</a:t>
                      </a:r>
                      <a:endParaRPr lang="en-US" altLang="zh-TW" sz="14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zh-TW" sz="1400" b="0" dirty="0">
                          <a:latin typeface="+mn-lt"/>
                        </a:rPr>
                        <a:t>Large azimuth angle error, </a:t>
                      </a:r>
                    </a:p>
                    <a:p>
                      <a:r>
                        <a:rPr lang="en-US" altLang="zh-TW" sz="1400" b="0" baseline="0" dirty="0">
                          <a:latin typeface="+mn-lt"/>
                        </a:rPr>
                        <a:t>     I</a:t>
                      </a:r>
                      <a:r>
                        <a:rPr lang="en-US" altLang="zh-TW" sz="1400" b="0" dirty="0">
                          <a:latin typeface="+mn-lt"/>
                        </a:rPr>
                        <a:t>nsufficient sensitivity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latin typeface="+mn-lt"/>
                        </a:rPr>
                        <a:t>Neutral</a:t>
                      </a:r>
                      <a:r>
                        <a:rPr lang="en-US" altLang="zh-TW" sz="1400" b="0" baseline="0" dirty="0">
                          <a:latin typeface="+mn-lt"/>
                        </a:rPr>
                        <a:t>/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Drive /Reverse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altLang="zh-TW" sz="1400" b="0" baseline="0" dirty="0">
                          <a:latin typeface="+mn-lt"/>
                        </a:rPr>
                        <a:t>Switch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Facet:</a:t>
                      </a:r>
                    </a:p>
                    <a:p>
                      <a:pPr lvl="0"/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Speed 0  :  D/R modes Switching </a:t>
                      </a:r>
                      <a:endParaRPr lang="en-US" altLang="zh-TW" sz="14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Symbol" pitchFamily="18" charset="2"/>
                        <a:buNone/>
                      </a:pP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Accuracy of azimuth angle logic</a:t>
                      </a:r>
                    </a:p>
                    <a:p>
                      <a:pPr lvl="0">
                        <a:buFont typeface="Symbol" pitchFamily="18" charset="2"/>
                        <a:buChar char="Þ"/>
                      </a:pPr>
                      <a:endParaRPr lang="en-US" altLang="zh-TW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Symbol" pitchFamily="18" charset="2"/>
                        <a:buNone/>
                      </a:pP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Accuracy :</a:t>
                      </a: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ifferent GPP</a:t>
                      </a:r>
                    </a:p>
                    <a:p>
                      <a:pPr lvl="0">
                        <a:buFont typeface="Symbol" pitchFamily="18" charset="2"/>
                        <a:buNone/>
                      </a:pPr>
                      <a:endParaRPr lang="en-US" altLang="zh-TW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Location services are inaccurate:</a:t>
                      </a:r>
                    </a:p>
                    <a:p>
                      <a:pPr lvl="0"/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P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oor weather ,</a:t>
                      </a: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Tunnels…</a:t>
                      </a:r>
                      <a:endParaRPr lang="en-US" altLang="zh-TW" sz="14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14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Resolve D/R modes, </a:t>
                      </a:r>
                    </a:p>
                    <a:p>
                      <a:pPr lvl="0"/>
                      <a:r>
                        <a:rPr lang="en-US" altLang="zh-TW" sz="14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azimuth angle errors, </a:t>
                      </a:r>
                      <a:r>
                        <a:rPr lang="en-US" altLang="zh-TW" sz="1400" b="0" strike="noStrike" spc="-1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lvl="0"/>
                      <a:r>
                        <a:rPr lang="en-US" altLang="zh-TW" sz="1400" b="0" strike="noStrike" spc="-1" baseline="0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</a:t>
                      </a:r>
                      <a:r>
                        <a:rPr lang="en-US" altLang="zh-TW" sz="14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GPS accuracy</a:t>
                      </a:r>
                      <a:endParaRPr lang="en-US" altLang="zh-TW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altLang="zh-TW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Location data (altitude, longitude, latitude, speed, etc.)</a:t>
                      </a:r>
                    </a:p>
                    <a:p>
                      <a:pPr lvl="0" algn="just"/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NMEA (National Marine Electronics Association)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4458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+mn-lt"/>
                        </a:rPr>
                        <a:t>User</a:t>
                      </a:r>
                      <a:r>
                        <a:rPr lang="en-US" altLang="zh-TW" sz="1400" baseline="0" dirty="0">
                          <a:latin typeface="+mn-lt"/>
                        </a:rPr>
                        <a:t> Input </a:t>
                      </a:r>
                      <a:endParaRPr lang="en-US" altLang="zh-TW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 instructions</a:t>
                      </a:r>
                    </a:p>
                    <a:p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FPS / Sec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60FPS /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Facet </a:t>
                      </a:r>
                    </a:p>
                    <a:p>
                      <a:pPr lvl="0"/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0BCE9: “ HID Send Report’ command is sent only when the button is pressed down and then when the user releases the button.”</a:t>
                      </a:r>
                    </a:p>
                    <a:p>
                      <a:pPr lvl="0"/>
                      <a:endParaRPr lang="en-US" altLang="zh-TW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Send press and release buttons together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 Optimize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87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3B3994-6B86-697A-3851-6F27DF5A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18" y="268775"/>
            <a:ext cx="8533245" cy="647054"/>
          </a:xfrm>
        </p:spPr>
        <p:txBody>
          <a:bodyPr>
            <a:normAutofit/>
          </a:bodyPr>
          <a:lstStyle/>
          <a:p>
            <a:r>
              <a:rPr lang="en-US" dirty="0"/>
              <a:t>Bluetooth Stack Check List - </a:t>
            </a:r>
            <a:r>
              <a:rPr lang="en-US" altLang="zh-TW" sz="2000" dirty="0"/>
              <a:t>Android, Linux, RTOS</a:t>
            </a:r>
            <a:endParaRPr lang="en-US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31366B-7BC9-D4AA-D8A9-7998C5070E8D}"/>
              </a:ext>
            </a:extLst>
          </p:cNvPr>
          <p:cNvGrpSpPr/>
          <p:nvPr/>
        </p:nvGrpSpPr>
        <p:grpSpPr>
          <a:xfrm>
            <a:off x="486913" y="1751252"/>
            <a:ext cx="11151899" cy="792307"/>
            <a:chOff x="234854" y="1751252"/>
            <a:chExt cx="11151899" cy="792307"/>
          </a:xfrm>
        </p:grpSpPr>
        <p:sp>
          <p:nvSpPr>
            <p:cNvPr id="6" name="Chevron 21">
              <a:extLst>
                <a:ext uri="{FF2B5EF4-FFF2-40B4-BE49-F238E27FC236}">
                  <a16:creationId xmlns:a16="http://schemas.microsoft.com/office/drawing/2014/main" id="{094F904F-41BF-884F-68EC-E3CD4300E023}"/>
                </a:ext>
              </a:extLst>
            </p:cNvPr>
            <p:cNvSpPr/>
            <p:nvPr/>
          </p:nvSpPr>
          <p:spPr>
            <a:xfrm>
              <a:off x="234854" y="1751252"/>
              <a:ext cx="1485565" cy="792307"/>
            </a:xfrm>
            <a:prstGeom prst="chevron">
              <a:avLst>
                <a:gd name="adj" fmla="val 20758"/>
              </a:avLst>
            </a:prstGeom>
            <a:solidFill>
              <a:srgbClr val="00AFEF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lvl="0" algn="ctr"/>
              <a:r>
                <a:rPr lang="en-US" altLang="zh-TW" b="1" dirty="0"/>
                <a:t>RFQ</a:t>
              </a:r>
              <a:endParaRPr lang="zh-TW" altLang="en-US" b="1" dirty="0"/>
            </a:p>
          </p:txBody>
        </p:sp>
        <p:sp>
          <p:nvSpPr>
            <p:cNvPr id="9" name="Chevron 21">
              <a:extLst>
                <a:ext uri="{FF2B5EF4-FFF2-40B4-BE49-F238E27FC236}">
                  <a16:creationId xmlns:a16="http://schemas.microsoft.com/office/drawing/2014/main" id="{9EA5AAEB-B5AB-2FCF-3C66-3EA7CB91B330}"/>
                </a:ext>
              </a:extLst>
            </p:cNvPr>
            <p:cNvSpPr/>
            <p:nvPr/>
          </p:nvSpPr>
          <p:spPr>
            <a:xfrm>
              <a:off x="9901188" y="1751252"/>
              <a:ext cx="1485565" cy="792307"/>
            </a:xfrm>
            <a:prstGeom prst="chevron">
              <a:avLst>
                <a:gd name="adj" fmla="val 20758"/>
              </a:avLst>
            </a:prstGeom>
            <a:solidFill>
              <a:srgbClr val="0071C1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lvl="0" algn="ctr"/>
              <a:r>
                <a:rPr lang="en-US" altLang="zh-TW" b="1" dirty="0"/>
                <a:t>Others</a:t>
              </a:r>
            </a:p>
          </p:txBody>
        </p:sp>
        <p:sp>
          <p:nvSpPr>
            <p:cNvPr id="10" name="Chevron 21">
              <a:extLst>
                <a:ext uri="{FF2B5EF4-FFF2-40B4-BE49-F238E27FC236}">
                  <a16:creationId xmlns:a16="http://schemas.microsoft.com/office/drawing/2014/main" id="{CE19D414-A49D-4043-6538-EAFC7C8DD812}"/>
                </a:ext>
              </a:extLst>
            </p:cNvPr>
            <p:cNvSpPr/>
            <p:nvPr/>
          </p:nvSpPr>
          <p:spPr>
            <a:xfrm>
              <a:off x="8520284" y="1751252"/>
              <a:ext cx="1485565" cy="792307"/>
            </a:xfrm>
            <a:prstGeom prst="chevron">
              <a:avLst>
                <a:gd name="adj" fmla="val 20758"/>
              </a:avLst>
            </a:prstGeom>
            <a:solidFill>
              <a:srgbClr val="0080CC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lvl="0"/>
              <a:r>
                <a:rPr lang="en-US" altLang="zh-TW" sz="1600" b="1" dirty="0"/>
                <a:t>  Certification</a:t>
              </a:r>
              <a:endParaRPr lang="zh-TW" altLang="en-US" sz="1600" b="1" dirty="0"/>
            </a:p>
          </p:txBody>
        </p:sp>
        <p:sp>
          <p:nvSpPr>
            <p:cNvPr id="11" name="Chevron 21">
              <a:extLst>
                <a:ext uri="{FF2B5EF4-FFF2-40B4-BE49-F238E27FC236}">
                  <a16:creationId xmlns:a16="http://schemas.microsoft.com/office/drawing/2014/main" id="{CE1F8E73-1A9C-621C-E02D-B8AD76FF24CC}"/>
                </a:ext>
              </a:extLst>
            </p:cNvPr>
            <p:cNvSpPr/>
            <p:nvPr/>
          </p:nvSpPr>
          <p:spPr>
            <a:xfrm>
              <a:off x="7139379" y="1751252"/>
              <a:ext cx="1485565" cy="792307"/>
            </a:xfrm>
            <a:prstGeom prst="chevron">
              <a:avLst>
                <a:gd name="adj" fmla="val 20758"/>
              </a:avLst>
            </a:prstGeom>
            <a:solidFill>
              <a:srgbClr val="008CD5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lvl="0" algn="ctr"/>
              <a:r>
                <a:rPr lang="en-US" altLang="zh-TW" b="1" dirty="0"/>
                <a:t>Security</a:t>
              </a:r>
            </a:p>
          </p:txBody>
        </p:sp>
        <p:sp>
          <p:nvSpPr>
            <p:cNvPr id="12" name="Chevron 21">
              <a:extLst>
                <a:ext uri="{FF2B5EF4-FFF2-40B4-BE49-F238E27FC236}">
                  <a16:creationId xmlns:a16="http://schemas.microsoft.com/office/drawing/2014/main" id="{FC9984C0-9D53-5266-DB9F-28C169ACECCC}"/>
                </a:ext>
              </a:extLst>
            </p:cNvPr>
            <p:cNvSpPr/>
            <p:nvPr/>
          </p:nvSpPr>
          <p:spPr>
            <a:xfrm>
              <a:off x="1637690" y="1751252"/>
              <a:ext cx="4267641" cy="792307"/>
            </a:xfrm>
            <a:prstGeom prst="chevron">
              <a:avLst>
                <a:gd name="adj" fmla="val 20758"/>
              </a:avLst>
            </a:prstGeom>
            <a:solidFill>
              <a:srgbClr val="009FE3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lvl="0" algn="ctr"/>
              <a:r>
                <a:rPr lang="en-US" altLang="zh-TW" b="1" dirty="0"/>
                <a:t>POC</a:t>
              </a:r>
            </a:p>
            <a:p>
              <a:pPr lvl="0" algn="ctr"/>
              <a:endParaRPr lang="en-US" altLang="zh-TW" b="1" dirty="0"/>
            </a:p>
            <a:p>
              <a:pPr lvl="0" algn="ctr"/>
              <a:r>
                <a:rPr lang="en-US" altLang="zh-TW" sz="1400" b="1" dirty="0"/>
                <a:t>       System                   BT Chip                  Advanced</a:t>
              </a:r>
            </a:p>
          </p:txBody>
        </p:sp>
        <p:sp>
          <p:nvSpPr>
            <p:cNvPr id="13" name="Chevron 21">
              <a:extLst>
                <a:ext uri="{FF2B5EF4-FFF2-40B4-BE49-F238E27FC236}">
                  <a16:creationId xmlns:a16="http://schemas.microsoft.com/office/drawing/2014/main" id="{A46363F5-FD20-3ECF-CC8A-F55B12E5566A}"/>
                </a:ext>
              </a:extLst>
            </p:cNvPr>
            <p:cNvSpPr/>
            <p:nvPr/>
          </p:nvSpPr>
          <p:spPr>
            <a:xfrm>
              <a:off x="5758474" y="1751252"/>
              <a:ext cx="1485565" cy="792307"/>
            </a:xfrm>
            <a:prstGeom prst="chevron">
              <a:avLst>
                <a:gd name="adj" fmla="val 20758"/>
              </a:avLst>
            </a:prstGeom>
            <a:solidFill>
              <a:srgbClr val="0097DD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lvl="0" algn="ctr"/>
              <a:r>
                <a:rPr lang="en-US" altLang="zh-TW" b="1" dirty="0"/>
                <a:t>IOP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85FC07D-73EB-C6AD-8FB6-A66BF87FB501}"/>
              </a:ext>
            </a:extLst>
          </p:cNvPr>
          <p:cNvSpPr txBox="1"/>
          <p:nvPr/>
        </p:nvSpPr>
        <p:spPr>
          <a:xfrm>
            <a:off x="665749" y="2695822"/>
            <a:ext cx="12240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b="1" dirty="0">
                <a:solidFill>
                  <a:schemeClr val="tx1"/>
                </a:solidFill>
              </a:rPr>
              <a:t>Advanced:</a:t>
            </a:r>
            <a:endParaRPr lang="en-US" altLang="zh-TW" sz="1400" dirty="0">
              <a:solidFill>
                <a:schemeClr val="tx1"/>
              </a:solidFill>
            </a:endParaRPr>
          </a:p>
          <a:p>
            <a:r>
              <a:rPr lang="en-US" altLang="zh-TW" sz="1200" dirty="0">
                <a:solidFill>
                  <a:schemeClr val="tx1"/>
                </a:solidFill>
              </a:rPr>
              <a:t>LE-Audio</a:t>
            </a:r>
          </a:p>
          <a:p>
            <a:endParaRPr lang="en-US" altLang="zh-TW" sz="1200" dirty="0">
              <a:solidFill>
                <a:schemeClr val="tx1"/>
              </a:solidFill>
            </a:endParaRPr>
          </a:p>
          <a:p>
            <a:r>
              <a:rPr lang="en-US" altLang="zh-TW" sz="1200" dirty="0">
                <a:solidFill>
                  <a:schemeClr val="tx1"/>
                </a:solidFill>
              </a:rPr>
              <a:t>Multi-Connection</a:t>
            </a:r>
          </a:p>
          <a:p>
            <a:endParaRPr lang="en-US" altLang="zh-TW" sz="1200" dirty="0">
              <a:solidFill>
                <a:schemeClr val="tx1"/>
              </a:solidFill>
            </a:endParaRPr>
          </a:p>
          <a:p>
            <a:r>
              <a:rPr lang="en-US" altLang="zh-TW" sz="1200" dirty="0">
                <a:solidFill>
                  <a:schemeClr val="tx1"/>
                </a:solidFill>
              </a:rPr>
              <a:t>Auto-Parking</a:t>
            </a:r>
          </a:p>
          <a:p>
            <a:endParaRPr lang="en-US" altLang="zh-TW" sz="1200" dirty="0">
              <a:solidFill>
                <a:schemeClr val="tx1"/>
              </a:solidFill>
            </a:endParaRPr>
          </a:p>
          <a:p>
            <a:r>
              <a:rPr lang="en-US" altLang="zh-TW" sz="1200" dirty="0">
                <a:solidFill>
                  <a:schemeClr val="tx1"/>
                </a:solidFill>
              </a:rPr>
              <a:t>Audio Routing</a:t>
            </a:r>
          </a:p>
          <a:p>
            <a:endParaRPr lang="en-US" altLang="zh-TW" sz="1200" dirty="0">
              <a:solidFill>
                <a:schemeClr val="tx1"/>
              </a:solidFill>
            </a:endParaRPr>
          </a:p>
          <a:p>
            <a:r>
              <a:rPr lang="en-US" altLang="zh-TW" sz="1200" dirty="0">
                <a:solidFill>
                  <a:schemeClr val="tx1"/>
                </a:solidFill>
              </a:rPr>
              <a:t>SOC with 2 BT Chips</a:t>
            </a:r>
          </a:p>
          <a:p>
            <a:r>
              <a:rPr lang="en-US" altLang="zh-TW" sz="1200" dirty="0">
                <a:solidFill>
                  <a:schemeClr val="tx1"/>
                </a:solidFill>
              </a:rPr>
              <a:t>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992353-9E06-8927-D9FE-3EAB910C09F2}"/>
              </a:ext>
            </a:extLst>
          </p:cNvPr>
          <p:cNvSpPr txBox="1"/>
          <p:nvPr/>
        </p:nvSpPr>
        <p:spPr>
          <a:xfrm>
            <a:off x="2056787" y="2695821"/>
            <a:ext cx="1224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300" b="1" dirty="0">
                <a:solidFill>
                  <a:schemeClr val="tx1"/>
                </a:solidFill>
              </a:rPr>
              <a:t>ACC ON / OFF Flow</a:t>
            </a:r>
          </a:p>
          <a:p>
            <a:endParaRPr lang="en-US" altLang="zh-TW" sz="1300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UART Baudrate</a:t>
            </a:r>
          </a:p>
          <a:p>
            <a:endParaRPr lang="en-US" altLang="zh-TW" sz="1300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Audio Driver</a:t>
            </a:r>
          </a:p>
          <a:p>
            <a:endParaRPr lang="en-US" altLang="zh-TW" sz="1300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PCM Driver</a:t>
            </a:r>
          </a:p>
          <a:p>
            <a:r>
              <a:rPr lang="en-US" altLang="zh-TW" sz="1300" b="1" dirty="0">
                <a:solidFill>
                  <a:schemeClr val="tx1"/>
                </a:solidFill>
              </a:rPr>
              <a:t>Multi-Slot</a:t>
            </a:r>
          </a:p>
          <a:p>
            <a:endParaRPr lang="en-US" altLang="zh-TW" sz="1300" dirty="0">
              <a:solidFill>
                <a:schemeClr val="tx1"/>
              </a:solidFill>
            </a:endParaRPr>
          </a:p>
          <a:p>
            <a:r>
              <a:rPr lang="en-US" altLang="zh-TW" sz="1300" b="1" dirty="0"/>
              <a:t>Small Code /RAM </a:t>
            </a:r>
            <a:r>
              <a:rPr lang="en-US" altLang="zh-TW" sz="1300" dirty="0"/>
              <a:t>when needed</a:t>
            </a:r>
          </a:p>
          <a:p>
            <a:endParaRPr lang="en-US" altLang="zh-TW" sz="13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85DCF8-5A61-5746-18D6-8FCBFD01E3F7}"/>
              </a:ext>
            </a:extLst>
          </p:cNvPr>
          <p:cNvSpPr txBox="1"/>
          <p:nvPr/>
        </p:nvSpPr>
        <p:spPr>
          <a:xfrm>
            <a:off x="3447825" y="2695822"/>
            <a:ext cx="1224000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300" b="1" dirty="0">
                <a:solidFill>
                  <a:schemeClr val="tx1"/>
                </a:solidFill>
              </a:rPr>
              <a:t>Capability &amp;</a:t>
            </a:r>
          </a:p>
          <a:p>
            <a:r>
              <a:rPr lang="en-US" altLang="zh-TW" sz="1300" b="1" dirty="0">
                <a:solidFill>
                  <a:schemeClr val="tx1"/>
                </a:solidFill>
              </a:rPr>
              <a:t>Limitation</a:t>
            </a:r>
          </a:p>
          <a:p>
            <a:endParaRPr lang="en-US" altLang="zh-TW" sz="1300" dirty="0">
              <a:solidFill>
                <a:schemeClr val="tx1"/>
              </a:solidFill>
            </a:endParaRPr>
          </a:p>
          <a:p>
            <a:r>
              <a:rPr lang="en-US" altLang="zh-TW" sz="1200" dirty="0">
                <a:solidFill>
                  <a:schemeClr val="tx1"/>
                </a:solidFill>
              </a:rPr>
              <a:t>Max Connection</a:t>
            </a:r>
          </a:p>
          <a:p>
            <a:endParaRPr lang="en-US" altLang="zh-TW" sz="1200" dirty="0">
              <a:solidFill>
                <a:schemeClr val="tx1"/>
              </a:solidFill>
            </a:endParaRPr>
          </a:p>
          <a:p>
            <a:r>
              <a:rPr lang="en-US" altLang="zh-TW" sz="1200" dirty="0">
                <a:solidFill>
                  <a:schemeClr val="tx1"/>
                </a:solidFill>
              </a:rPr>
              <a:t>2 / 3 SCOs</a:t>
            </a:r>
          </a:p>
          <a:p>
            <a:endParaRPr lang="en-US" altLang="zh-TW" sz="1200" dirty="0">
              <a:solidFill>
                <a:schemeClr val="tx1"/>
              </a:solidFill>
            </a:endParaRPr>
          </a:p>
          <a:p>
            <a:r>
              <a:rPr lang="en-US" altLang="zh-TW" sz="1200" dirty="0">
                <a:solidFill>
                  <a:schemeClr val="tx1"/>
                </a:solidFill>
              </a:rPr>
              <a:t>2 A2DP</a:t>
            </a:r>
          </a:p>
          <a:p>
            <a:r>
              <a:rPr lang="en-US" altLang="zh-TW" sz="1200" dirty="0">
                <a:solidFill>
                  <a:schemeClr val="tx1"/>
                </a:solidFill>
              </a:rPr>
              <a:t>Streaming</a:t>
            </a:r>
          </a:p>
          <a:p>
            <a:endParaRPr lang="en-US" altLang="zh-TW" sz="1200" dirty="0">
              <a:solidFill>
                <a:schemeClr val="tx1"/>
              </a:solidFill>
            </a:endParaRPr>
          </a:p>
          <a:p>
            <a:r>
              <a:rPr lang="en-US" altLang="zh-TW" sz="1200" dirty="0">
                <a:solidFill>
                  <a:schemeClr val="tx1"/>
                </a:solidFill>
              </a:rPr>
              <a:t>Classic + BLE +</a:t>
            </a:r>
          </a:p>
          <a:p>
            <a:r>
              <a:rPr lang="en-US" altLang="zh-TW" sz="1200" dirty="0">
                <a:solidFill>
                  <a:schemeClr val="tx1"/>
                </a:solidFill>
              </a:rPr>
              <a:t>LE Audio </a:t>
            </a:r>
          </a:p>
          <a:p>
            <a:r>
              <a:rPr lang="en-US" altLang="zh-TW" sz="1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D229F9-0517-7DA4-5840-6F47EC628AEA}"/>
              </a:ext>
            </a:extLst>
          </p:cNvPr>
          <p:cNvSpPr txBox="1"/>
          <p:nvPr/>
        </p:nvSpPr>
        <p:spPr>
          <a:xfrm>
            <a:off x="4838863" y="2695822"/>
            <a:ext cx="1224000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300" b="1" dirty="0">
                <a:solidFill>
                  <a:schemeClr val="tx1"/>
                </a:solidFill>
              </a:rPr>
              <a:t>Audio Routing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(HFP/A2DP)</a:t>
            </a:r>
          </a:p>
          <a:p>
            <a:endParaRPr lang="en-US" altLang="zh-TW" sz="1300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A2DP + Multi BLE</a:t>
            </a:r>
          </a:p>
          <a:p>
            <a:endParaRPr lang="en-US" altLang="zh-TW" sz="1300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A2DP(SRC)+LE Audio(CIS:SINK)</a:t>
            </a:r>
          </a:p>
          <a:p>
            <a:endParaRPr lang="en-US" altLang="zh-TW" sz="1300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Classic + BLE + LE Audio </a:t>
            </a:r>
            <a:endParaRPr lang="zh-TW" altLang="en-US" sz="13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7BA7C6-22B4-67EA-511A-E191322B7C50}"/>
              </a:ext>
            </a:extLst>
          </p:cNvPr>
          <p:cNvSpPr txBox="1"/>
          <p:nvPr/>
        </p:nvSpPr>
        <p:spPr>
          <a:xfrm>
            <a:off x="6229901" y="2695822"/>
            <a:ext cx="12240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300" b="1" dirty="0">
                <a:solidFill>
                  <a:schemeClr val="tx1"/>
                </a:solidFill>
              </a:rPr>
              <a:t>Mobiles</a:t>
            </a:r>
            <a:endParaRPr lang="en-US" altLang="zh-TW" sz="1300" b="1" dirty="0"/>
          </a:p>
          <a:p>
            <a:r>
              <a:rPr lang="en-US" altLang="zh-TW" sz="1300" dirty="0">
                <a:solidFill>
                  <a:schemeClr val="tx1"/>
                </a:solidFill>
              </a:rPr>
              <a:t>(Over 3</a:t>
            </a:r>
            <a:r>
              <a:rPr lang="en-US" altLang="zh-TW" sz="1300" dirty="0"/>
              <a:t>7</a:t>
            </a:r>
            <a:r>
              <a:rPr lang="en-US" altLang="zh-TW" sz="1300" dirty="0">
                <a:solidFill>
                  <a:schemeClr val="tx1"/>
                </a:solidFill>
              </a:rPr>
              <a:t>00)</a:t>
            </a:r>
          </a:p>
          <a:p>
            <a:endParaRPr lang="en-US" altLang="zh-TW" sz="1300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Headset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(Different Brands )</a:t>
            </a:r>
          </a:p>
          <a:p>
            <a:endParaRPr lang="en-US" altLang="zh-TW" sz="1300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 3</a:t>
            </a:r>
            <a:r>
              <a:rPr lang="en-US" altLang="zh-TW" sz="1300" b="1" baseline="30000" dirty="0">
                <a:solidFill>
                  <a:schemeClr val="tx1"/>
                </a:solidFill>
              </a:rPr>
              <a:t>rd</a:t>
            </a:r>
            <a:r>
              <a:rPr lang="en-US" altLang="zh-TW" sz="1300" b="1" dirty="0">
                <a:solidFill>
                  <a:schemeClr val="tx1"/>
                </a:solidFill>
              </a:rPr>
              <a:t>  Player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(Spotify, KKBOX, QQ…)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E85157-9104-DC22-CCA2-D894B1DC6C74}"/>
              </a:ext>
            </a:extLst>
          </p:cNvPr>
          <p:cNvSpPr txBox="1"/>
          <p:nvPr/>
        </p:nvSpPr>
        <p:spPr>
          <a:xfrm>
            <a:off x="7620939" y="2695822"/>
            <a:ext cx="12240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300" b="1" dirty="0">
                <a:solidFill>
                  <a:schemeClr val="tx1"/>
                </a:solidFill>
              </a:rPr>
              <a:t>Defensics</a:t>
            </a:r>
          </a:p>
          <a:p>
            <a:endParaRPr lang="en-US" altLang="zh-TW" sz="1300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Coverity</a:t>
            </a:r>
          </a:p>
          <a:p>
            <a:endParaRPr lang="en-US" altLang="zh-TW" sz="1300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CVE</a:t>
            </a:r>
          </a:p>
          <a:p>
            <a:r>
              <a:rPr lang="en-US" altLang="zh-TW" sz="1300" b="1" dirty="0">
                <a:solidFill>
                  <a:schemeClr val="tx1"/>
                </a:solidFill>
              </a:rPr>
              <a:t>KNOB,</a:t>
            </a:r>
          </a:p>
          <a:p>
            <a:r>
              <a:rPr lang="en-US" altLang="zh-TW" sz="1300" b="1" dirty="0">
                <a:solidFill>
                  <a:schemeClr val="tx1"/>
                </a:solidFill>
              </a:rPr>
              <a:t>BIAS,</a:t>
            </a:r>
          </a:p>
          <a:p>
            <a:r>
              <a:rPr lang="en-US" altLang="zh-TW" sz="1300" b="1" dirty="0">
                <a:solidFill>
                  <a:schemeClr val="tx1"/>
                </a:solidFill>
              </a:rPr>
              <a:t>BlueBorne,</a:t>
            </a:r>
          </a:p>
          <a:p>
            <a:r>
              <a:rPr lang="en-US" altLang="zh-TW" sz="1300" b="1" dirty="0" err="1">
                <a:solidFill>
                  <a:schemeClr val="tx1"/>
                </a:solidFill>
              </a:rPr>
              <a:t>SweynTooth</a:t>
            </a:r>
            <a:r>
              <a:rPr lang="en-US" altLang="zh-TW" sz="1300" b="1" dirty="0">
                <a:solidFill>
                  <a:schemeClr val="tx1"/>
                </a:solidFill>
              </a:rPr>
              <a:t>,</a:t>
            </a:r>
          </a:p>
          <a:p>
            <a:r>
              <a:rPr lang="en-US" altLang="zh-TW" sz="1300" b="1" dirty="0" err="1">
                <a:solidFill>
                  <a:schemeClr val="tx1"/>
                </a:solidFill>
              </a:rPr>
              <a:t>BlueFrag</a:t>
            </a:r>
            <a:endParaRPr lang="en-US" altLang="zh-TW" sz="1300" b="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5280B3-2FDD-81C6-EC24-24CDF83871A5}"/>
              </a:ext>
            </a:extLst>
          </p:cNvPr>
          <p:cNvSpPr txBox="1"/>
          <p:nvPr/>
        </p:nvSpPr>
        <p:spPr>
          <a:xfrm>
            <a:off x="9011977" y="2695822"/>
            <a:ext cx="12240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300" b="1" dirty="0">
                <a:solidFill>
                  <a:schemeClr val="tx1"/>
                </a:solidFill>
              </a:rPr>
              <a:t>BQB: PTS</a:t>
            </a:r>
          </a:p>
          <a:p>
            <a:endParaRPr lang="en-US" altLang="zh-TW" sz="1300" dirty="0">
              <a:solidFill>
                <a:schemeClr val="tx1"/>
              </a:solidFill>
            </a:endParaRPr>
          </a:p>
          <a:p>
            <a:endParaRPr lang="zh-TW" altLang="en-US" sz="13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E35-D068-3F0E-B831-B666D42C584F}"/>
              </a:ext>
            </a:extLst>
          </p:cNvPr>
          <p:cNvSpPr txBox="1"/>
          <p:nvPr/>
        </p:nvSpPr>
        <p:spPr>
          <a:xfrm>
            <a:off x="10403016" y="2695822"/>
            <a:ext cx="12240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1300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BT Application</a:t>
            </a:r>
          </a:p>
          <a:p>
            <a:endParaRPr lang="en-US" altLang="zh-TW" sz="1300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CarPlay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(OOB, EIR , iAP2..)</a:t>
            </a:r>
          </a:p>
          <a:p>
            <a:endParaRPr lang="en-US" altLang="zh-TW" sz="1300" dirty="0"/>
          </a:p>
          <a:p>
            <a:r>
              <a:rPr lang="en-US" altLang="zh-TW" sz="1300" b="1" dirty="0"/>
              <a:t>Android Auto</a:t>
            </a:r>
          </a:p>
          <a:p>
            <a:endParaRPr lang="en-US" altLang="zh-TW" sz="1300" b="1" dirty="0"/>
          </a:p>
          <a:p>
            <a:r>
              <a:rPr lang="en-US" altLang="zh-TW" sz="1300" b="1" dirty="0"/>
              <a:t>ECNR</a:t>
            </a:r>
            <a:endParaRPr lang="zh-TW" altLang="en-US" sz="13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8349FD-DF95-659F-D451-B6E0D075D43A}"/>
              </a:ext>
            </a:extLst>
          </p:cNvPr>
          <p:cNvCxnSpPr>
            <a:cxnSpLocks/>
          </p:cNvCxnSpPr>
          <p:nvPr/>
        </p:nvCxnSpPr>
        <p:spPr>
          <a:xfrm>
            <a:off x="650525" y="2543559"/>
            <a:ext cx="0" cy="2585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478002-358B-ED62-252A-52510F3F291E}"/>
              </a:ext>
            </a:extLst>
          </p:cNvPr>
          <p:cNvCxnSpPr>
            <a:cxnSpLocks/>
          </p:cNvCxnSpPr>
          <p:nvPr/>
        </p:nvCxnSpPr>
        <p:spPr>
          <a:xfrm rot="5400000">
            <a:off x="563879" y="4050760"/>
            <a:ext cx="301440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09574F-0745-A56D-778B-937ABB4B8479}"/>
              </a:ext>
            </a:extLst>
          </p:cNvPr>
          <p:cNvCxnSpPr>
            <a:cxnSpLocks/>
          </p:cNvCxnSpPr>
          <p:nvPr/>
        </p:nvCxnSpPr>
        <p:spPr>
          <a:xfrm>
            <a:off x="3447825" y="2543559"/>
            <a:ext cx="0" cy="2691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6E655D-BF32-BB0B-0243-8C1A4129DA43}"/>
              </a:ext>
            </a:extLst>
          </p:cNvPr>
          <p:cNvCxnSpPr>
            <a:cxnSpLocks/>
          </p:cNvCxnSpPr>
          <p:nvPr/>
        </p:nvCxnSpPr>
        <p:spPr>
          <a:xfrm>
            <a:off x="4838863" y="2543559"/>
            <a:ext cx="0" cy="2445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888F3F-ACBC-42C5-153A-B715F01ABBA6}"/>
              </a:ext>
            </a:extLst>
          </p:cNvPr>
          <p:cNvCxnSpPr>
            <a:cxnSpLocks/>
          </p:cNvCxnSpPr>
          <p:nvPr/>
        </p:nvCxnSpPr>
        <p:spPr>
          <a:xfrm>
            <a:off x="6229901" y="2543559"/>
            <a:ext cx="0" cy="2245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1173C0-B3B9-539A-BC57-1232AEF7622E}"/>
              </a:ext>
            </a:extLst>
          </p:cNvPr>
          <p:cNvCxnSpPr>
            <a:cxnSpLocks/>
          </p:cNvCxnSpPr>
          <p:nvPr/>
        </p:nvCxnSpPr>
        <p:spPr>
          <a:xfrm>
            <a:off x="7620939" y="2543559"/>
            <a:ext cx="0" cy="2245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9F7EB0-E03F-494B-7F2C-80BB448C1795}"/>
              </a:ext>
            </a:extLst>
          </p:cNvPr>
          <p:cNvCxnSpPr>
            <a:cxnSpLocks/>
          </p:cNvCxnSpPr>
          <p:nvPr/>
        </p:nvCxnSpPr>
        <p:spPr>
          <a:xfrm>
            <a:off x="8985550" y="2543559"/>
            <a:ext cx="0" cy="844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86F67F-0B8E-588F-B27D-6DD7EB8529EF}"/>
              </a:ext>
            </a:extLst>
          </p:cNvPr>
          <p:cNvCxnSpPr>
            <a:cxnSpLocks/>
          </p:cNvCxnSpPr>
          <p:nvPr/>
        </p:nvCxnSpPr>
        <p:spPr>
          <a:xfrm>
            <a:off x="10289172" y="2543559"/>
            <a:ext cx="0" cy="2045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09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49EC3-9B02-0688-18CC-B23C70B52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FBEA7-E584-A842-2EC5-D57C4EC6C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CarPlay/</a:t>
            </a:r>
            <a:r>
              <a:rPr lang="en-US" altLang="zh-TW" dirty="0"/>
              <a:t>Android Auto</a:t>
            </a:r>
            <a:r>
              <a:rPr lang="en-US" dirty="0"/>
              <a:t> Check List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2E749013-D582-4C2E-93C9-049F3BC1634D}"/>
              </a:ext>
            </a:extLst>
          </p:cNvPr>
          <p:cNvGrpSpPr/>
          <p:nvPr/>
        </p:nvGrpSpPr>
        <p:grpSpPr>
          <a:xfrm>
            <a:off x="446229" y="1783179"/>
            <a:ext cx="11299542" cy="4584408"/>
            <a:chOff x="638458" y="1783179"/>
            <a:chExt cx="11299542" cy="4584408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id="{8481D4C0-B40F-9BC9-214E-0AECB8A18982}"/>
                </a:ext>
              </a:extLst>
            </p:cNvPr>
            <p:cNvGrpSpPr/>
            <p:nvPr/>
          </p:nvGrpSpPr>
          <p:grpSpPr>
            <a:xfrm>
              <a:off x="638458" y="1783179"/>
              <a:ext cx="11189213" cy="1056639"/>
              <a:chOff x="1615759" y="1751252"/>
              <a:chExt cx="8390090" cy="792307"/>
            </a:xfrm>
          </p:grpSpPr>
          <p:sp>
            <p:nvSpPr>
              <p:cNvPr id="7" name="Chevron 21">
                <a:extLst>
                  <a:ext uri="{FF2B5EF4-FFF2-40B4-BE49-F238E27FC236}">
                    <a16:creationId xmlns:a16="http://schemas.microsoft.com/office/drawing/2014/main" id="{31524368-D986-9450-BFDF-D657582590A5}"/>
                  </a:ext>
                </a:extLst>
              </p:cNvPr>
              <p:cNvSpPr/>
              <p:nvPr/>
            </p:nvSpPr>
            <p:spPr>
              <a:xfrm>
                <a:off x="1615759" y="1751252"/>
                <a:ext cx="1485565" cy="792307"/>
              </a:xfrm>
              <a:prstGeom prst="chevron">
                <a:avLst>
                  <a:gd name="adj" fmla="val 20758"/>
                </a:avLst>
              </a:prstGeom>
              <a:solidFill>
                <a:srgbClr val="00ACED"/>
              </a:solidFill>
              <a:ln>
                <a:noFill/>
              </a:ln>
              <a:effectLst>
                <a:outerShdw blurRad="50800" dist="508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lvl="0" algn="ctr"/>
                <a:r>
                  <a:rPr lang="en-US" altLang="zh-TW" b="1" dirty="0"/>
                  <a:t>Function List</a:t>
                </a:r>
              </a:p>
            </p:txBody>
          </p:sp>
          <p:sp>
            <p:nvSpPr>
              <p:cNvPr id="8" name="Chevron 21">
                <a:extLst>
                  <a:ext uri="{FF2B5EF4-FFF2-40B4-BE49-F238E27FC236}">
                    <a16:creationId xmlns:a16="http://schemas.microsoft.com/office/drawing/2014/main" id="{D32760DD-E646-F9AB-E894-7BFF11333FDE}"/>
                  </a:ext>
                </a:extLst>
              </p:cNvPr>
              <p:cNvSpPr/>
              <p:nvPr/>
            </p:nvSpPr>
            <p:spPr>
              <a:xfrm>
                <a:off x="2996664" y="1751252"/>
                <a:ext cx="2887303" cy="792307"/>
              </a:xfrm>
              <a:prstGeom prst="chevron">
                <a:avLst>
                  <a:gd name="adj" fmla="val 20758"/>
                </a:avLst>
              </a:prstGeom>
              <a:solidFill>
                <a:srgbClr val="00A7E9"/>
              </a:solidFill>
              <a:ln>
                <a:noFill/>
              </a:ln>
              <a:effectLst>
                <a:outerShdw blurRad="50800" dist="508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lvl="0" algn="ctr"/>
                <a:r>
                  <a:rPr lang="en-US" altLang="zh-TW" sz="2000" b="1" dirty="0"/>
                  <a:t>POC</a:t>
                </a:r>
              </a:p>
              <a:p>
                <a:pPr lvl="0" algn="ctr"/>
                <a:endParaRPr lang="en-US" altLang="zh-TW" b="1" dirty="0"/>
              </a:p>
              <a:p>
                <a:pPr lvl="0" algn="ctr"/>
                <a:r>
                  <a:rPr lang="en-US" altLang="zh-TW" sz="1600" b="1" dirty="0"/>
                  <a:t>       System                 Combo Chip</a:t>
                </a:r>
              </a:p>
            </p:txBody>
          </p:sp>
          <p:sp>
            <p:nvSpPr>
              <p:cNvPr id="10" name="Chevron 21">
                <a:extLst>
                  <a:ext uri="{FF2B5EF4-FFF2-40B4-BE49-F238E27FC236}">
                    <a16:creationId xmlns:a16="http://schemas.microsoft.com/office/drawing/2014/main" id="{675D7846-7AC9-E776-D80B-1EA61EEA33F4}"/>
                  </a:ext>
                </a:extLst>
              </p:cNvPr>
              <p:cNvSpPr/>
              <p:nvPr/>
            </p:nvSpPr>
            <p:spPr>
              <a:xfrm>
                <a:off x="8520284" y="1751252"/>
                <a:ext cx="1485565" cy="792307"/>
              </a:xfrm>
              <a:prstGeom prst="chevron">
                <a:avLst>
                  <a:gd name="adj" fmla="val 20758"/>
                </a:avLst>
              </a:prstGeom>
              <a:solidFill>
                <a:srgbClr val="0080CC"/>
              </a:solidFill>
              <a:ln>
                <a:noFill/>
              </a:ln>
              <a:effectLst>
                <a:outerShdw blurRad="50800" dist="508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lvl="0" algn="ctr"/>
                <a:r>
                  <a:rPr lang="en-US" altLang="zh-TW" sz="1600" b="1" dirty="0"/>
                  <a:t>Others</a:t>
                </a:r>
                <a:endParaRPr lang="zh-TW" altLang="en-US" sz="1600" b="1" dirty="0"/>
              </a:p>
            </p:txBody>
          </p:sp>
          <p:sp>
            <p:nvSpPr>
              <p:cNvPr id="11" name="Chevron 21">
                <a:extLst>
                  <a:ext uri="{FF2B5EF4-FFF2-40B4-BE49-F238E27FC236}">
                    <a16:creationId xmlns:a16="http://schemas.microsoft.com/office/drawing/2014/main" id="{7AD072FD-D0B4-4B3C-A3BE-B8EC63E8F38A}"/>
                  </a:ext>
                </a:extLst>
              </p:cNvPr>
              <p:cNvSpPr/>
              <p:nvPr/>
            </p:nvSpPr>
            <p:spPr>
              <a:xfrm>
                <a:off x="7139379" y="1751252"/>
                <a:ext cx="1485565" cy="792307"/>
              </a:xfrm>
              <a:prstGeom prst="chevron">
                <a:avLst>
                  <a:gd name="adj" fmla="val 20758"/>
                </a:avLst>
              </a:prstGeom>
              <a:solidFill>
                <a:srgbClr val="008CD5"/>
              </a:solidFill>
              <a:ln>
                <a:noFill/>
              </a:ln>
              <a:effectLst>
                <a:outerShdw blurRad="50800" dist="508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lvl="0" algn="ctr"/>
                <a:r>
                  <a:rPr lang="en-US" altLang="zh-TW" sz="1600" b="1" dirty="0"/>
                  <a:t>Certification</a:t>
                </a:r>
              </a:p>
            </p:txBody>
          </p:sp>
          <p:sp>
            <p:nvSpPr>
              <p:cNvPr id="13" name="Chevron 21">
                <a:extLst>
                  <a:ext uri="{FF2B5EF4-FFF2-40B4-BE49-F238E27FC236}">
                    <a16:creationId xmlns:a16="http://schemas.microsoft.com/office/drawing/2014/main" id="{0807534B-7C9E-3C95-5EC1-6E71A5849779}"/>
                  </a:ext>
                </a:extLst>
              </p:cNvPr>
              <p:cNvSpPr/>
              <p:nvPr/>
            </p:nvSpPr>
            <p:spPr>
              <a:xfrm>
                <a:off x="5758474" y="1751252"/>
                <a:ext cx="1485565" cy="792307"/>
              </a:xfrm>
              <a:prstGeom prst="chevron">
                <a:avLst>
                  <a:gd name="adj" fmla="val 20758"/>
                </a:avLst>
              </a:prstGeom>
              <a:solidFill>
                <a:srgbClr val="0097DD"/>
              </a:solidFill>
              <a:ln>
                <a:noFill/>
              </a:ln>
              <a:effectLst>
                <a:outerShdw blurRad="50800" dist="508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lvl="0" algn="ctr"/>
                <a:r>
                  <a:rPr lang="en-US" altLang="zh-TW" b="1" dirty="0"/>
                  <a:t>IOP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3BE8BA-87D4-4538-D8E0-F6205D6BA839}"/>
                </a:ext>
              </a:extLst>
            </p:cNvPr>
            <p:cNvSpPr txBox="1"/>
            <p:nvPr/>
          </p:nvSpPr>
          <p:spPr>
            <a:xfrm>
              <a:off x="890470" y="3055332"/>
              <a:ext cx="1632354" cy="3093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300" b="1" dirty="0">
                  <a:solidFill>
                    <a:schemeClr val="tx1"/>
                  </a:solidFill>
                </a:rPr>
                <a:t>HeadUnit 3</a:t>
              </a:r>
              <a:r>
                <a:rPr lang="en-US" altLang="zh-TW" sz="1300" b="1" baseline="30000" dirty="0">
                  <a:solidFill>
                    <a:schemeClr val="tx1"/>
                  </a:solidFill>
                </a:rPr>
                <a:t>rd</a:t>
              </a:r>
              <a:r>
                <a:rPr lang="en-US" altLang="zh-TW" sz="1300" b="1" dirty="0">
                  <a:solidFill>
                    <a:schemeClr val="tx1"/>
                  </a:solidFill>
                </a:rPr>
                <a:t> Party APP:</a:t>
              </a:r>
            </a:p>
            <a:p>
              <a:r>
                <a:rPr lang="en-US" altLang="zh-TW" sz="1300" dirty="0" err="1">
                  <a:solidFill>
                    <a:schemeClr val="tx1"/>
                  </a:solidFill>
                </a:rPr>
                <a:t>WeChat,Player</a:t>
              </a:r>
              <a:r>
                <a:rPr lang="en-US" altLang="zh-TW" sz="1300" dirty="0">
                  <a:solidFill>
                    <a:schemeClr val="tx1"/>
                  </a:solidFill>
                </a:rPr>
                <a:t>…</a:t>
              </a:r>
            </a:p>
            <a:p>
              <a:endParaRPr lang="en-US" altLang="zh-TW" sz="1300" b="1" dirty="0">
                <a:solidFill>
                  <a:schemeClr val="tx1"/>
                </a:solidFill>
              </a:endParaRPr>
            </a:p>
            <a:p>
              <a:r>
                <a:rPr lang="en-US" altLang="zh-TW" sz="1300" b="1" dirty="0">
                  <a:solidFill>
                    <a:schemeClr val="tx1"/>
                  </a:solidFill>
                </a:rPr>
                <a:t>Connectivity Mechanism </a:t>
              </a:r>
            </a:p>
            <a:p>
              <a:r>
                <a:rPr lang="en-US" altLang="zh-TW" sz="1300" dirty="0">
                  <a:solidFill>
                    <a:schemeClr val="tx1"/>
                  </a:solidFill>
                </a:rPr>
                <a:t>CP / AA / HiCar…</a:t>
              </a:r>
            </a:p>
            <a:p>
              <a:endParaRPr lang="en-US" altLang="zh-TW" sz="1300" b="1" dirty="0">
                <a:solidFill>
                  <a:schemeClr val="tx1"/>
                </a:solidFill>
              </a:endParaRPr>
            </a:p>
            <a:p>
              <a:r>
                <a:rPr lang="en-US" altLang="zh-TW" sz="1300" b="1" dirty="0">
                  <a:solidFill>
                    <a:schemeClr val="tx1"/>
                  </a:solidFill>
                </a:rPr>
                <a:t>Resource Manager</a:t>
              </a:r>
            </a:p>
            <a:p>
              <a:endParaRPr lang="en-US" altLang="zh-TW" sz="1300" b="1" dirty="0">
                <a:solidFill>
                  <a:schemeClr val="tx1"/>
                </a:solidFill>
              </a:endParaRPr>
            </a:p>
            <a:p>
              <a:r>
                <a:rPr lang="en-US" altLang="zh-TW" sz="1300" b="1" dirty="0">
                  <a:solidFill>
                    <a:schemeClr val="tx1"/>
                  </a:solidFill>
                </a:rPr>
                <a:t>Device Manager</a:t>
              </a:r>
            </a:p>
            <a:p>
              <a:endParaRPr lang="en-US" altLang="zh-TW" sz="1300" b="1" dirty="0">
                <a:solidFill>
                  <a:schemeClr val="tx1"/>
                </a:solidFill>
              </a:endParaRPr>
            </a:p>
            <a:p>
              <a:r>
                <a:rPr lang="en-US" altLang="zh-TW" sz="1300" b="1" dirty="0">
                  <a:solidFill>
                    <a:schemeClr val="tx1"/>
                  </a:solidFill>
                </a:rPr>
                <a:t>Advanced:</a:t>
              </a:r>
            </a:p>
            <a:p>
              <a:r>
                <a:rPr lang="en-US" altLang="zh-TW" sz="1300" dirty="0">
                  <a:solidFill>
                    <a:schemeClr val="tx1"/>
                  </a:solidFill>
                </a:rPr>
                <a:t>Audio Routing</a:t>
              </a:r>
            </a:p>
            <a:p>
              <a:r>
                <a:rPr lang="en-US" altLang="zh-TW" sz="1300" dirty="0">
                  <a:solidFill>
                    <a:schemeClr val="tx1"/>
                  </a:solidFill>
                </a:rPr>
                <a:t>….</a:t>
              </a:r>
              <a:endParaRPr lang="en-US" altLang="zh-TW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E80CD5-750B-8805-E702-7ED0C60C4032}"/>
                </a:ext>
              </a:extLst>
            </p:cNvPr>
            <p:cNvSpPr txBox="1"/>
            <p:nvPr/>
          </p:nvSpPr>
          <p:spPr>
            <a:xfrm>
              <a:off x="2745591" y="3042879"/>
              <a:ext cx="1632354" cy="2736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300" b="1" dirty="0">
                  <a:solidFill>
                    <a:schemeClr val="tx1"/>
                  </a:solidFill>
                </a:rPr>
                <a:t>HID, GNSS,</a:t>
              </a:r>
            </a:p>
            <a:p>
              <a:r>
                <a:rPr lang="en-US" altLang="zh-TW" sz="1300" b="1" dirty="0">
                  <a:solidFill>
                    <a:schemeClr val="tx1"/>
                  </a:solidFill>
                </a:rPr>
                <a:t>USB Device Mode, </a:t>
              </a:r>
            </a:p>
            <a:p>
              <a:r>
                <a:rPr lang="en-US" altLang="zh-TW" sz="1300" b="1" dirty="0">
                  <a:solidFill>
                    <a:schemeClr val="tx1"/>
                  </a:solidFill>
                </a:rPr>
                <a:t>WiFi AP,</a:t>
              </a:r>
            </a:p>
            <a:p>
              <a:r>
                <a:rPr lang="en-US" altLang="zh-TW" sz="1300" b="1" dirty="0">
                  <a:solidFill>
                    <a:schemeClr val="tx1"/>
                  </a:solidFill>
                </a:rPr>
                <a:t>BT OOB, iAP2 MFi, Display, </a:t>
              </a:r>
            </a:p>
            <a:p>
              <a:r>
                <a:rPr lang="en-US" altLang="zh-TW" sz="1300" b="1" dirty="0">
                  <a:solidFill>
                    <a:schemeClr val="tx1"/>
                  </a:solidFill>
                </a:rPr>
                <a:t>H.264</a:t>
              </a:r>
            </a:p>
            <a:p>
              <a:endParaRPr lang="en-US" altLang="zh-TW" sz="1300" b="1" dirty="0">
                <a:solidFill>
                  <a:schemeClr val="tx1"/>
                </a:solidFill>
              </a:endParaRPr>
            </a:p>
            <a:p>
              <a:r>
                <a:rPr lang="en-US" altLang="zh-TW" sz="1300" b="1" dirty="0">
                  <a:solidFill>
                    <a:schemeClr val="tx1"/>
                  </a:solidFill>
                </a:rPr>
                <a:t>ECNR: </a:t>
              </a:r>
            </a:p>
            <a:p>
              <a:r>
                <a:rPr lang="en-US" altLang="zh-TW" sz="1300" dirty="0">
                  <a:solidFill>
                    <a:schemeClr val="tx1"/>
                  </a:solidFill>
                </a:rPr>
                <a:t>Mic Variation, Round Trip Delay </a:t>
              </a:r>
            </a:p>
            <a:p>
              <a:r>
                <a:rPr lang="en-US" altLang="zh-TW" sz="1300" dirty="0">
                  <a:solidFill>
                    <a:schemeClr val="tx1"/>
                  </a:solidFill>
                </a:rPr>
                <a:t>Stereo EC </a:t>
              </a:r>
            </a:p>
            <a:p>
              <a:endParaRPr lang="en-US" altLang="zh-TW" sz="1300" b="1" dirty="0">
                <a:solidFill>
                  <a:schemeClr val="tx1"/>
                </a:solidFill>
              </a:endParaRPr>
            </a:p>
            <a:p>
              <a:r>
                <a:rPr lang="en-US" altLang="zh-TW" sz="1300" b="1" dirty="0">
                  <a:solidFill>
                    <a:schemeClr val="tx1"/>
                  </a:solidFill>
                </a:rPr>
                <a:t>VR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7BB45E-77DF-3DA7-750E-17D2ADF97386}"/>
                </a:ext>
              </a:extLst>
            </p:cNvPr>
            <p:cNvSpPr txBox="1"/>
            <p:nvPr/>
          </p:nvSpPr>
          <p:spPr>
            <a:xfrm>
              <a:off x="4600710" y="3042879"/>
              <a:ext cx="1632354" cy="1457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300" b="1" dirty="0">
                  <a:solidFill>
                    <a:schemeClr val="tx1"/>
                  </a:solidFill>
                </a:rPr>
                <a:t>Capability &amp;</a:t>
              </a:r>
            </a:p>
            <a:p>
              <a:r>
                <a:rPr lang="en-US" altLang="zh-TW" sz="1300" b="1" dirty="0">
                  <a:solidFill>
                    <a:schemeClr val="tx1"/>
                  </a:solidFill>
                </a:rPr>
                <a:t>Limitation</a:t>
              </a:r>
            </a:p>
            <a:p>
              <a:endParaRPr lang="en-US" altLang="zh-TW" sz="1300" b="1" dirty="0">
                <a:solidFill>
                  <a:schemeClr val="tx1"/>
                </a:solidFill>
              </a:endParaRPr>
            </a:p>
            <a:p>
              <a:r>
                <a:rPr lang="en-US" altLang="zh-TW" sz="1300" b="1" dirty="0">
                  <a:solidFill>
                    <a:schemeClr val="tx1"/>
                  </a:solidFill>
                </a:rPr>
                <a:t>BT / WiFi</a:t>
              </a:r>
            </a:p>
            <a:p>
              <a:r>
                <a:rPr lang="en-US" altLang="zh-TW" sz="1300" dirty="0">
                  <a:solidFill>
                    <a:schemeClr val="tx1"/>
                  </a:solidFill>
                </a:rPr>
                <a:t>Performance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45A130-8DC0-826C-CCDB-10D900633747}"/>
                </a:ext>
              </a:extLst>
            </p:cNvPr>
            <p:cNvSpPr txBox="1"/>
            <p:nvPr/>
          </p:nvSpPr>
          <p:spPr>
            <a:xfrm>
              <a:off x="6455830" y="3042879"/>
              <a:ext cx="1632354" cy="1457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300" b="1" dirty="0">
                  <a:solidFill>
                    <a:schemeClr val="tx1"/>
                  </a:solidFill>
                </a:rPr>
                <a:t>Different Phone model / OS version,</a:t>
              </a:r>
            </a:p>
            <a:p>
              <a:endParaRPr lang="en-US" altLang="zh-TW" sz="1300" b="1" dirty="0">
                <a:solidFill>
                  <a:schemeClr val="tx1"/>
                </a:solidFill>
              </a:endParaRPr>
            </a:p>
            <a:p>
              <a:endParaRPr lang="en-US" altLang="zh-TW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E0C3FB-5D1F-57FB-9ACC-6761D85958D9}"/>
                </a:ext>
              </a:extLst>
            </p:cNvPr>
            <p:cNvSpPr txBox="1"/>
            <p:nvPr/>
          </p:nvSpPr>
          <p:spPr>
            <a:xfrm>
              <a:off x="8310950" y="3042879"/>
              <a:ext cx="1632354" cy="33247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300" b="1" dirty="0">
                  <a:solidFill>
                    <a:schemeClr val="tx1"/>
                  </a:solidFill>
                </a:rPr>
                <a:t>Optimize:</a:t>
              </a:r>
            </a:p>
            <a:p>
              <a:r>
                <a:rPr lang="en-US" altLang="zh-TW" sz="1300" dirty="0">
                  <a:solidFill>
                    <a:schemeClr val="tx1"/>
                  </a:solidFill>
                </a:rPr>
                <a:t>Connection speed</a:t>
              </a:r>
            </a:p>
            <a:p>
              <a:r>
                <a:rPr lang="en-US" altLang="zh-TW" sz="1300" dirty="0">
                  <a:solidFill>
                    <a:schemeClr val="tx1"/>
                  </a:solidFill>
                </a:rPr>
                <a:t>Latency</a:t>
              </a:r>
            </a:p>
            <a:p>
              <a:endParaRPr lang="en-US" altLang="zh-TW" sz="1300" b="1" dirty="0">
                <a:solidFill>
                  <a:schemeClr val="tx1"/>
                </a:solidFill>
              </a:endParaRPr>
            </a:p>
            <a:p>
              <a:r>
                <a:rPr lang="en-US" altLang="zh-TW" sz="1300" b="1" dirty="0">
                  <a:solidFill>
                    <a:schemeClr val="tx1"/>
                  </a:solidFill>
                </a:rPr>
                <a:t>Test Item:</a:t>
              </a:r>
            </a:p>
            <a:p>
              <a:r>
                <a:rPr lang="en-US" altLang="zh-TW" sz="1300" dirty="0">
                  <a:solidFill>
                    <a:schemeClr val="tx1"/>
                  </a:solidFill>
                </a:rPr>
                <a:t>Location Drive Test, </a:t>
              </a:r>
            </a:p>
            <a:p>
              <a:r>
                <a:rPr lang="en-US" altLang="zh-TW" sz="1300" dirty="0">
                  <a:solidFill>
                    <a:schemeClr val="tx1"/>
                  </a:solidFill>
                </a:rPr>
                <a:t>Enhance Siri Test,</a:t>
              </a:r>
            </a:p>
            <a:p>
              <a:r>
                <a:rPr lang="en-US" altLang="zh-TW" sz="1300" dirty="0">
                  <a:solidFill>
                    <a:schemeClr val="tx1"/>
                  </a:solidFill>
                </a:rPr>
                <a:t>Facet Pre-Test..</a:t>
              </a:r>
            </a:p>
            <a:p>
              <a:r>
                <a:rPr lang="en-US" altLang="zh-TW" sz="1300" dirty="0"/>
                <a:t>PCTS  Pre-Test</a:t>
              </a:r>
              <a:endParaRPr lang="en-US" altLang="zh-TW" sz="13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7F8F1A-4EF8-AC67-817F-25953E56AB01}"/>
                </a:ext>
              </a:extLst>
            </p:cNvPr>
            <p:cNvSpPr txBox="1"/>
            <p:nvPr/>
          </p:nvSpPr>
          <p:spPr>
            <a:xfrm>
              <a:off x="10249371" y="2981310"/>
              <a:ext cx="1688629" cy="30579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300" b="1" dirty="0">
                  <a:solidFill>
                    <a:schemeClr val="tx1"/>
                  </a:solidFill>
                </a:rPr>
                <a:t>SW ECNR</a:t>
              </a:r>
            </a:p>
            <a:p>
              <a:r>
                <a:rPr lang="en-US" altLang="zh-TW" sz="1300" dirty="0">
                  <a:solidFill>
                    <a:schemeClr val="tx1"/>
                  </a:solidFill>
                </a:rPr>
                <a:t>Increase VR Rate </a:t>
              </a:r>
            </a:p>
            <a:p>
              <a:endParaRPr lang="en-US" altLang="zh-TW" sz="1300" b="1" dirty="0">
                <a:solidFill>
                  <a:schemeClr val="tx1"/>
                </a:solidFill>
              </a:endParaRPr>
            </a:p>
            <a:p>
              <a:r>
                <a:rPr lang="en-US" altLang="zh-TW" sz="1300" dirty="0">
                  <a:solidFill>
                    <a:schemeClr val="tx1"/>
                  </a:solidFill>
                </a:rPr>
                <a:t>ITU-T Telephony</a:t>
              </a:r>
            </a:p>
            <a:p>
              <a:endParaRPr lang="en-US" altLang="zh-TW" sz="1300" dirty="0"/>
            </a:p>
            <a:p>
              <a:r>
                <a:rPr lang="en-US" altLang="zh-TW" sz="1300" dirty="0">
                  <a:solidFill>
                    <a:schemeClr val="tx1"/>
                  </a:solidFill>
                </a:rPr>
                <a:t>Audio Quality Test, </a:t>
              </a:r>
            </a:p>
            <a:p>
              <a:endParaRPr lang="en-US" altLang="zh-TW" sz="1300" b="1" dirty="0">
                <a:solidFill>
                  <a:schemeClr val="tx1"/>
                </a:solidFill>
              </a:endParaRPr>
            </a:p>
            <a:p>
              <a:r>
                <a:rPr lang="en-US" altLang="zh-TW" sz="1300" b="1" dirty="0">
                  <a:solidFill>
                    <a:schemeClr val="tx1"/>
                  </a:solidFill>
                </a:rPr>
                <a:t>VR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EEB3F9D-03CB-9A01-B25F-D626D97C0172}"/>
                </a:ext>
              </a:extLst>
            </p:cNvPr>
            <p:cNvCxnSpPr>
              <a:cxnSpLocks/>
            </p:cNvCxnSpPr>
            <p:nvPr/>
          </p:nvCxnSpPr>
          <p:spPr>
            <a:xfrm>
              <a:off x="909533" y="2839818"/>
              <a:ext cx="0" cy="3398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AB15A4-6CEB-55D9-F184-49AFB953355D}"/>
                </a:ext>
              </a:extLst>
            </p:cNvPr>
            <p:cNvCxnSpPr>
              <a:cxnSpLocks/>
            </p:cNvCxnSpPr>
            <p:nvPr/>
          </p:nvCxnSpPr>
          <p:spPr>
            <a:xfrm>
              <a:off x="2745591" y="2839818"/>
              <a:ext cx="0" cy="2890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79E4C0-1E25-2F9E-0800-5C698170AAFB}"/>
                </a:ext>
              </a:extLst>
            </p:cNvPr>
            <p:cNvCxnSpPr>
              <a:cxnSpLocks/>
            </p:cNvCxnSpPr>
            <p:nvPr/>
          </p:nvCxnSpPr>
          <p:spPr>
            <a:xfrm>
              <a:off x="4600710" y="2839818"/>
              <a:ext cx="0" cy="175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E843FEE-53A1-F6F8-CC14-35DECAB8D3D5}"/>
                </a:ext>
              </a:extLst>
            </p:cNvPr>
            <p:cNvCxnSpPr>
              <a:cxnSpLocks/>
            </p:cNvCxnSpPr>
            <p:nvPr/>
          </p:nvCxnSpPr>
          <p:spPr>
            <a:xfrm>
              <a:off x="6233064" y="2839819"/>
              <a:ext cx="0" cy="1660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5F2CF0-DC49-6EFE-8AB3-622D3B41620F}"/>
                </a:ext>
              </a:extLst>
            </p:cNvPr>
            <p:cNvCxnSpPr>
              <a:cxnSpLocks/>
            </p:cNvCxnSpPr>
            <p:nvPr/>
          </p:nvCxnSpPr>
          <p:spPr>
            <a:xfrm>
              <a:off x="8310950" y="2839818"/>
              <a:ext cx="0" cy="21995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4E05BA-C1B7-2AF7-5918-2D074A0A132D}"/>
                </a:ext>
              </a:extLst>
            </p:cNvPr>
            <p:cNvCxnSpPr>
              <a:cxnSpLocks/>
            </p:cNvCxnSpPr>
            <p:nvPr/>
          </p:nvCxnSpPr>
          <p:spPr>
            <a:xfrm>
              <a:off x="10130825" y="2839818"/>
              <a:ext cx="0" cy="20166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485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3B3994-6B86-697A-3851-6F27DF5A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 ECNR Check list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31366B-7BC9-D4AA-D8A9-7998C5070E8D}"/>
              </a:ext>
            </a:extLst>
          </p:cNvPr>
          <p:cNvGrpSpPr/>
          <p:nvPr/>
        </p:nvGrpSpPr>
        <p:grpSpPr>
          <a:xfrm>
            <a:off x="1867818" y="1751252"/>
            <a:ext cx="8390090" cy="792307"/>
            <a:chOff x="1615759" y="1751252"/>
            <a:chExt cx="8390090" cy="792307"/>
          </a:xfrm>
        </p:grpSpPr>
        <p:sp>
          <p:nvSpPr>
            <p:cNvPr id="7" name="Chevron 21">
              <a:extLst>
                <a:ext uri="{FF2B5EF4-FFF2-40B4-BE49-F238E27FC236}">
                  <a16:creationId xmlns:a16="http://schemas.microsoft.com/office/drawing/2014/main" id="{37E044AC-3E8D-C78A-CCEB-4421E722A534}"/>
                </a:ext>
              </a:extLst>
            </p:cNvPr>
            <p:cNvSpPr/>
            <p:nvPr/>
          </p:nvSpPr>
          <p:spPr>
            <a:xfrm>
              <a:off x="1615759" y="1751252"/>
              <a:ext cx="1485565" cy="792307"/>
            </a:xfrm>
            <a:prstGeom prst="chevron">
              <a:avLst>
                <a:gd name="adj" fmla="val 20758"/>
              </a:avLst>
            </a:prstGeom>
            <a:solidFill>
              <a:srgbClr val="00ACED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lvl="0" algn="ctr"/>
              <a:r>
                <a:rPr lang="en-US" altLang="zh-TW" b="1" dirty="0"/>
                <a:t>Function List</a:t>
              </a:r>
            </a:p>
          </p:txBody>
        </p:sp>
        <p:sp>
          <p:nvSpPr>
            <p:cNvPr id="8" name="Chevron 21">
              <a:extLst>
                <a:ext uri="{FF2B5EF4-FFF2-40B4-BE49-F238E27FC236}">
                  <a16:creationId xmlns:a16="http://schemas.microsoft.com/office/drawing/2014/main" id="{DF446786-5448-0DF2-DFB1-035DD42261AF}"/>
                </a:ext>
              </a:extLst>
            </p:cNvPr>
            <p:cNvSpPr/>
            <p:nvPr/>
          </p:nvSpPr>
          <p:spPr>
            <a:xfrm>
              <a:off x="2996664" y="1751252"/>
              <a:ext cx="1485565" cy="792307"/>
            </a:xfrm>
            <a:prstGeom prst="chevron">
              <a:avLst>
                <a:gd name="adj" fmla="val 20758"/>
              </a:avLst>
            </a:prstGeom>
            <a:solidFill>
              <a:srgbClr val="00A7E9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lvl="0" algn="ctr"/>
              <a:r>
                <a:rPr lang="en-US" altLang="zh-TW" b="1" dirty="0"/>
                <a:t>System Check </a:t>
              </a:r>
            </a:p>
          </p:txBody>
        </p:sp>
        <p:sp>
          <p:nvSpPr>
            <p:cNvPr id="10" name="Chevron 21">
              <a:extLst>
                <a:ext uri="{FF2B5EF4-FFF2-40B4-BE49-F238E27FC236}">
                  <a16:creationId xmlns:a16="http://schemas.microsoft.com/office/drawing/2014/main" id="{CE19D414-A49D-4043-6538-EAFC7C8DD812}"/>
                </a:ext>
              </a:extLst>
            </p:cNvPr>
            <p:cNvSpPr/>
            <p:nvPr/>
          </p:nvSpPr>
          <p:spPr>
            <a:xfrm>
              <a:off x="8520284" y="1751252"/>
              <a:ext cx="1485565" cy="792307"/>
            </a:xfrm>
            <a:prstGeom prst="chevron">
              <a:avLst>
                <a:gd name="adj" fmla="val 20758"/>
              </a:avLst>
            </a:prstGeom>
            <a:solidFill>
              <a:srgbClr val="0080CC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lvl="0" algn="ctr"/>
              <a:r>
                <a:rPr lang="en-US" altLang="zh-TW" sz="1600" b="1" dirty="0"/>
                <a:t>Others</a:t>
              </a:r>
              <a:endParaRPr lang="zh-TW" altLang="en-US" sz="1600" b="1" dirty="0"/>
            </a:p>
          </p:txBody>
        </p:sp>
        <p:sp>
          <p:nvSpPr>
            <p:cNvPr id="11" name="Chevron 21">
              <a:extLst>
                <a:ext uri="{FF2B5EF4-FFF2-40B4-BE49-F238E27FC236}">
                  <a16:creationId xmlns:a16="http://schemas.microsoft.com/office/drawing/2014/main" id="{CE1F8E73-1A9C-621C-E02D-B8AD76FF24CC}"/>
                </a:ext>
              </a:extLst>
            </p:cNvPr>
            <p:cNvSpPr/>
            <p:nvPr/>
          </p:nvSpPr>
          <p:spPr>
            <a:xfrm>
              <a:off x="7139379" y="1751252"/>
              <a:ext cx="1485565" cy="792307"/>
            </a:xfrm>
            <a:prstGeom prst="chevron">
              <a:avLst>
                <a:gd name="adj" fmla="val 20758"/>
              </a:avLst>
            </a:prstGeom>
            <a:solidFill>
              <a:srgbClr val="008CD5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lvl="0" algn="ctr"/>
              <a:r>
                <a:rPr lang="en-US" altLang="zh-TW" sz="1600" b="1" dirty="0"/>
                <a:t>Certification</a:t>
              </a:r>
            </a:p>
          </p:txBody>
        </p:sp>
        <p:sp>
          <p:nvSpPr>
            <p:cNvPr id="12" name="Chevron 21">
              <a:extLst>
                <a:ext uri="{FF2B5EF4-FFF2-40B4-BE49-F238E27FC236}">
                  <a16:creationId xmlns:a16="http://schemas.microsoft.com/office/drawing/2014/main" id="{FC9984C0-9D53-5266-DB9F-28C169ACECCC}"/>
                </a:ext>
              </a:extLst>
            </p:cNvPr>
            <p:cNvSpPr/>
            <p:nvPr/>
          </p:nvSpPr>
          <p:spPr>
            <a:xfrm>
              <a:off x="4377569" y="1751252"/>
              <a:ext cx="1485565" cy="792307"/>
            </a:xfrm>
            <a:prstGeom prst="chevron">
              <a:avLst>
                <a:gd name="adj" fmla="val 20758"/>
              </a:avLst>
            </a:prstGeom>
            <a:solidFill>
              <a:srgbClr val="009FE3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lvl="0" algn="ctr"/>
              <a:r>
                <a:rPr lang="en-US" altLang="zh-TW" b="1" dirty="0"/>
                <a:t>IOP</a:t>
              </a:r>
            </a:p>
          </p:txBody>
        </p:sp>
        <p:sp>
          <p:nvSpPr>
            <p:cNvPr id="13" name="Chevron 21">
              <a:extLst>
                <a:ext uri="{FF2B5EF4-FFF2-40B4-BE49-F238E27FC236}">
                  <a16:creationId xmlns:a16="http://schemas.microsoft.com/office/drawing/2014/main" id="{A46363F5-FD20-3ECF-CC8A-F55B12E5566A}"/>
                </a:ext>
              </a:extLst>
            </p:cNvPr>
            <p:cNvSpPr/>
            <p:nvPr/>
          </p:nvSpPr>
          <p:spPr>
            <a:xfrm>
              <a:off x="5758474" y="1751252"/>
              <a:ext cx="1485565" cy="792307"/>
            </a:xfrm>
            <a:prstGeom prst="chevron">
              <a:avLst>
                <a:gd name="adj" fmla="val 20758"/>
              </a:avLst>
            </a:prstGeom>
            <a:solidFill>
              <a:srgbClr val="0097DD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lvl="0" algn="ctr"/>
              <a:r>
                <a:rPr lang="en-US" altLang="zh-TW" b="1" dirty="0"/>
                <a:t>Tuning Tool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992353-9E06-8927-D9FE-3EAB910C09F2}"/>
              </a:ext>
            </a:extLst>
          </p:cNvPr>
          <p:cNvSpPr txBox="1"/>
          <p:nvPr/>
        </p:nvSpPr>
        <p:spPr>
          <a:xfrm>
            <a:off x="2056787" y="2695822"/>
            <a:ext cx="122400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300" b="1" dirty="0">
                <a:solidFill>
                  <a:schemeClr val="tx1"/>
                </a:solidFill>
              </a:rPr>
              <a:t>EC :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Mono/ Stereo</a:t>
            </a:r>
          </a:p>
          <a:p>
            <a:endParaRPr lang="en-US" altLang="zh-TW" sz="1300" b="1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NR: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Engine / Road  Wind /  Rain/ Air Condition…</a:t>
            </a:r>
          </a:p>
          <a:p>
            <a:endParaRPr lang="en-US" altLang="zh-TW" sz="1300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Advanced: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Multi-Mics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Voice Activity Detection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Voice Enhancement</a:t>
            </a:r>
          </a:p>
          <a:p>
            <a:r>
              <a:rPr lang="en-US" altLang="zh-TW" sz="1300" b="1" dirty="0">
                <a:solidFill>
                  <a:schemeClr val="tx1"/>
                </a:solidFill>
              </a:rPr>
              <a:t>….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85DCF8-5A61-5746-18D6-8FCBFD01E3F7}"/>
              </a:ext>
            </a:extLst>
          </p:cNvPr>
          <p:cNvSpPr txBox="1"/>
          <p:nvPr/>
        </p:nvSpPr>
        <p:spPr>
          <a:xfrm>
            <a:off x="3447825" y="2695822"/>
            <a:ext cx="1224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300" b="1" dirty="0">
                <a:solidFill>
                  <a:schemeClr val="tx1"/>
                </a:solidFill>
              </a:rPr>
              <a:t>Audio Path</a:t>
            </a:r>
          </a:p>
          <a:p>
            <a:endParaRPr lang="en-US" altLang="zh-TW" sz="1300" b="1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Mic 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Max input Level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Clipping/Saturation</a:t>
            </a:r>
          </a:p>
          <a:p>
            <a:endParaRPr lang="en-US" altLang="zh-TW" sz="1300" b="1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Speaker</a:t>
            </a:r>
          </a:p>
          <a:p>
            <a:endParaRPr lang="en-US" altLang="zh-TW" sz="1300" b="1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ADC/DAC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Odd /Even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Harmonics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….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D229F9-0517-7DA4-5840-6F47EC628AEA}"/>
              </a:ext>
            </a:extLst>
          </p:cNvPr>
          <p:cNvSpPr txBox="1"/>
          <p:nvPr/>
        </p:nvSpPr>
        <p:spPr>
          <a:xfrm>
            <a:off x="4838863" y="2695822"/>
            <a:ext cx="1224000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300" b="1" dirty="0">
                <a:solidFill>
                  <a:schemeClr val="tx1"/>
                </a:solidFill>
              </a:rPr>
              <a:t>Car Speed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(0, 60, 100, ..)</a:t>
            </a:r>
          </a:p>
          <a:p>
            <a:endParaRPr lang="en-US" altLang="zh-TW" sz="1300" b="1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Noise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Passenger Vice,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Pet Barking,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Music,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Engine,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Window,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Sunroof,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…..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7BA7C6-22B4-67EA-511A-E191322B7C50}"/>
              </a:ext>
            </a:extLst>
          </p:cNvPr>
          <p:cNvSpPr txBox="1"/>
          <p:nvPr/>
        </p:nvSpPr>
        <p:spPr>
          <a:xfrm>
            <a:off x="6229901" y="2695822"/>
            <a:ext cx="1224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300" b="1" dirty="0">
                <a:solidFill>
                  <a:schemeClr val="tx1"/>
                </a:solidFill>
              </a:rPr>
              <a:t>Examining Tool</a:t>
            </a:r>
          </a:p>
          <a:p>
            <a:endParaRPr lang="en-US" altLang="zh-TW" sz="1300" b="1" dirty="0">
              <a:solidFill>
                <a:schemeClr val="tx1"/>
              </a:solidFill>
            </a:endParaRPr>
          </a:p>
          <a:p>
            <a:endParaRPr lang="en-US" altLang="zh-TW" sz="1300" b="1" dirty="0">
              <a:solidFill>
                <a:schemeClr val="tx1"/>
              </a:solidFill>
            </a:endParaRPr>
          </a:p>
          <a:p>
            <a:endParaRPr lang="en-US" altLang="zh-TW" sz="1300" b="1" dirty="0">
              <a:solidFill>
                <a:schemeClr val="tx1"/>
              </a:solidFill>
            </a:endParaRPr>
          </a:p>
          <a:p>
            <a:endParaRPr lang="en-US" altLang="zh-TW" sz="1300" b="1" dirty="0">
              <a:solidFill>
                <a:schemeClr val="tx1"/>
              </a:solidFill>
            </a:endParaRPr>
          </a:p>
          <a:p>
            <a:endParaRPr lang="en-US" altLang="zh-TW" sz="1300" b="1" dirty="0">
              <a:solidFill>
                <a:schemeClr val="tx1"/>
              </a:solidFill>
            </a:endParaRPr>
          </a:p>
          <a:p>
            <a:endParaRPr lang="en-US" altLang="zh-TW" sz="1300" b="1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Off-Line Tuning</a:t>
            </a:r>
          </a:p>
          <a:p>
            <a:endParaRPr lang="en-US" altLang="zh-TW" sz="1300" b="1" dirty="0">
              <a:solidFill>
                <a:schemeClr val="tx1"/>
              </a:solidFill>
            </a:endParaRPr>
          </a:p>
          <a:p>
            <a:endParaRPr lang="en-US" altLang="zh-TW" sz="1300" b="1" dirty="0"/>
          </a:p>
          <a:p>
            <a:endParaRPr lang="en-US" altLang="zh-TW" sz="1300" b="1" dirty="0">
              <a:solidFill>
                <a:schemeClr val="tx1"/>
              </a:solidFill>
            </a:endParaRPr>
          </a:p>
          <a:p>
            <a:endParaRPr lang="en-US" altLang="zh-TW" sz="1300" b="1" dirty="0">
              <a:solidFill>
                <a:schemeClr val="tx1"/>
              </a:solidFill>
            </a:endParaRPr>
          </a:p>
          <a:p>
            <a:endParaRPr lang="en-US" altLang="zh-TW" sz="1300" b="1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E85157-9104-DC22-CCA2-D894B1DC6C74}"/>
              </a:ext>
            </a:extLst>
          </p:cNvPr>
          <p:cNvSpPr txBox="1"/>
          <p:nvPr/>
        </p:nvSpPr>
        <p:spPr>
          <a:xfrm>
            <a:off x="7620939" y="2695822"/>
            <a:ext cx="12240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300" b="1" dirty="0">
                <a:solidFill>
                  <a:schemeClr val="tx1"/>
                </a:solidFill>
              </a:rPr>
              <a:t>ITU-T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P1100, P1110, P1120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5280B3-2FDD-81C6-EC24-24CDF83871A5}"/>
              </a:ext>
            </a:extLst>
          </p:cNvPr>
          <p:cNvSpPr txBox="1"/>
          <p:nvPr/>
        </p:nvSpPr>
        <p:spPr>
          <a:xfrm>
            <a:off x="9011977" y="2695822"/>
            <a:ext cx="1224000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300" b="1" dirty="0">
                <a:solidFill>
                  <a:schemeClr val="tx1"/>
                </a:solidFill>
              </a:rPr>
              <a:t>Small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Code/ RAM CPU Loading</a:t>
            </a:r>
          </a:p>
          <a:p>
            <a:endParaRPr lang="en-US" altLang="zh-TW" sz="1300" b="1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VR</a:t>
            </a:r>
          </a:p>
          <a:p>
            <a:r>
              <a:rPr lang="en-US" altLang="zh-TW" sz="1300" dirty="0">
                <a:solidFill>
                  <a:schemeClr val="tx1"/>
                </a:solidFill>
              </a:rPr>
              <a:t>Siri / Google Assistant</a:t>
            </a:r>
          </a:p>
          <a:p>
            <a:endParaRPr lang="en-US" altLang="zh-TW" sz="1300" b="1" dirty="0">
              <a:solidFill>
                <a:schemeClr val="tx1"/>
              </a:solidFill>
            </a:endParaRPr>
          </a:p>
          <a:p>
            <a:r>
              <a:rPr lang="en-US" altLang="zh-TW" sz="1300" b="1" dirty="0">
                <a:solidFill>
                  <a:schemeClr val="tx1"/>
                </a:solidFill>
              </a:rPr>
              <a:t>Alexa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478002-358B-ED62-252A-52510F3F291E}"/>
              </a:ext>
            </a:extLst>
          </p:cNvPr>
          <p:cNvCxnSpPr>
            <a:cxnSpLocks/>
          </p:cNvCxnSpPr>
          <p:nvPr/>
        </p:nvCxnSpPr>
        <p:spPr>
          <a:xfrm>
            <a:off x="2071080" y="2543559"/>
            <a:ext cx="0" cy="3176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09574F-0745-A56D-778B-937ABB4B8479}"/>
              </a:ext>
            </a:extLst>
          </p:cNvPr>
          <p:cNvCxnSpPr>
            <a:cxnSpLocks/>
          </p:cNvCxnSpPr>
          <p:nvPr/>
        </p:nvCxnSpPr>
        <p:spPr>
          <a:xfrm>
            <a:off x="3447825" y="2543559"/>
            <a:ext cx="0" cy="3045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6E655D-BF32-BB0B-0243-8C1A4129DA43}"/>
              </a:ext>
            </a:extLst>
          </p:cNvPr>
          <p:cNvCxnSpPr>
            <a:cxnSpLocks/>
          </p:cNvCxnSpPr>
          <p:nvPr/>
        </p:nvCxnSpPr>
        <p:spPr>
          <a:xfrm>
            <a:off x="4838863" y="2543559"/>
            <a:ext cx="0" cy="2970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888F3F-ACBC-42C5-153A-B715F01ABBA6}"/>
              </a:ext>
            </a:extLst>
          </p:cNvPr>
          <p:cNvCxnSpPr>
            <a:cxnSpLocks/>
          </p:cNvCxnSpPr>
          <p:nvPr/>
        </p:nvCxnSpPr>
        <p:spPr>
          <a:xfrm>
            <a:off x="6229901" y="2543559"/>
            <a:ext cx="0" cy="2970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1173C0-B3B9-539A-BC57-1232AEF7622E}"/>
              </a:ext>
            </a:extLst>
          </p:cNvPr>
          <p:cNvCxnSpPr>
            <a:cxnSpLocks/>
          </p:cNvCxnSpPr>
          <p:nvPr/>
        </p:nvCxnSpPr>
        <p:spPr>
          <a:xfrm>
            <a:off x="7620939" y="2543559"/>
            <a:ext cx="0" cy="844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9F7EB0-E03F-494B-7F2C-80BB448C1795}"/>
              </a:ext>
            </a:extLst>
          </p:cNvPr>
          <p:cNvCxnSpPr>
            <a:cxnSpLocks/>
          </p:cNvCxnSpPr>
          <p:nvPr/>
        </p:nvCxnSpPr>
        <p:spPr>
          <a:xfrm>
            <a:off x="8985550" y="2543559"/>
            <a:ext cx="0" cy="2121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12">
            <a:extLst>
              <a:ext uri="{FF2B5EF4-FFF2-40B4-BE49-F238E27FC236}">
                <a16:creationId xmlns:a16="http://schemas.microsoft.com/office/drawing/2014/main" id="{A2041D1B-2568-427A-DC7A-9C7C1713298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6066" y="4588648"/>
            <a:ext cx="1106440" cy="6030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內容版面配置區 4" descr="一張含有 文字, 圖表, 螢幕擷取畫面, 方案 的圖片&#10;&#10;AI 產生的內容可能不正確。">
            <a:extLst>
              <a:ext uri="{FF2B5EF4-FFF2-40B4-BE49-F238E27FC236}">
                <a16:creationId xmlns:a16="http://schemas.microsoft.com/office/drawing/2014/main" id="{E67400AE-C9A4-7321-A42A-CF7EECA3F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72" y="3042069"/>
            <a:ext cx="1077448" cy="881253"/>
          </a:xfrm>
        </p:spPr>
      </p:pic>
    </p:spTree>
    <p:extLst>
      <p:ext uri="{BB962C8B-B14F-4D97-AF65-F5344CB8AC3E}">
        <p14:creationId xmlns:p14="http://schemas.microsoft.com/office/powerpoint/2010/main" val="651905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3B3994-6B86-697A-3851-6F27DF5A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200693"/>
            <a:ext cx="8533245" cy="647054"/>
          </a:xfrm>
        </p:spPr>
        <p:txBody>
          <a:bodyPr>
            <a:normAutofit fontScale="90000"/>
          </a:bodyPr>
          <a:lstStyle/>
          <a:p>
            <a:r>
              <a:rPr lang="en-US" dirty="0"/>
              <a:t>PLG Check List</a:t>
            </a:r>
            <a:br>
              <a:rPr lang="en-US" dirty="0"/>
            </a:b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31366B-7BC9-D4AA-D8A9-7998C5070E8D}"/>
              </a:ext>
            </a:extLst>
          </p:cNvPr>
          <p:cNvGrpSpPr/>
          <p:nvPr/>
        </p:nvGrpSpPr>
        <p:grpSpPr>
          <a:xfrm>
            <a:off x="148047" y="1246130"/>
            <a:ext cx="11843658" cy="792307"/>
            <a:chOff x="234854" y="1751252"/>
            <a:chExt cx="11151899" cy="792307"/>
          </a:xfrm>
        </p:grpSpPr>
        <p:sp>
          <p:nvSpPr>
            <p:cNvPr id="6" name="Chevron 21">
              <a:extLst>
                <a:ext uri="{FF2B5EF4-FFF2-40B4-BE49-F238E27FC236}">
                  <a16:creationId xmlns:a16="http://schemas.microsoft.com/office/drawing/2014/main" id="{094F904F-41BF-884F-68EC-E3CD4300E023}"/>
                </a:ext>
              </a:extLst>
            </p:cNvPr>
            <p:cNvSpPr/>
            <p:nvPr/>
          </p:nvSpPr>
          <p:spPr>
            <a:xfrm>
              <a:off x="234854" y="1751252"/>
              <a:ext cx="1485565" cy="792307"/>
            </a:xfrm>
            <a:prstGeom prst="chevron">
              <a:avLst>
                <a:gd name="adj" fmla="val 20758"/>
              </a:avLst>
            </a:prstGeom>
            <a:solidFill>
              <a:srgbClr val="00AFEF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marL="0" marR="0" lvl="0" indent="0" algn="ctr" defTabSz="914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rPr>
                <a:t>RFQ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rPr>
                <a:t> </a:t>
              </a:r>
            </a:p>
          </p:txBody>
        </p:sp>
        <p:sp>
          <p:nvSpPr>
            <p:cNvPr id="9" name="Chevron 21">
              <a:extLst>
                <a:ext uri="{FF2B5EF4-FFF2-40B4-BE49-F238E27FC236}">
                  <a16:creationId xmlns:a16="http://schemas.microsoft.com/office/drawing/2014/main" id="{9EA5AAEB-B5AB-2FCF-3C66-3EA7CB91B330}"/>
                </a:ext>
              </a:extLst>
            </p:cNvPr>
            <p:cNvSpPr/>
            <p:nvPr/>
          </p:nvSpPr>
          <p:spPr>
            <a:xfrm>
              <a:off x="10005848" y="1751252"/>
              <a:ext cx="1380905" cy="792307"/>
            </a:xfrm>
            <a:prstGeom prst="chevron">
              <a:avLst>
                <a:gd name="adj" fmla="val 20758"/>
              </a:avLst>
            </a:prstGeom>
            <a:solidFill>
              <a:srgbClr val="0071C1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marL="0" marR="0" lvl="0" indent="0" algn="ctr" defTabSz="914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rPr>
                <a:t>Others</a:t>
              </a:r>
            </a:p>
          </p:txBody>
        </p:sp>
        <p:sp>
          <p:nvSpPr>
            <p:cNvPr id="10" name="Chevron 21">
              <a:extLst>
                <a:ext uri="{FF2B5EF4-FFF2-40B4-BE49-F238E27FC236}">
                  <a16:creationId xmlns:a16="http://schemas.microsoft.com/office/drawing/2014/main" id="{CE19D414-A49D-4043-6538-EAFC7C8DD812}"/>
                </a:ext>
              </a:extLst>
            </p:cNvPr>
            <p:cNvSpPr/>
            <p:nvPr/>
          </p:nvSpPr>
          <p:spPr>
            <a:xfrm>
              <a:off x="8659689" y="1751252"/>
              <a:ext cx="1485565" cy="792307"/>
            </a:xfrm>
            <a:prstGeom prst="chevron">
              <a:avLst>
                <a:gd name="adj" fmla="val 20758"/>
              </a:avLst>
            </a:prstGeom>
            <a:solidFill>
              <a:srgbClr val="0080CC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marL="0" marR="0" lvl="0" indent="0" algn="l" defTabSz="914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rPr>
                <a:t>  Certification</a:t>
              </a:r>
              <a:endPara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" name="Chevron 21">
              <a:extLst>
                <a:ext uri="{FF2B5EF4-FFF2-40B4-BE49-F238E27FC236}">
                  <a16:creationId xmlns:a16="http://schemas.microsoft.com/office/drawing/2014/main" id="{CE1F8E73-1A9C-621C-E02D-B8AD76FF24CC}"/>
                </a:ext>
              </a:extLst>
            </p:cNvPr>
            <p:cNvSpPr/>
            <p:nvPr/>
          </p:nvSpPr>
          <p:spPr>
            <a:xfrm>
              <a:off x="7303386" y="1751252"/>
              <a:ext cx="1485565" cy="792307"/>
            </a:xfrm>
            <a:prstGeom prst="chevron">
              <a:avLst>
                <a:gd name="adj" fmla="val 20758"/>
              </a:avLst>
            </a:prstGeom>
            <a:solidFill>
              <a:srgbClr val="008CD5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marL="0" marR="0" lvl="0" indent="0" algn="ctr" defTabSz="914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rPr>
                <a:t>Security</a:t>
              </a:r>
            </a:p>
          </p:txBody>
        </p:sp>
        <p:sp>
          <p:nvSpPr>
            <p:cNvPr id="12" name="Chevron 21">
              <a:extLst>
                <a:ext uri="{FF2B5EF4-FFF2-40B4-BE49-F238E27FC236}">
                  <a16:creationId xmlns:a16="http://schemas.microsoft.com/office/drawing/2014/main" id="{FC9984C0-9D53-5266-DB9F-28C169ACECCC}"/>
                </a:ext>
              </a:extLst>
            </p:cNvPr>
            <p:cNvSpPr/>
            <p:nvPr/>
          </p:nvSpPr>
          <p:spPr>
            <a:xfrm>
              <a:off x="1613089" y="1751252"/>
              <a:ext cx="4199311" cy="792307"/>
            </a:xfrm>
            <a:prstGeom prst="chevron">
              <a:avLst>
                <a:gd name="adj" fmla="val 20758"/>
              </a:avLst>
            </a:prstGeom>
            <a:solidFill>
              <a:srgbClr val="009FE3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marL="0" marR="0" lvl="0" indent="0" algn="ctr" defTabSz="914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rPr>
                <a:t>POC</a:t>
              </a:r>
            </a:p>
            <a:p>
              <a:pPr marL="0" marR="0" lvl="0" indent="0" algn="ctr" defTabSz="914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rPr>
                <a:t>System                   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rPr>
                <a:t>Chip                  Advanced</a:t>
              </a:r>
            </a:p>
          </p:txBody>
        </p:sp>
        <p:sp>
          <p:nvSpPr>
            <p:cNvPr id="13" name="Chevron 21">
              <a:extLst>
                <a:ext uri="{FF2B5EF4-FFF2-40B4-BE49-F238E27FC236}">
                  <a16:creationId xmlns:a16="http://schemas.microsoft.com/office/drawing/2014/main" id="{A46363F5-FD20-3ECF-CC8A-F55B12E5566A}"/>
                </a:ext>
              </a:extLst>
            </p:cNvPr>
            <p:cNvSpPr/>
            <p:nvPr/>
          </p:nvSpPr>
          <p:spPr>
            <a:xfrm>
              <a:off x="5922480" y="1751252"/>
              <a:ext cx="1485565" cy="792307"/>
            </a:xfrm>
            <a:prstGeom prst="chevron">
              <a:avLst>
                <a:gd name="adj" fmla="val 20758"/>
              </a:avLst>
            </a:prstGeom>
            <a:solidFill>
              <a:srgbClr val="0097DD"/>
            </a:solidFill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marL="0" marR="0" lvl="0" indent="0" algn="ctr" defTabSz="914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rPr>
                <a:t>IOP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85FC07D-73EB-C6AD-8FB6-A66BF87FB501}"/>
              </a:ext>
            </a:extLst>
          </p:cNvPr>
          <p:cNvSpPr txBox="1"/>
          <p:nvPr/>
        </p:nvSpPr>
        <p:spPr>
          <a:xfrm>
            <a:off x="243835" y="2066152"/>
            <a:ext cx="138000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CheckList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: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Bluetooth 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CarPlay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CarLife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HiCar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Android Auto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ECNR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Mono/ Stereo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Voice Activity Detection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Connectivity Mechanism 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CP / CL /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HiCar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…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Advanced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Classic+BLE+LEA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Multi-Connection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SOC with 2 BT Chips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RSE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992353-9E06-8927-D9FE-3EAB910C09F2}"/>
              </a:ext>
            </a:extLst>
          </p:cNvPr>
          <p:cNvSpPr txBox="1"/>
          <p:nvPr/>
        </p:nvSpPr>
        <p:spPr>
          <a:xfrm>
            <a:off x="1786806" y="2033937"/>
            <a:ext cx="1539093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Driver: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UART </a:t>
            </a:r>
            <a:r>
              <a:rPr kumimoji="0" lang="en-US" altLang="zh-TW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Baudrate</a:t>
            </a: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WiFi</a:t>
            </a: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AP Mode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USB Role Switch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BT OOB, 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iAP2 </a:t>
            </a:r>
            <a:r>
              <a:rPr kumimoji="0" lang="en-US" altLang="zh-TW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MFi</a:t>
            </a: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NCM Driver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GNSS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Audio :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PCM Multi-Slot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Audio Framework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Mic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Max input Level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Clipping/Saturation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ADC/DAC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Odd /Even Harmonics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Speaker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Non-linear , Distortion</a:t>
            </a: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85DCF8-5A61-5746-18D6-8FCBFD01E3F7}"/>
              </a:ext>
            </a:extLst>
          </p:cNvPr>
          <p:cNvSpPr txBox="1"/>
          <p:nvPr/>
        </p:nvSpPr>
        <p:spPr>
          <a:xfrm>
            <a:off x="3325899" y="2068774"/>
            <a:ext cx="12240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Capability &amp;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Limitation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Max Connection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 / 3 SCOs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 A2DP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Streaming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Classic + BLE +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LE Audio 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…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BT / </a:t>
            </a:r>
            <a:r>
              <a:rPr kumimoji="0" lang="en-US" altLang="zh-TW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WiFi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Performance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Interference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D229F9-0517-7DA4-5840-6F47EC628AEA}"/>
              </a:ext>
            </a:extLst>
          </p:cNvPr>
          <p:cNvSpPr txBox="1"/>
          <p:nvPr/>
        </p:nvSpPr>
        <p:spPr>
          <a:xfrm>
            <a:off x="4682100" y="2051356"/>
            <a:ext cx="1389471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Device Switching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Audio In/Out Selection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Audio Routing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Music 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Phone Call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Classic + BLE + LE Audio 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PMingLiU" panose="02020500000000000000" pitchFamily="18" charset="-120"/>
                <a:cs typeface="Times New Roman" panose="02020603050405020304" pitchFamily="18" charset="0"/>
              </a:rPr>
              <a:t>Rear Seat Entertainment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PMingLiU" panose="02020500000000000000" pitchFamily="18" charset="-120"/>
                <a:cs typeface="Times New Roman" panose="02020603050405020304" pitchFamily="18" charset="0"/>
              </a:rPr>
              <a:t>One Soc with</a:t>
            </a:r>
            <a:r>
              <a:rPr kumimoji="0" lang="zh-TW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kumimoji="0" lang="en-US" altLang="zh-TW" sz="14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PMingLiU" panose="02020500000000000000" pitchFamily="18" charset="-120"/>
                <a:cs typeface="Times New Roman" panose="02020603050405020304" pitchFamily="18" charset="0"/>
              </a:rPr>
              <a:t>2 or 3 BT Chips</a:t>
            </a:r>
            <a:endParaRPr kumimoji="0" lang="en-US" sz="14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7BA7C6-22B4-67EA-511A-E191322B7C50}"/>
              </a:ext>
            </a:extLst>
          </p:cNvPr>
          <p:cNvSpPr txBox="1"/>
          <p:nvPr/>
        </p:nvSpPr>
        <p:spPr>
          <a:xfrm>
            <a:off x="6229900" y="2077483"/>
            <a:ext cx="1424349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Mobiles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(Over 3500)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Headset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(Different Brands )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3</a:t>
            </a:r>
            <a:r>
              <a:rPr kumimoji="0" lang="en-US" altLang="zh-TW" sz="1300" b="1" i="0" u="none" strike="noStrike" kern="1200" cap="none" spc="0" normalizeH="0" baseline="3000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rd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Player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(Spotify, KKBOX, QQ…)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VR 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Different accents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Car Speed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(0, 60, 100, ..)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Noise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Passenger Vice,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Pet Barking,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Music,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Engine,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Window,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Sunroof,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E85157-9104-DC22-CCA2-D894B1DC6C74}"/>
              </a:ext>
            </a:extLst>
          </p:cNvPr>
          <p:cNvSpPr txBox="1"/>
          <p:nvPr/>
        </p:nvSpPr>
        <p:spPr>
          <a:xfrm>
            <a:off x="7716738" y="2060065"/>
            <a:ext cx="1224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Cybersecurity</a:t>
            </a: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Defensics</a:t>
            </a: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Coverity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CVE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KNOB,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BIAS,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BlueBorne,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SweynTooth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,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BlueFrag</a:t>
            </a: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5280B3-2FDD-81C6-EC24-24CDF83871A5}"/>
              </a:ext>
            </a:extLst>
          </p:cNvPr>
          <p:cNvSpPr txBox="1"/>
          <p:nvPr/>
        </p:nvSpPr>
        <p:spPr>
          <a:xfrm>
            <a:off x="9208294" y="2068774"/>
            <a:ext cx="146470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ITU-T Tool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Off-Line Tuning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Mirroring: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Location Drive Test, 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Enhance </a:t>
            </a:r>
            <a:r>
              <a:rPr kumimoji="0" lang="en-US" altLang="zh-TW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Siri</a:t>
            </a: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Test,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Facet Pre-Test..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PCTS  Pre-Test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BQB: PTS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E35-D068-3F0E-B831-B666D42C584F}"/>
              </a:ext>
            </a:extLst>
          </p:cNvPr>
          <p:cNvSpPr txBox="1"/>
          <p:nvPr/>
        </p:nvSpPr>
        <p:spPr>
          <a:xfrm>
            <a:off x="10672994" y="2060064"/>
            <a:ext cx="151900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BT Application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Audio Quality Test</a:t>
            </a:r>
            <a:endParaRPr kumimoji="0" lang="zh-TW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VR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Siri</a:t>
            </a: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Google Assistant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Increase VR Rate 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Alexa</a:t>
            </a: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Small Code /RAM </a:t>
            </a: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when needed</a:t>
            </a: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478002-358B-ED62-252A-52510F3F291E}"/>
              </a:ext>
            </a:extLst>
          </p:cNvPr>
          <p:cNvCxnSpPr>
            <a:cxnSpLocks/>
          </p:cNvCxnSpPr>
          <p:nvPr/>
        </p:nvCxnSpPr>
        <p:spPr>
          <a:xfrm rot="16200000" flipH="1">
            <a:off x="-711320" y="4439227"/>
            <a:ext cx="4818771" cy="18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09574F-0745-A56D-778B-937ABB4B8479}"/>
              </a:ext>
            </a:extLst>
          </p:cNvPr>
          <p:cNvCxnSpPr>
            <a:cxnSpLocks/>
          </p:cNvCxnSpPr>
          <p:nvPr/>
        </p:nvCxnSpPr>
        <p:spPr>
          <a:xfrm rot="5400000">
            <a:off x="833382" y="4435155"/>
            <a:ext cx="479343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6E655D-BF32-BB0B-0243-8C1A4129DA43}"/>
              </a:ext>
            </a:extLst>
          </p:cNvPr>
          <p:cNvCxnSpPr>
            <a:cxnSpLocks/>
          </p:cNvCxnSpPr>
          <p:nvPr/>
        </p:nvCxnSpPr>
        <p:spPr>
          <a:xfrm rot="5400000">
            <a:off x="2241838" y="4435155"/>
            <a:ext cx="4793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1173C0-B3B9-539A-BC57-1232AEF7622E}"/>
              </a:ext>
            </a:extLst>
          </p:cNvPr>
          <p:cNvCxnSpPr>
            <a:cxnSpLocks/>
          </p:cNvCxnSpPr>
          <p:nvPr/>
        </p:nvCxnSpPr>
        <p:spPr>
          <a:xfrm rot="5400000">
            <a:off x="5240561" y="4483257"/>
            <a:ext cx="4828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9F7EB0-E03F-494B-7F2C-80BB448C1795}"/>
              </a:ext>
            </a:extLst>
          </p:cNvPr>
          <p:cNvCxnSpPr>
            <a:cxnSpLocks/>
          </p:cNvCxnSpPr>
          <p:nvPr/>
        </p:nvCxnSpPr>
        <p:spPr>
          <a:xfrm rot="5400000">
            <a:off x="6848984" y="4381918"/>
            <a:ext cx="463153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86F67F-0B8E-588F-B27D-6DD7EB8529EF}"/>
              </a:ext>
            </a:extLst>
          </p:cNvPr>
          <p:cNvCxnSpPr>
            <a:cxnSpLocks/>
          </p:cNvCxnSpPr>
          <p:nvPr/>
        </p:nvCxnSpPr>
        <p:spPr>
          <a:xfrm rot="5400000">
            <a:off x="8232832" y="4409128"/>
            <a:ext cx="4793436" cy="52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8464" y="2403493"/>
            <a:ext cx="1086033" cy="88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圖片 12">
            <a:extLst>
              <a:ext uri="{FF2B5EF4-FFF2-40B4-BE49-F238E27FC236}">
                <a16:creationId xmlns:a16="http://schemas.microsoft.com/office/drawing/2014/main" id="{A2041D1B-2568-427A-DC7A-9C7C1713298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6183" y="3864740"/>
            <a:ext cx="1106440" cy="6030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" name="Chevron 21">
            <a:extLst>
              <a:ext uri="{FF2B5EF4-FFF2-40B4-BE49-F238E27FC236}">
                <a16:creationId xmlns:a16="http://schemas.microsoft.com/office/drawing/2014/main" id="{A46363F5-FD20-3ECF-CC8A-F55B12E5566A}"/>
              </a:ext>
            </a:extLst>
          </p:cNvPr>
          <p:cNvSpPr/>
          <p:nvPr/>
        </p:nvSpPr>
        <p:spPr>
          <a:xfrm>
            <a:off x="5970756" y="1246130"/>
            <a:ext cx="421333" cy="787807"/>
          </a:xfrm>
          <a:prstGeom prst="chevron">
            <a:avLst>
              <a:gd name="adj" fmla="val 20758"/>
            </a:avLst>
          </a:prstGeom>
          <a:solidFill>
            <a:schemeClr val="bg1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……</a:t>
            </a:r>
          </a:p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…</a:t>
            </a:r>
          </a:p>
        </p:txBody>
      </p:sp>
      <p:sp>
        <p:nvSpPr>
          <p:cNvPr id="29" name="矩形 28"/>
          <p:cNvSpPr/>
          <p:nvPr/>
        </p:nvSpPr>
        <p:spPr>
          <a:xfrm>
            <a:off x="148047" y="847747"/>
            <a:ext cx="11843658" cy="398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Beginning                                                Developing            Integration                      SOP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608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06">
            <a:extLst>
              <a:ext uri="{FF2B5EF4-FFF2-40B4-BE49-F238E27FC236}">
                <a16:creationId xmlns:a16="http://schemas.microsoft.com/office/drawing/2014/main" id="{496AEA25-5718-4BCF-80E0-369454E5C476}"/>
              </a:ext>
            </a:extLst>
          </p:cNvPr>
          <p:cNvGraphicFramePr>
            <a:graphicFrameLocks noGrp="1"/>
          </p:cNvGraphicFramePr>
          <p:nvPr/>
        </p:nvGraphicFramePr>
        <p:xfrm>
          <a:off x="1113225" y="1440000"/>
          <a:ext cx="9965596" cy="3919963"/>
        </p:xfrm>
        <a:graphic>
          <a:graphicData uri="http://schemas.openxmlformats.org/drawingml/2006/table">
            <a:tbl>
              <a:tblPr firstRow="1" bandRow="1"/>
              <a:tblGrid>
                <a:gridCol w="4982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2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Platforms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Operating Systems</a:t>
                      </a:r>
                      <a:endParaRPr kumimoji="0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Gulim" pitchFamily="34" charset="-127"/>
                        <a:cs typeface="Calibri" panose="020F0502020204030204" pitchFamily="34" charset="0"/>
                      </a:endParaRP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Qualcomm 820a/6155/7255/8155/8295/8775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Android O/P /11/12/13/14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467513"/>
                  </a:ext>
                </a:extLst>
              </a:tr>
              <a:tr h="467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Qualcomm 8064, Snapdragon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Android, Linux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05683"/>
                  </a:ext>
                </a:extLst>
              </a:tr>
              <a:tr h="467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Telechips TCC89xx/88xx</a:t>
                      </a: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/8030/8050/8070</a:t>
                      </a:r>
                      <a:endParaRPr kumimoji="0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Gulim" pitchFamily="34" charset="-127"/>
                        <a:cs typeface="Calibri" panose="020F0502020204030204" pitchFamily="34" charset="0"/>
                      </a:endParaRP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WinEC, WinCE,  Android / Android P/Android13 ,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 Linux</a:t>
                      </a:r>
                      <a:endParaRPr kumimoji="0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Gulim" pitchFamily="34" charset="-127"/>
                        <a:cs typeface="Calibri" panose="020F0502020204030204" pitchFamily="34" charset="0"/>
                      </a:endParaRP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NXP(</a:t>
                      </a: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Freescale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)</a:t>
                      </a: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 i.MX6, i.MX8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Android O/P/10/11/12 , Linux, QNX CAR 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Renesas R Car E2, E2x , M2, M3N                           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Linux , Android O/P/10/11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MTK2701, 2712,2715,2718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Linux, Android P(MTK2712),Android 13,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Android 15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430985"/>
                  </a:ext>
                </a:extLst>
              </a:tr>
              <a:tr h="467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Semidrive</a:t>
                      </a: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 X9 series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Android 11/12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54944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7E22439-EDAF-4BD4-BD0B-3F4D0074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Platform Experience</a:t>
            </a:r>
          </a:p>
        </p:txBody>
      </p:sp>
    </p:spTree>
    <p:extLst>
      <p:ext uri="{BB962C8B-B14F-4D97-AF65-F5344CB8AC3E}">
        <p14:creationId xmlns:p14="http://schemas.microsoft.com/office/powerpoint/2010/main" val="3513923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06">
            <a:extLst>
              <a:ext uri="{FF2B5EF4-FFF2-40B4-BE49-F238E27FC236}">
                <a16:creationId xmlns:a16="http://schemas.microsoft.com/office/drawing/2014/main" id="{496AEA25-5718-4BCF-80E0-369454E5C476}"/>
              </a:ext>
            </a:extLst>
          </p:cNvPr>
          <p:cNvGraphicFramePr>
            <a:graphicFrameLocks noGrp="1"/>
          </p:cNvGraphicFramePr>
          <p:nvPr/>
        </p:nvGraphicFramePr>
        <p:xfrm>
          <a:off x="1113225" y="1440000"/>
          <a:ext cx="9965550" cy="3937316"/>
        </p:xfrm>
        <a:graphic>
          <a:graphicData uri="http://schemas.openxmlformats.org/drawingml/2006/table">
            <a:tbl>
              <a:tblPr firstRow="1" bandRow="1"/>
              <a:tblGrid>
                <a:gridCol w="245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8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ulim" pitchFamily="34" charset="-127"/>
                        </a:rPr>
                        <a:t>Brand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ulim" pitchFamily="34" charset="-127"/>
                        </a:rPr>
                        <a:t>Type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ulim" pitchFamily="34" charset="-127"/>
                        </a:rPr>
                        <a:t>Model No.</a:t>
                      </a:r>
                      <a:endParaRPr kumimoji="0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</a:endParaRP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Qualcomm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BT+WiFi Chip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QCA6564A, QCA6574A, QCA6696,QCA6688, </a:t>
                      </a: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QCA6698..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19783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Infineon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BT+WiFi Chip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4335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,  43455, 89335, 88335, 89359,89373,88373, </a:t>
                      </a: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89570..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NXP 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BT+WiFi Chip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8787, 8887, 8987, 9098, AW690</a:t>
                      </a: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, AW611,AW693..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Realtek</a:t>
                      </a:r>
                      <a:endParaRPr kumimoji="0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Gulim" pitchFamily="34" charset="-127"/>
                        <a:cs typeface="Calibri" panose="020F0502020204030204" pitchFamily="34" charset="0"/>
                      </a:endParaRP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BT+WiFi Chip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8822ES,8821CS,8723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DS</a:t>
                      </a: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,8733BS..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MTK</a:t>
                      </a:r>
                      <a:endParaRPr kumimoji="0" lang="en-US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Gulim" pitchFamily="34" charset="-127"/>
                        <a:cs typeface="Calibri" panose="020F0502020204030204" pitchFamily="34" charset="0"/>
                      </a:endParaRP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BT+WiFi Chip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6630, </a:t>
                      </a: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7921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Realtek 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Bluetooth HCI Chip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8761ATV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225908"/>
                  </a:ext>
                </a:extLst>
              </a:tr>
              <a:tr h="467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Infineon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Bluetooth HCI Chip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Gulim" pitchFamily="34" charset="-127"/>
                          <a:cs typeface="Calibri" panose="020F0502020204030204" pitchFamily="34" charset="0"/>
                        </a:rPr>
                        <a:t>89071/2</a:t>
                      </a:r>
                    </a:p>
                  </a:txBody>
                  <a:tcPr marL="360094" marR="360094" marT="22860" marB="2286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3FA25DE-116E-4038-BE8A-9FB2D601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F7C859-0489-4D24-8C3C-90E94507AC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Bluetooth/Wi-Fi Connectivity Chipsets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A8F3BC7-C7E0-1678-A941-196D8B7E17C5}"/>
              </a:ext>
            </a:extLst>
          </p:cNvPr>
          <p:cNvSpPr txBox="1"/>
          <p:nvPr/>
        </p:nvSpPr>
        <p:spPr>
          <a:xfrm>
            <a:off x="999348" y="5994463"/>
            <a:ext cx="509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Note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393A3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The color in Blue mean support LE Audio Chip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93A3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65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64924-27E6-84BA-01AE-42D28DF79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BB6BE2-F8D4-8887-752C-6C4A5C7C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471" y="97898"/>
            <a:ext cx="8533245" cy="64705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96DEEC-BD08-440F-0F37-4DFD60512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95" y="950400"/>
            <a:ext cx="10972800" cy="571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600" dirty="0"/>
              <a:t>       4. </a:t>
            </a:r>
            <a:r>
              <a:rPr lang="en-US" altLang="zh-TW" sz="1700" dirty="0"/>
              <a:t>ITU-T Tool: </a:t>
            </a:r>
            <a:r>
              <a:rPr lang="zh-TW" altLang="en-US" sz="1700" dirty="0"/>
              <a:t>完美的協助客戶</a:t>
            </a:r>
            <a:r>
              <a:rPr lang="en-US" altLang="zh-TW" sz="1700" dirty="0"/>
              <a:t>, </a:t>
            </a:r>
            <a:r>
              <a:rPr lang="zh-TW" altLang="en-US" sz="1700" dirty="0"/>
              <a:t>提前辨識與解決問題</a:t>
            </a:r>
            <a:r>
              <a:rPr lang="en-US" altLang="zh-TW" sz="1700" dirty="0"/>
              <a:t>. </a:t>
            </a:r>
            <a:r>
              <a:rPr lang="zh-TW" altLang="en-US" sz="1700" dirty="0"/>
              <a:t>如 </a:t>
            </a:r>
            <a:r>
              <a:rPr lang="en-US" altLang="zh-TW" sz="1700" dirty="0"/>
              <a:t>Bulk Delay,   Sample Rate Mismatch, Speaker/MIC</a:t>
            </a:r>
            <a:r>
              <a:rPr lang="zh-TW" altLang="en-US" sz="1700" dirty="0"/>
              <a:t>失真</a:t>
            </a:r>
            <a:r>
              <a:rPr lang="en-US" altLang="zh-TW" sz="1700" dirty="0"/>
              <a:t>…</a:t>
            </a:r>
          </a:p>
          <a:p>
            <a:pPr lvl="2"/>
            <a:r>
              <a:rPr lang="en-US" altLang="zh-TW" sz="1500" dirty="0"/>
              <a:t>Round Trip Delay ( RTD )</a:t>
            </a:r>
          </a:p>
          <a:p>
            <a:pPr lvl="2"/>
            <a:r>
              <a:rPr lang="en-US" altLang="zh-TW" sz="1500" dirty="0"/>
              <a:t>Speech Quality During Single Talk</a:t>
            </a:r>
          </a:p>
          <a:p>
            <a:pPr lvl="2"/>
            <a:r>
              <a:rPr lang="en-US" altLang="zh-TW" sz="1500" dirty="0"/>
              <a:t>Out-of-band Signals</a:t>
            </a:r>
          </a:p>
          <a:p>
            <a:pPr lvl="2"/>
            <a:r>
              <a:rPr lang="en-US" altLang="zh-TW" sz="1500" dirty="0"/>
              <a:t>Echo performance without BGN</a:t>
            </a:r>
          </a:p>
          <a:p>
            <a:pPr lvl="2"/>
            <a:r>
              <a:rPr lang="en-US" altLang="zh-TW" sz="1500" dirty="0"/>
              <a:t>Spectral Echo attenuation</a:t>
            </a:r>
          </a:p>
          <a:p>
            <a:pPr lvl="2"/>
            <a:r>
              <a:rPr lang="en-US" altLang="zh-TW" sz="1500" dirty="0"/>
              <a:t>Double talk performance</a:t>
            </a:r>
          </a:p>
          <a:p>
            <a:pPr lvl="2"/>
            <a:endParaRPr lang="en-US" altLang="zh-TW" sz="1400" dirty="0"/>
          </a:p>
          <a:p>
            <a:pPr marL="360362" lvl="1" indent="0">
              <a:buNone/>
            </a:pPr>
            <a:r>
              <a:rPr lang="en-US" altLang="zh-TW" sz="1600" dirty="0"/>
              <a:t>5. </a:t>
            </a:r>
            <a:r>
              <a:rPr lang="zh-TW" altLang="en-US" sz="1600" dirty="0"/>
              <a:t>協助</a:t>
            </a:r>
            <a:r>
              <a:rPr lang="en-US" altLang="zh-TW" sz="1600" dirty="0"/>
              <a:t>CP/AA : </a:t>
            </a:r>
            <a:r>
              <a:rPr lang="zh-TW" altLang="en-US" sz="1600" dirty="0"/>
              <a:t>提高語音辨識率 </a:t>
            </a:r>
            <a:r>
              <a:rPr lang="en-US" altLang="zh-TW" sz="1600" dirty="0"/>
              <a:t>,  </a:t>
            </a:r>
            <a:r>
              <a:rPr lang="zh-TW" altLang="en-US" sz="1600" dirty="0"/>
              <a:t>通過其 </a:t>
            </a:r>
            <a:r>
              <a:rPr lang="en-US" altLang="zh-TW" sz="1600" dirty="0"/>
              <a:t>ITU-T </a:t>
            </a:r>
            <a:r>
              <a:rPr lang="zh-TW" altLang="en-US" sz="1600" dirty="0"/>
              <a:t>的測項</a:t>
            </a:r>
            <a:endParaRPr lang="en-US" altLang="zh-TW" sz="1600" dirty="0"/>
          </a:p>
          <a:p>
            <a:pPr marL="360362" lvl="1" indent="0">
              <a:buNone/>
            </a:pPr>
            <a:endParaRPr lang="en-US" altLang="zh-TW" sz="1600" dirty="0"/>
          </a:p>
          <a:p>
            <a:pPr marL="0" indent="-1588">
              <a:buNone/>
            </a:pPr>
            <a:r>
              <a:rPr lang="zh-TW" altLang="en-US" sz="2000" dirty="0"/>
              <a:t>三 </a:t>
            </a:r>
            <a:r>
              <a:rPr lang="en-US" altLang="zh-TW" sz="2000" dirty="0"/>
              <a:t>Extra Service:</a:t>
            </a:r>
          </a:p>
          <a:p>
            <a:pPr marL="0" indent="-1588">
              <a:buNone/>
            </a:pPr>
            <a:r>
              <a:rPr lang="en-US" altLang="zh-TW" sz="2000" dirty="0"/>
              <a:t>      </a:t>
            </a:r>
            <a:r>
              <a:rPr lang="en-US" altLang="zh-TW" sz="1600" dirty="0"/>
              <a:t>1. </a:t>
            </a:r>
            <a:r>
              <a:rPr lang="zh-TW" altLang="en-US" sz="1600" dirty="0"/>
              <a:t>一個特別打造的機器</a:t>
            </a:r>
            <a:r>
              <a:rPr lang="en-US" altLang="zh-TW" sz="1600" dirty="0"/>
              <a:t> :</a:t>
            </a:r>
            <a:r>
              <a:rPr lang="zh-TW" altLang="en-US" sz="1600" dirty="0"/>
              <a:t>可進行實車的驗證</a:t>
            </a:r>
            <a:endParaRPr lang="en-US" altLang="zh-TW" sz="1600" dirty="0"/>
          </a:p>
          <a:p>
            <a:pPr marL="0" indent="-1588">
              <a:buNone/>
            </a:pPr>
            <a:r>
              <a:rPr lang="en-US" altLang="zh-TW" sz="1600" dirty="0"/>
              <a:t>       2.  </a:t>
            </a:r>
            <a:r>
              <a:rPr lang="zh-TW" altLang="en-US" sz="1600" dirty="0"/>
              <a:t>各種車機系統可能碰到的問題</a:t>
            </a:r>
            <a:r>
              <a:rPr lang="en-US" altLang="zh-TW" sz="1600" dirty="0"/>
              <a:t>, A&amp;W </a:t>
            </a:r>
            <a:r>
              <a:rPr lang="zh-TW" altLang="en-US" sz="1600" dirty="0"/>
              <a:t>也盡可能項辦法協助</a:t>
            </a:r>
            <a:r>
              <a:rPr lang="en-US" altLang="zh-TW" sz="1600" dirty="0"/>
              <a:t>, </a:t>
            </a:r>
            <a:r>
              <a:rPr lang="zh-TW" altLang="en-US" sz="1600" dirty="0"/>
              <a:t>一起克服</a:t>
            </a:r>
            <a:r>
              <a:rPr lang="en-US" altLang="zh-TW" sz="1600" dirty="0"/>
              <a:t>.</a:t>
            </a:r>
          </a:p>
          <a:p>
            <a:pPr marL="0" indent="-1588">
              <a:buNone/>
            </a:pPr>
            <a:r>
              <a:rPr lang="zh-TW" altLang="en-US" sz="1600" dirty="0"/>
              <a:t>            </a:t>
            </a:r>
            <a:r>
              <a:rPr lang="en-US" altLang="zh-TW" sz="1600" dirty="0"/>
              <a:t>ex: </a:t>
            </a:r>
            <a:r>
              <a:rPr lang="zh-TW" altLang="en-US" sz="1400" dirty="0"/>
              <a:t>麥克風</a:t>
            </a:r>
            <a:r>
              <a:rPr lang="en-US" altLang="zh-TW" sz="1400" dirty="0"/>
              <a:t>/</a:t>
            </a:r>
            <a:r>
              <a:rPr lang="zh-TW" altLang="en-US" sz="1400" dirty="0"/>
              <a:t>喇叭線性度不佳、</a:t>
            </a:r>
            <a:endParaRPr lang="en-US" altLang="zh-TW" sz="1400" dirty="0"/>
          </a:p>
          <a:p>
            <a:pPr marL="0" indent="-1588">
              <a:buNone/>
            </a:pPr>
            <a:r>
              <a:rPr lang="en-US" altLang="zh-TW" sz="1400" dirty="0"/>
              <a:t>                     </a:t>
            </a:r>
            <a:r>
              <a:rPr lang="zh-TW" altLang="en-US" sz="1400" dirty="0"/>
              <a:t>參考信號至麥克風信號延遲不穩定、</a:t>
            </a:r>
            <a:endParaRPr lang="en-US" altLang="zh-TW" sz="1400" dirty="0"/>
          </a:p>
          <a:p>
            <a:pPr marL="0" indent="-1588">
              <a:buNone/>
            </a:pPr>
            <a:r>
              <a:rPr lang="en-US" altLang="zh-TW" sz="1400" dirty="0"/>
              <a:t>                     </a:t>
            </a:r>
            <a:r>
              <a:rPr lang="zh-TW" altLang="en-US" sz="1400" dirty="0"/>
              <a:t>參考信號與麥克風信號採樣率偏差、</a:t>
            </a:r>
            <a:endParaRPr lang="en-US" altLang="zh-TW" sz="1400" dirty="0"/>
          </a:p>
          <a:p>
            <a:pPr marL="0" indent="-1588">
              <a:buNone/>
            </a:pPr>
            <a:r>
              <a:rPr lang="en-US" altLang="zh-TW" sz="1400" dirty="0"/>
              <a:t>                     </a:t>
            </a:r>
            <a:r>
              <a:rPr lang="zh-TW" altLang="en-US" sz="1400" dirty="0"/>
              <a:t>車輛空間混響</a:t>
            </a:r>
            <a:r>
              <a:rPr lang="en-US" altLang="zh-TW" sz="1400" dirty="0"/>
              <a:t>…</a:t>
            </a:r>
          </a:p>
          <a:p>
            <a:pPr marL="0" indent="-1588">
              <a:buNone/>
            </a:pPr>
            <a:endParaRPr lang="en-US" altLang="zh-TW" sz="1600" dirty="0"/>
          </a:p>
          <a:p>
            <a:pPr marL="360362" lvl="1" indent="0">
              <a:buNone/>
            </a:pP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3807625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9EB8A1-B958-D27D-2A1A-E6A1ED02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255" y="2829169"/>
            <a:ext cx="8533245" cy="1246885"/>
          </a:xfrm>
        </p:spPr>
        <p:txBody>
          <a:bodyPr/>
          <a:lstStyle/>
          <a:p>
            <a:r>
              <a:rPr lang="en-US" altLang="zh-TW" dirty="0"/>
              <a:t>Advanced function POC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2348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2E1DC8-6F6D-8009-7D43-63CB0692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CPAA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CECCE2F-5418-4500-6886-88BF45592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0" y="1315067"/>
            <a:ext cx="3225372" cy="202392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2AB9BA1-193B-6C75-1B56-BAE21CE051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94" y="1315067"/>
            <a:ext cx="3223886" cy="201764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1FD8C38-7823-5CF2-3AF6-3563FE8AFF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49" y="1315066"/>
            <a:ext cx="3223887" cy="202392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1C0A1DA-4BCC-C80A-DA14-B6360B6BD9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0" y="4189275"/>
            <a:ext cx="3223886" cy="202392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E376135-A389-9D3B-6C29-57750F4C57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94" y="4189274"/>
            <a:ext cx="3223886" cy="202392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A567CC1-5DD8-B0F6-CC96-520E87D28D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65" y="4189276"/>
            <a:ext cx="3225371" cy="20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98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B2472-6620-F888-2B4A-26567A726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3E03C-1463-3055-5452-4411A789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+mn-lt"/>
              </a:rPr>
              <a:t>CLASSIC (Advanced) ANW BT / NATIVE (Advanced)</a:t>
            </a:r>
            <a:endParaRPr lang="zh-TW" altLang="en-US" sz="3600" b="1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12AA64-CCCA-6A2C-B880-A48245827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2400"/>
            <a:ext cx="10515600" cy="10128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Multi-Connection:</a:t>
            </a:r>
          </a:p>
          <a:p>
            <a:pPr marL="0" indent="0">
              <a:buNone/>
            </a:pPr>
            <a:r>
              <a:rPr lang="en-US" altLang="zh-TW" dirty="0"/>
              <a:t>Mobiles, Headsets, and BLE devices ( </a:t>
            </a:r>
            <a:r>
              <a:rPr lang="zh-TW" altLang="en-US" dirty="0"/>
              <a:t>搖桿 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1F6AA89E-40BF-BD16-853D-3EC0BC208851}"/>
              </a:ext>
            </a:extLst>
          </p:cNvPr>
          <p:cNvGrpSpPr/>
          <p:nvPr/>
        </p:nvGrpSpPr>
        <p:grpSpPr>
          <a:xfrm>
            <a:off x="2656969" y="2680757"/>
            <a:ext cx="7025512" cy="2973702"/>
            <a:chOff x="3115397" y="3063466"/>
            <a:chExt cx="7025512" cy="2973702"/>
          </a:xfrm>
        </p:grpSpPr>
        <p:pic>
          <p:nvPicPr>
            <p:cNvPr id="71" name="圖片 70" descr="一張含有 多媒體, 電子裝置, 小工具, 文字 的圖片&#10;&#10;AI 產生的內容可能不正確。">
              <a:extLst>
                <a:ext uri="{FF2B5EF4-FFF2-40B4-BE49-F238E27FC236}">
                  <a16:creationId xmlns:a16="http://schemas.microsoft.com/office/drawing/2014/main" id="{6EE6B6DA-1B16-EF2C-F301-B6EA5B69D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518" y="4010691"/>
              <a:ext cx="1239068" cy="720000"/>
            </a:xfrm>
            <a:prstGeom prst="rect">
              <a:avLst/>
            </a:prstGeom>
          </p:spPr>
        </p:pic>
        <p:grpSp>
          <p:nvGrpSpPr>
            <p:cNvPr id="73" name="群組 72">
              <a:extLst>
                <a:ext uri="{FF2B5EF4-FFF2-40B4-BE49-F238E27FC236}">
                  <a16:creationId xmlns:a16="http://schemas.microsoft.com/office/drawing/2014/main" id="{2A1BED86-36B5-C7C9-2920-10FF868D63EB}"/>
                </a:ext>
              </a:extLst>
            </p:cNvPr>
            <p:cNvGrpSpPr/>
            <p:nvPr/>
          </p:nvGrpSpPr>
          <p:grpSpPr>
            <a:xfrm>
              <a:off x="4431552" y="3063466"/>
              <a:ext cx="1791129" cy="1090543"/>
              <a:chOff x="1469622" y="5059085"/>
              <a:chExt cx="1791129" cy="1090543"/>
            </a:xfrm>
          </p:grpSpPr>
          <p:pic>
            <p:nvPicPr>
              <p:cNvPr id="87" name="圖片 86" descr="一張含有 黑色, 黑暗 的圖片&#10;&#10;AI 產生的內容可能不正確。">
                <a:extLst>
                  <a:ext uri="{FF2B5EF4-FFF2-40B4-BE49-F238E27FC236}">
                    <a16:creationId xmlns:a16="http://schemas.microsoft.com/office/drawing/2014/main" id="{90742FBF-46D7-2724-9024-9B3E26218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622" y="5059085"/>
                <a:ext cx="720000" cy="720000"/>
              </a:xfrm>
              <a:prstGeom prst="rect">
                <a:avLst/>
              </a:prstGeom>
            </p:spPr>
          </p:pic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5A97EEF9-4C5D-183D-80ED-9901BE82EA3F}"/>
                  </a:ext>
                </a:extLst>
              </p:cNvPr>
              <p:cNvSpPr txBox="1"/>
              <p:nvPr/>
            </p:nvSpPr>
            <p:spPr>
              <a:xfrm>
                <a:off x="1528097" y="5780296"/>
                <a:ext cx="1732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HFP, A2DP-SRC</a:t>
                </a:r>
              </a:p>
            </p:txBody>
          </p:sp>
        </p:grpSp>
        <p:grpSp>
          <p:nvGrpSpPr>
            <p:cNvPr id="75" name="群組 74">
              <a:extLst>
                <a:ext uri="{FF2B5EF4-FFF2-40B4-BE49-F238E27FC236}">
                  <a16:creationId xmlns:a16="http://schemas.microsoft.com/office/drawing/2014/main" id="{94980291-F86C-19B1-DC93-6D423A2E801E}"/>
                </a:ext>
              </a:extLst>
            </p:cNvPr>
            <p:cNvGrpSpPr/>
            <p:nvPr/>
          </p:nvGrpSpPr>
          <p:grpSpPr>
            <a:xfrm>
              <a:off x="8410242" y="3063466"/>
              <a:ext cx="1730667" cy="1086742"/>
              <a:chOff x="3033524" y="5059085"/>
              <a:chExt cx="1730667" cy="1086742"/>
            </a:xfrm>
          </p:grpSpPr>
          <p:pic>
            <p:nvPicPr>
              <p:cNvPr id="83" name="圖片 82" descr="一張含有 黑色, 黑暗 的圖片&#10;&#10;AI 產生的內容可能不正確。">
                <a:extLst>
                  <a:ext uri="{FF2B5EF4-FFF2-40B4-BE49-F238E27FC236}">
                    <a16:creationId xmlns:a16="http://schemas.microsoft.com/office/drawing/2014/main" id="{9470C7F7-94F9-D877-4D9C-2E5B7B02A7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7823" y="5059085"/>
                <a:ext cx="720000" cy="720000"/>
              </a:xfrm>
              <a:prstGeom prst="rect">
                <a:avLst/>
              </a:prstGeom>
            </p:spPr>
          </p:pic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80685A0A-ACF9-D4CE-F353-14580515573E}"/>
                  </a:ext>
                </a:extLst>
              </p:cNvPr>
              <p:cNvSpPr txBox="1"/>
              <p:nvPr/>
            </p:nvSpPr>
            <p:spPr>
              <a:xfrm>
                <a:off x="3033524" y="5776495"/>
                <a:ext cx="173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HFP, A2DP-SNK</a:t>
                </a:r>
              </a:p>
            </p:txBody>
          </p:sp>
        </p:grpSp>
        <p:cxnSp>
          <p:nvCxnSpPr>
            <p:cNvPr id="77" name="直線單箭頭接點 76">
              <a:extLst>
                <a:ext uri="{FF2B5EF4-FFF2-40B4-BE49-F238E27FC236}">
                  <a16:creationId xmlns:a16="http://schemas.microsoft.com/office/drawing/2014/main" id="{A3F881E4-894F-7B76-ADE6-EDA16FE04E4C}"/>
                </a:ext>
              </a:extLst>
            </p:cNvPr>
            <p:cNvCxnSpPr>
              <a:cxnSpLocks/>
              <a:stCxn id="87" idx="3"/>
              <a:endCxn id="71" idx="0"/>
            </p:cNvCxnSpPr>
            <p:nvPr/>
          </p:nvCxnSpPr>
          <p:spPr>
            <a:xfrm>
              <a:off x="5151552" y="3423466"/>
              <a:ext cx="1690500" cy="587225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單箭頭接點 80">
              <a:extLst>
                <a:ext uri="{FF2B5EF4-FFF2-40B4-BE49-F238E27FC236}">
                  <a16:creationId xmlns:a16="http://schemas.microsoft.com/office/drawing/2014/main" id="{088F097C-7877-99A5-A22E-26C04ADADFFA}"/>
                </a:ext>
              </a:extLst>
            </p:cNvPr>
            <p:cNvCxnSpPr>
              <a:cxnSpLocks/>
              <a:stCxn id="71" idx="0"/>
              <a:endCxn id="83" idx="1"/>
            </p:cNvCxnSpPr>
            <p:nvPr/>
          </p:nvCxnSpPr>
          <p:spPr>
            <a:xfrm flipV="1">
              <a:off x="6842052" y="3423466"/>
              <a:ext cx="1692489" cy="587225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>
              <a:extLst>
                <a:ext uri="{FF2B5EF4-FFF2-40B4-BE49-F238E27FC236}">
                  <a16:creationId xmlns:a16="http://schemas.microsoft.com/office/drawing/2014/main" id="{94F5A467-469F-3880-BC05-DDAD272F31AC}"/>
                </a:ext>
              </a:extLst>
            </p:cNvPr>
            <p:cNvCxnSpPr>
              <a:cxnSpLocks/>
              <a:stCxn id="71" idx="2"/>
            </p:cNvCxnSpPr>
            <p:nvPr/>
          </p:nvCxnSpPr>
          <p:spPr>
            <a:xfrm>
              <a:off x="6842052" y="4730691"/>
              <a:ext cx="0" cy="64294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021728FA-2A52-EC31-DB59-E4E558E5827F}"/>
                </a:ext>
              </a:extLst>
            </p:cNvPr>
            <p:cNvSpPr txBox="1"/>
            <p:nvPr/>
          </p:nvSpPr>
          <p:spPr>
            <a:xfrm>
              <a:off x="3115397" y="4731902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BLE</a:t>
              </a:r>
            </a:p>
          </p:txBody>
        </p:sp>
        <p:cxnSp>
          <p:nvCxnSpPr>
            <p:cNvPr id="99" name="直線單箭頭接點 98">
              <a:extLst>
                <a:ext uri="{FF2B5EF4-FFF2-40B4-BE49-F238E27FC236}">
                  <a16:creationId xmlns:a16="http://schemas.microsoft.com/office/drawing/2014/main" id="{4521C0F5-F1D5-24B4-0171-25465DB0CC7A}"/>
                </a:ext>
              </a:extLst>
            </p:cNvPr>
            <p:cNvCxnSpPr>
              <a:cxnSpLocks/>
              <a:endCxn id="71" idx="1"/>
            </p:cNvCxnSpPr>
            <p:nvPr/>
          </p:nvCxnSpPr>
          <p:spPr>
            <a:xfrm>
              <a:off x="3759289" y="4370691"/>
              <a:ext cx="2463229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群組 99">
              <a:extLst>
                <a:ext uri="{FF2B5EF4-FFF2-40B4-BE49-F238E27FC236}">
                  <a16:creationId xmlns:a16="http://schemas.microsoft.com/office/drawing/2014/main" id="{EA220BDD-4831-7B9A-0419-B2D9DD6BA93A}"/>
                </a:ext>
              </a:extLst>
            </p:cNvPr>
            <p:cNvGrpSpPr/>
            <p:nvPr/>
          </p:nvGrpSpPr>
          <p:grpSpPr>
            <a:xfrm>
              <a:off x="6482052" y="5317168"/>
              <a:ext cx="1892690" cy="720000"/>
              <a:chOff x="1164536" y="5433598"/>
              <a:chExt cx="1892690" cy="720000"/>
            </a:xfrm>
          </p:grpSpPr>
          <p:pic>
            <p:nvPicPr>
              <p:cNvPr id="101" name="圖片 100" descr="一張含有 黑色, 黑暗 的圖片&#10;&#10;AI 產生的內容可能不正確。">
                <a:extLst>
                  <a:ext uri="{FF2B5EF4-FFF2-40B4-BE49-F238E27FC236}">
                    <a16:creationId xmlns:a16="http://schemas.microsoft.com/office/drawing/2014/main" id="{2326623A-4AC3-29CB-594A-14212C01FD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4536" y="5433598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42AEB7AD-615F-E640-3AFF-E74590088900}"/>
                  </a:ext>
                </a:extLst>
              </p:cNvPr>
              <p:cNvSpPr txBox="1"/>
              <p:nvPr/>
            </p:nvSpPr>
            <p:spPr>
              <a:xfrm>
                <a:off x="1825350" y="5678172"/>
                <a:ext cx="1231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A2DP-SNK</a:t>
                </a:r>
              </a:p>
            </p:txBody>
          </p:sp>
        </p:grp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4E3006E-6F6C-42AD-A53E-93091090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5822-1165-4B57-859B-E615C870CB1E}" type="slidenum">
              <a:rPr lang="zh-TW" altLang="en-US" sz="2400" smtClean="0"/>
              <a:t>22</a:t>
            </a:fld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0AAD6FD-1836-0772-D876-4D6E35A7D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163" y="3617592"/>
            <a:ext cx="772663" cy="58722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EC883E0-11ED-4930-A479-41C17028E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7632" y="3766038"/>
            <a:ext cx="720000" cy="720000"/>
          </a:xfrm>
          <a:prstGeom prst="rect">
            <a:avLst/>
          </a:prstGeom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416ECA9D-D1C2-63AC-B68E-4A59D4C6D799}"/>
              </a:ext>
            </a:extLst>
          </p:cNvPr>
          <p:cNvCxnSpPr>
            <a:cxnSpLocks/>
          </p:cNvCxnSpPr>
          <p:nvPr/>
        </p:nvCxnSpPr>
        <p:spPr>
          <a:xfrm>
            <a:off x="7048683" y="4126038"/>
            <a:ext cx="1381391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3F4D29C-1DFD-F5DB-7193-C9CAC9DCD2B1}"/>
              </a:ext>
            </a:extLst>
          </p:cNvPr>
          <p:cNvSpPr txBox="1"/>
          <p:nvPr/>
        </p:nvSpPr>
        <p:spPr>
          <a:xfrm>
            <a:off x="6473045" y="4521855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HU Music</a:t>
            </a:r>
          </a:p>
        </p:txBody>
      </p:sp>
    </p:spTree>
    <p:extLst>
      <p:ext uri="{BB962C8B-B14F-4D97-AF65-F5344CB8AC3E}">
        <p14:creationId xmlns:p14="http://schemas.microsoft.com/office/powerpoint/2010/main" val="3402523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97ADB-607E-76C1-2AE5-2ADDE3651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E8B922-D97F-F998-880A-85E03647D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2400"/>
            <a:ext cx="10515600" cy="10128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Audio Routing: A2DP, HFP</a:t>
            </a:r>
            <a:endParaRPr lang="zh-TW" altLang="en-US" dirty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BD06D3D2-4086-6597-1092-99CCD6EA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+mn-lt"/>
              </a:rPr>
              <a:t>CLASSIC (Advanced) ANW BT / NATIVE (Advanced)</a:t>
            </a:r>
            <a:endParaRPr lang="zh-TW" altLang="en-US" sz="3600" b="1" dirty="0">
              <a:latin typeface="+mn-lt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C47C2EE3-DD5B-5825-F559-EB2E6A8D14E4}"/>
              </a:ext>
            </a:extLst>
          </p:cNvPr>
          <p:cNvGrpSpPr/>
          <p:nvPr/>
        </p:nvGrpSpPr>
        <p:grpSpPr>
          <a:xfrm>
            <a:off x="3559212" y="2512353"/>
            <a:ext cx="4948283" cy="1090543"/>
            <a:chOff x="3559212" y="2189709"/>
            <a:chExt cx="4948283" cy="1090543"/>
          </a:xfrm>
        </p:grpSpPr>
        <p:pic>
          <p:nvPicPr>
            <p:cNvPr id="67" name="圖片 66" descr="一張含有 多媒體, 電子裝置, 小工具, 文字 的圖片&#10;&#10;AI 產生的內容可能不正確。">
              <a:extLst>
                <a:ext uri="{FF2B5EF4-FFF2-40B4-BE49-F238E27FC236}">
                  <a16:creationId xmlns:a16="http://schemas.microsoft.com/office/drawing/2014/main" id="{E3E9F69E-B51E-A08B-86D3-6ADE7082A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472" y="2189709"/>
              <a:ext cx="1239068" cy="720000"/>
            </a:xfrm>
            <a:prstGeom prst="rect">
              <a:avLst/>
            </a:prstGeom>
          </p:spPr>
        </p:pic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40429212-03FD-8069-8BC0-0742BB51B885}"/>
                </a:ext>
              </a:extLst>
            </p:cNvPr>
            <p:cNvGrpSpPr/>
            <p:nvPr/>
          </p:nvGrpSpPr>
          <p:grpSpPr>
            <a:xfrm>
              <a:off x="3559212" y="2189709"/>
              <a:ext cx="968598" cy="1090543"/>
              <a:chOff x="3559212" y="2189709"/>
              <a:chExt cx="968598" cy="1090543"/>
            </a:xfrm>
          </p:grpSpPr>
          <p:pic>
            <p:nvPicPr>
              <p:cNvPr id="69" name="圖片 68" descr="一張含有 黑色, 黑暗 的圖片&#10;&#10;AI 產生的內容可能不正確。">
                <a:extLst>
                  <a:ext uri="{FF2B5EF4-FFF2-40B4-BE49-F238E27FC236}">
                    <a16:creationId xmlns:a16="http://schemas.microsoft.com/office/drawing/2014/main" id="{66B71F4E-0510-443C-02B3-255004D8B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511" y="2189709"/>
                <a:ext cx="720000" cy="720000"/>
              </a:xfrm>
              <a:prstGeom prst="rect">
                <a:avLst/>
              </a:prstGeom>
            </p:spPr>
          </p:pic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CAC472CA-0EEE-B218-9862-32463F86209A}"/>
                  </a:ext>
                </a:extLst>
              </p:cNvPr>
              <p:cNvSpPr txBox="1"/>
              <p:nvPr/>
            </p:nvSpPr>
            <p:spPr>
              <a:xfrm>
                <a:off x="3559212" y="2910920"/>
                <a:ext cx="968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/>
                  <a:t>HFP-AG</a:t>
                </a:r>
              </a:p>
            </p:txBody>
          </p:sp>
        </p:grpSp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F31AE255-F273-39D2-6554-768D895762E0}"/>
                </a:ext>
              </a:extLst>
            </p:cNvPr>
            <p:cNvGrpSpPr/>
            <p:nvPr/>
          </p:nvGrpSpPr>
          <p:grpSpPr>
            <a:xfrm>
              <a:off x="7787495" y="2189709"/>
              <a:ext cx="720000" cy="1090543"/>
              <a:chOff x="7787495" y="2189709"/>
              <a:chExt cx="720000" cy="1090543"/>
            </a:xfrm>
          </p:grpSpPr>
          <p:pic>
            <p:nvPicPr>
              <p:cNvPr id="72" name="圖片 71" descr="一張含有 黑色, 黑暗 的圖片&#10;&#10;AI 產生的內容可能不正確。">
                <a:extLst>
                  <a:ext uri="{FF2B5EF4-FFF2-40B4-BE49-F238E27FC236}">
                    <a16:creationId xmlns:a16="http://schemas.microsoft.com/office/drawing/2014/main" id="{E9E9FD64-E244-9797-CD26-5BB41B142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7495" y="2189709"/>
                <a:ext cx="720000" cy="720000"/>
              </a:xfrm>
              <a:prstGeom prst="rect">
                <a:avLst/>
              </a:prstGeom>
            </p:spPr>
          </p:pic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F116C995-12AA-FE79-9E25-F3749E9985D1}"/>
                  </a:ext>
                </a:extLst>
              </p:cNvPr>
              <p:cNvSpPr txBox="1"/>
              <p:nvPr/>
            </p:nvSpPr>
            <p:spPr>
              <a:xfrm>
                <a:off x="7845969" y="2910920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/>
                  <a:t>HFP</a:t>
                </a:r>
              </a:p>
            </p:txBody>
          </p:sp>
        </p:grpSp>
        <p:cxnSp>
          <p:nvCxnSpPr>
            <p:cNvPr id="74" name="直線單箭頭接點 73">
              <a:extLst>
                <a:ext uri="{FF2B5EF4-FFF2-40B4-BE49-F238E27FC236}">
                  <a16:creationId xmlns:a16="http://schemas.microsoft.com/office/drawing/2014/main" id="{CECB8299-7351-C65B-52A8-F4B8E03E941A}"/>
                </a:ext>
              </a:extLst>
            </p:cNvPr>
            <p:cNvCxnSpPr>
              <a:stCxn id="69" idx="3"/>
              <a:endCxn id="67" idx="1"/>
            </p:cNvCxnSpPr>
            <p:nvPr/>
          </p:nvCxnSpPr>
          <p:spPr>
            <a:xfrm>
              <a:off x="4403511" y="2549709"/>
              <a:ext cx="1071961" cy="0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單箭頭接點 74">
              <a:extLst>
                <a:ext uri="{FF2B5EF4-FFF2-40B4-BE49-F238E27FC236}">
                  <a16:creationId xmlns:a16="http://schemas.microsoft.com/office/drawing/2014/main" id="{6F783081-B06C-848D-0D2C-2DA2A6E38D61}"/>
                </a:ext>
              </a:extLst>
            </p:cNvPr>
            <p:cNvCxnSpPr>
              <a:stCxn id="67" idx="3"/>
              <a:endCxn id="72" idx="1"/>
            </p:cNvCxnSpPr>
            <p:nvPr/>
          </p:nvCxnSpPr>
          <p:spPr>
            <a:xfrm>
              <a:off x="6714540" y="2549709"/>
              <a:ext cx="1072955" cy="0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投影片編號版面配置區 4">
            <a:extLst>
              <a:ext uri="{FF2B5EF4-FFF2-40B4-BE49-F238E27FC236}">
                <a16:creationId xmlns:a16="http://schemas.microsoft.com/office/drawing/2014/main" id="{724DC7FC-1158-B18A-E704-2AD10C5C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3DC5822-1165-4B57-859B-E615C870CB1E}" type="slidenum">
              <a:rPr lang="zh-TW" altLang="en-US" sz="2400" smtClean="0"/>
              <a:t>23</a:t>
            </a:fld>
            <a:endParaRPr lang="zh-TW" altLang="en-US" sz="2400" dirty="0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72B71452-D33B-721D-3F2D-F49F836D1AB3}"/>
              </a:ext>
            </a:extLst>
          </p:cNvPr>
          <p:cNvGrpSpPr/>
          <p:nvPr/>
        </p:nvGrpSpPr>
        <p:grpSpPr>
          <a:xfrm>
            <a:off x="3426577" y="4681621"/>
            <a:ext cx="5336858" cy="1098225"/>
            <a:chOff x="3426577" y="4358977"/>
            <a:chExt cx="5336858" cy="1098225"/>
          </a:xfrm>
        </p:grpSpPr>
        <p:pic>
          <p:nvPicPr>
            <p:cNvPr id="16" name="圖片 15" descr="一張含有 多媒體, 電子裝置, 小工具, 文字 的圖片&#10;&#10;AI 產生的內容可能不正確。">
              <a:extLst>
                <a:ext uri="{FF2B5EF4-FFF2-40B4-BE49-F238E27FC236}">
                  <a16:creationId xmlns:a16="http://schemas.microsoft.com/office/drawing/2014/main" id="{20B3C2E7-23EA-227A-62D6-2C970F9E6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472" y="4358977"/>
              <a:ext cx="1239068" cy="720000"/>
            </a:xfrm>
            <a:prstGeom prst="rect">
              <a:avLst/>
            </a:prstGeom>
          </p:spPr>
        </p:pic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F97F6DA0-8439-6DBF-7B51-109E77BC3D6F}"/>
                </a:ext>
              </a:extLst>
            </p:cNvPr>
            <p:cNvGrpSpPr/>
            <p:nvPr/>
          </p:nvGrpSpPr>
          <p:grpSpPr>
            <a:xfrm>
              <a:off x="3426577" y="4358977"/>
              <a:ext cx="1233864" cy="1098225"/>
              <a:chOff x="1340657" y="5055284"/>
              <a:chExt cx="1233864" cy="1098225"/>
            </a:xfrm>
          </p:grpSpPr>
          <p:pic>
            <p:nvPicPr>
              <p:cNvPr id="24" name="圖片 23" descr="一張含有 黑色, 黑暗 的圖片&#10;&#10;AI 產生的內容可能不正確。">
                <a:extLst>
                  <a:ext uri="{FF2B5EF4-FFF2-40B4-BE49-F238E27FC236}">
                    <a16:creationId xmlns:a16="http://schemas.microsoft.com/office/drawing/2014/main" id="{B203AB36-2AA1-8B3D-B37D-D1385CFE0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7591" y="5055284"/>
                <a:ext cx="720000" cy="720000"/>
              </a:xfrm>
              <a:prstGeom prst="rect">
                <a:avLst/>
              </a:prstGeom>
            </p:spPr>
          </p:pic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9A712CFB-375C-7A0C-7593-476AB9A583F9}"/>
                  </a:ext>
                </a:extLst>
              </p:cNvPr>
              <p:cNvSpPr txBox="1"/>
              <p:nvPr/>
            </p:nvSpPr>
            <p:spPr>
              <a:xfrm>
                <a:off x="1340657" y="5784177"/>
                <a:ext cx="12338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/>
                  <a:t>A2DP-SRC</a:t>
                </a:r>
              </a:p>
            </p:txBody>
          </p:sp>
        </p:grp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1AEC81AE-D9A9-E8C9-651F-4B67B8B6E396}"/>
                </a:ext>
              </a:extLst>
            </p:cNvPr>
            <p:cNvGrpSpPr/>
            <p:nvPr/>
          </p:nvGrpSpPr>
          <p:grpSpPr>
            <a:xfrm>
              <a:off x="7531558" y="4358977"/>
              <a:ext cx="1231877" cy="1098225"/>
              <a:chOff x="2901886" y="5055284"/>
              <a:chExt cx="1231877" cy="1098225"/>
            </a:xfrm>
          </p:grpSpPr>
          <p:pic>
            <p:nvPicPr>
              <p:cNvPr id="22" name="圖片 21" descr="一張含有 黑色, 黑暗 的圖片&#10;&#10;AI 產生的內容可能不正確。">
                <a:extLst>
                  <a:ext uri="{FF2B5EF4-FFF2-40B4-BE49-F238E27FC236}">
                    <a16:creationId xmlns:a16="http://schemas.microsoft.com/office/drawing/2014/main" id="{520C0480-FFE9-6E60-780B-A9401FF29D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7823" y="5055284"/>
                <a:ext cx="720000" cy="720000"/>
              </a:xfrm>
              <a:prstGeom prst="rect">
                <a:avLst/>
              </a:prstGeom>
            </p:spPr>
          </p:pic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076478AB-692D-89FA-A6EE-EBC61BA67DEB}"/>
                  </a:ext>
                </a:extLst>
              </p:cNvPr>
              <p:cNvSpPr txBox="1"/>
              <p:nvPr/>
            </p:nvSpPr>
            <p:spPr>
              <a:xfrm>
                <a:off x="2901886" y="5784177"/>
                <a:ext cx="1231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/>
                  <a:t>A2DP-SNK</a:t>
                </a:r>
              </a:p>
            </p:txBody>
          </p:sp>
        </p:grp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29BC0761-5B13-4D48-9638-8C13BF0026B5}"/>
                </a:ext>
              </a:extLst>
            </p:cNvPr>
            <p:cNvCxnSpPr>
              <a:stCxn id="24" idx="3"/>
              <a:endCxn id="16" idx="1"/>
            </p:cNvCxnSpPr>
            <p:nvPr/>
          </p:nvCxnSpPr>
          <p:spPr>
            <a:xfrm>
              <a:off x="4403511" y="4718977"/>
              <a:ext cx="1071961" cy="0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8662F711-8DA4-555D-FFF5-735E27954D5A}"/>
                </a:ext>
              </a:extLst>
            </p:cNvPr>
            <p:cNvCxnSpPr>
              <a:stCxn id="16" idx="3"/>
              <a:endCxn id="22" idx="1"/>
            </p:cNvCxnSpPr>
            <p:nvPr/>
          </p:nvCxnSpPr>
          <p:spPr>
            <a:xfrm>
              <a:off x="6714540" y="4718977"/>
              <a:ext cx="1072955" cy="0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4946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785BC-90E2-24DC-9B9A-14B93ADDC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C0872E-CCF0-EA06-00CC-44CE8DDC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2400"/>
            <a:ext cx="10515600" cy="10128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dirty="0"/>
              <a:t>Driver :Mobile1: CarPlay music  , ( Note : </a:t>
            </a:r>
            <a:r>
              <a:rPr lang="zh-TW" altLang="en-US" dirty="0"/>
              <a:t>若 </a:t>
            </a:r>
            <a:r>
              <a:rPr lang="en-US" altLang="zh-TW" dirty="0"/>
              <a:t>AA </a:t>
            </a:r>
            <a:r>
              <a:rPr lang="zh-TW" altLang="en-US" dirty="0"/>
              <a:t>可能會有問題 </a:t>
            </a:r>
            <a:r>
              <a:rPr lang="en-US" altLang="zh-TW" dirty="0"/>
              <a:t>, </a:t>
            </a:r>
            <a:r>
              <a:rPr lang="zh-TW" altLang="en-US" dirty="0"/>
              <a:t>因為 </a:t>
            </a:r>
            <a:r>
              <a:rPr lang="en-US" altLang="zh-TW" dirty="0"/>
              <a:t>AA </a:t>
            </a:r>
            <a:r>
              <a:rPr lang="zh-TW" altLang="en-US" dirty="0"/>
              <a:t>通話是</a:t>
            </a:r>
            <a:r>
              <a:rPr lang="en-US" altLang="zh-TW" dirty="0"/>
              <a:t>BT</a:t>
            </a:r>
            <a:r>
              <a:rPr lang="zh-TW" altLang="en-US" dirty="0"/>
              <a:t> </a:t>
            </a:r>
            <a:r>
              <a:rPr lang="en-US" altLang="zh-TW" dirty="0"/>
              <a:t>HFP 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Passenger : Mobile 2  HFP/ A2DP to BT headset</a:t>
            </a:r>
          </a:p>
          <a:p>
            <a:pPr marL="0" indent="0">
              <a:buNone/>
            </a:pPr>
            <a:r>
              <a:rPr lang="zh-TW" altLang="en-US" dirty="0"/>
              <a:t>主駕副駕一個通話另一個聽音樂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4E9F207-4495-A7BF-32CC-B9A92B2E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2040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+mn-lt"/>
              </a:rPr>
              <a:t>CLASSIC (Advanced) ANW BT / NATIVE (Advanced)</a:t>
            </a:r>
            <a:endParaRPr lang="zh-TW" altLang="en-US" sz="3600" b="1" dirty="0">
              <a:latin typeface="+mn-lt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D06CE7C0-C6E8-AD42-B08E-E7E0F2159A21}"/>
              </a:ext>
            </a:extLst>
          </p:cNvPr>
          <p:cNvGrpSpPr/>
          <p:nvPr/>
        </p:nvGrpSpPr>
        <p:grpSpPr>
          <a:xfrm>
            <a:off x="2679167" y="2846809"/>
            <a:ext cx="5321834" cy="3242930"/>
            <a:chOff x="838199" y="3120990"/>
            <a:chExt cx="5334867" cy="3242930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5CDE7FD7-758C-5F9A-21F9-D7161989EF37}"/>
                </a:ext>
              </a:extLst>
            </p:cNvPr>
            <p:cNvGrpSpPr/>
            <p:nvPr/>
          </p:nvGrpSpPr>
          <p:grpSpPr>
            <a:xfrm>
              <a:off x="838199" y="4996378"/>
              <a:ext cx="1691495" cy="1367542"/>
              <a:chOff x="1370889" y="5059085"/>
              <a:chExt cx="1691495" cy="1367542"/>
            </a:xfrm>
          </p:grpSpPr>
          <p:pic>
            <p:nvPicPr>
              <p:cNvPr id="12" name="圖片 11" descr="一張含有 黑色, 黑暗 的圖片&#10;&#10;AI 產生的內容可能不正確。">
                <a:extLst>
                  <a:ext uri="{FF2B5EF4-FFF2-40B4-BE49-F238E27FC236}">
                    <a16:creationId xmlns:a16="http://schemas.microsoft.com/office/drawing/2014/main" id="{33C2BC74-807D-51E7-950B-0007DB543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6828" y="5059085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8AE10ED-FA34-80FD-2D4F-9B1546F48FC0}"/>
                  </a:ext>
                </a:extLst>
              </p:cNvPr>
              <p:cNvSpPr txBox="1"/>
              <p:nvPr/>
            </p:nvSpPr>
            <p:spPr>
              <a:xfrm>
                <a:off x="1370889" y="5780296"/>
                <a:ext cx="16914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HFP-AG </a:t>
                </a:r>
              </a:p>
              <a:p>
                <a:r>
                  <a:rPr lang="en-US" altLang="zh-TW" dirty="0"/>
                  <a:t>A2DP-SRC</a:t>
                </a:r>
              </a:p>
            </p:txBody>
          </p:sp>
        </p:grp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79721A12-33F5-22C5-493E-F10C4FDE608A}"/>
                </a:ext>
              </a:extLst>
            </p:cNvPr>
            <p:cNvGrpSpPr/>
            <p:nvPr/>
          </p:nvGrpSpPr>
          <p:grpSpPr>
            <a:xfrm>
              <a:off x="4941190" y="4996378"/>
              <a:ext cx="1231876" cy="1363741"/>
              <a:chOff x="3067411" y="5059085"/>
              <a:chExt cx="1231876" cy="1363741"/>
            </a:xfrm>
          </p:grpSpPr>
          <p:pic>
            <p:nvPicPr>
              <p:cNvPr id="15" name="圖片 14" descr="一張含有 黑色, 黑暗 的圖片&#10;&#10;AI 產生的內容可能不正確。">
                <a:extLst>
                  <a:ext uri="{FF2B5EF4-FFF2-40B4-BE49-F238E27FC236}">
                    <a16:creationId xmlns:a16="http://schemas.microsoft.com/office/drawing/2014/main" id="{7405DD3E-E1D8-1588-0575-4971AF86A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4343" y="5059085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9E431B5-ED35-EBCD-A36C-D6BEA5AED9FF}"/>
                  </a:ext>
                </a:extLst>
              </p:cNvPr>
              <p:cNvSpPr txBox="1"/>
              <p:nvPr/>
            </p:nvSpPr>
            <p:spPr>
              <a:xfrm>
                <a:off x="3067411" y="5776495"/>
                <a:ext cx="1231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HFP,</a:t>
                </a:r>
              </a:p>
              <a:p>
                <a:r>
                  <a:rPr lang="en-US" altLang="zh-TW" dirty="0"/>
                  <a:t>A2DP-SNK</a:t>
                </a:r>
              </a:p>
            </p:txBody>
          </p:sp>
        </p:grpSp>
        <p:pic>
          <p:nvPicPr>
            <p:cNvPr id="17" name="圖片 16" descr="一張含有 多媒體, 電子裝置, 小工具, 文字 的圖片&#10;&#10;AI 產生的內容可能不正確。">
              <a:extLst>
                <a:ext uri="{FF2B5EF4-FFF2-40B4-BE49-F238E27FC236}">
                  <a16:creationId xmlns:a16="http://schemas.microsoft.com/office/drawing/2014/main" id="{F386094D-6EE1-FB6A-41A7-DFB51AECD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099" y="4068215"/>
              <a:ext cx="1239068" cy="720000"/>
            </a:xfrm>
            <a:prstGeom prst="rect">
              <a:avLst/>
            </a:prstGeom>
          </p:spPr>
        </p:pic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CC827F7A-B41C-24F7-D444-7F111C399DDA}"/>
                </a:ext>
              </a:extLst>
            </p:cNvPr>
            <p:cNvGrpSpPr/>
            <p:nvPr/>
          </p:nvGrpSpPr>
          <p:grpSpPr>
            <a:xfrm>
              <a:off x="1050365" y="3120990"/>
              <a:ext cx="800668" cy="1160471"/>
              <a:chOff x="1553818" y="5059085"/>
              <a:chExt cx="800668" cy="1160471"/>
            </a:xfrm>
          </p:grpSpPr>
          <p:pic>
            <p:nvPicPr>
              <p:cNvPr id="19" name="圖片 18" descr="一張含有 黑色, 黑暗 的圖片&#10;&#10;AI 產生的內容可能不正確。">
                <a:extLst>
                  <a:ext uri="{FF2B5EF4-FFF2-40B4-BE49-F238E27FC236}">
                    <a16:creationId xmlns:a16="http://schemas.microsoft.com/office/drawing/2014/main" id="{F4E79105-9F47-52AC-05D1-23E7B0B78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7591" y="5059085"/>
                <a:ext cx="720000" cy="720000"/>
              </a:xfrm>
              <a:prstGeom prst="rect">
                <a:avLst/>
              </a:prstGeom>
            </p:spPr>
          </p:pic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B387BC4D-7FD5-6039-C08B-B9FE17F69929}"/>
                  </a:ext>
                </a:extLst>
              </p:cNvPr>
              <p:cNvSpPr txBox="1"/>
              <p:nvPr/>
            </p:nvSpPr>
            <p:spPr>
              <a:xfrm>
                <a:off x="1553818" y="5850224"/>
                <a:ext cx="800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CP/AA</a:t>
                </a:r>
              </a:p>
            </p:txBody>
          </p:sp>
        </p:grp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4D1756C6-C273-BD84-41B4-8E163A94E499}"/>
                </a:ext>
              </a:extLst>
            </p:cNvPr>
            <p:cNvCxnSpPr>
              <a:cxnSpLocks/>
              <a:stCxn id="19" idx="3"/>
              <a:endCxn id="17" idx="0"/>
            </p:cNvCxnSpPr>
            <p:nvPr/>
          </p:nvCxnSpPr>
          <p:spPr>
            <a:xfrm>
              <a:off x="1814138" y="3480990"/>
              <a:ext cx="1691495" cy="58722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46E81044-E1AD-7CDB-FB14-ED938AB4C6AF}"/>
                </a:ext>
              </a:extLst>
            </p:cNvPr>
            <p:cNvCxnSpPr>
              <a:cxnSpLocks/>
              <a:stCxn id="12" idx="3"/>
              <a:endCxn id="17" idx="2"/>
            </p:cNvCxnSpPr>
            <p:nvPr/>
          </p:nvCxnSpPr>
          <p:spPr>
            <a:xfrm flipV="1">
              <a:off x="1814138" y="4788215"/>
              <a:ext cx="1691495" cy="56816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C3BF3E89-443C-AEDC-E746-C38F0D7983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5167" y="4443726"/>
              <a:ext cx="1135706" cy="338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8E1DDACC-D8B9-D01E-3607-126B6D0E35AA}"/>
                </a:ext>
              </a:extLst>
            </p:cNvPr>
            <p:cNvCxnSpPr>
              <a:cxnSpLocks/>
              <a:stCxn id="17" idx="2"/>
              <a:endCxn id="15" idx="1"/>
            </p:cNvCxnSpPr>
            <p:nvPr/>
          </p:nvCxnSpPr>
          <p:spPr>
            <a:xfrm>
              <a:off x="3505633" y="4788215"/>
              <a:ext cx="1692489" cy="56816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投影片編號版面配置區 4">
            <a:extLst>
              <a:ext uri="{FF2B5EF4-FFF2-40B4-BE49-F238E27FC236}">
                <a16:creationId xmlns:a16="http://schemas.microsoft.com/office/drawing/2014/main" id="{627C0E6B-5121-1015-E2E2-FFFEA4F1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3DC5822-1165-4B57-859B-E615C870CB1E}" type="slidenum">
              <a:rPr lang="zh-TW" altLang="en-US" sz="2400" smtClean="0"/>
              <a:t>24</a:t>
            </a:fld>
            <a:endParaRPr lang="zh-TW" altLang="en-US" sz="24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DB851A5-96D2-AB81-0F1D-E71E6B0C1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1840" y="3809545"/>
            <a:ext cx="720000" cy="720000"/>
          </a:xfrm>
          <a:prstGeom prst="rect">
            <a:avLst/>
          </a:prstGeom>
        </p:spPr>
      </p:pic>
      <p:pic>
        <p:nvPicPr>
          <p:cNvPr id="9" name="圖片 8" descr="一張含有 黑色, 黑暗 的圖片&#10;&#10;AI 產生的內容可能不正確。">
            <a:extLst>
              <a:ext uri="{FF2B5EF4-FFF2-40B4-BE49-F238E27FC236}">
                <a16:creationId xmlns:a16="http://schemas.microsoft.com/office/drawing/2014/main" id="{3CE66B19-BCBB-E4EA-B945-5A13596653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40" y="383578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99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96C07-9BCF-8DD5-08D6-D9292CD32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3851B7-4699-C2C0-86D4-8BFAA241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2400"/>
            <a:ext cx="10515600" cy="101282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連兩支手機同時通話</a:t>
            </a:r>
            <a:r>
              <a:rPr lang="en-US" altLang="zh-TW" dirty="0"/>
              <a:t>, </a:t>
            </a:r>
            <a:r>
              <a:rPr lang="zh-TW" altLang="en-US" dirty="0"/>
              <a:t>可以切換 </a:t>
            </a:r>
            <a:r>
              <a:rPr lang="en-US" altLang="zh-TW" dirty="0"/>
              <a:t>(2SCO virtual mute)</a:t>
            </a:r>
            <a:endParaRPr lang="zh-TW" altLang="en-US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315F511D-DB49-590B-7937-3C26B866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+mn-lt"/>
              </a:rPr>
              <a:t>CLASSIC (Advanced) ANW BT / NATIVE (Advanced)</a:t>
            </a:r>
            <a:endParaRPr lang="zh-TW" altLang="en-US" sz="3600" b="1" dirty="0">
              <a:latin typeface="+mn-lt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5A6E77B-224D-1973-2214-82F61F69D17B}"/>
              </a:ext>
            </a:extLst>
          </p:cNvPr>
          <p:cNvGrpSpPr/>
          <p:nvPr/>
        </p:nvGrpSpPr>
        <p:grpSpPr>
          <a:xfrm>
            <a:off x="2966616" y="2488014"/>
            <a:ext cx="6258769" cy="2965931"/>
            <a:chOff x="3101569" y="2838450"/>
            <a:chExt cx="6258769" cy="2965931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45FB3C1C-DF3E-080E-3F16-712B0DB9ADBD}"/>
                </a:ext>
              </a:extLst>
            </p:cNvPr>
            <p:cNvGrpSpPr/>
            <p:nvPr/>
          </p:nvGrpSpPr>
          <p:grpSpPr>
            <a:xfrm>
              <a:off x="3101569" y="4713838"/>
              <a:ext cx="1231876" cy="1090543"/>
              <a:chOff x="1370890" y="5059085"/>
              <a:chExt cx="1231876" cy="1090543"/>
            </a:xfrm>
          </p:grpSpPr>
          <p:pic>
            <p:nvPicPr>
              <p:cNvPr id="7" name="圖片 6" descr="一張含有 黑色, 黑暗 的圖片&#10;&#10;AI 產生的內容可能不正確。">
                <a:extLst>
                  <a:ext uri="{FF2B5EF4-FFF2-40B4-BE49-F238E27FC236}">
                    <a16:creationId xmlns:a16="http://schemas.microsoft.com/office/drawing/2014/main" id="{2F1A49DA-892C-30A1-3D50-8B7A74670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6828" y="5059085"/>
                <a:ext cx="720000" cy="720000"/>
              </a:xfrm>
              <a:prstGeom prst="rect">
                <a:avLst/>
              </a:prstGeom>
            </p:spPr>
          </p:pic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995D18C-C3E2-B2B1-4329-96D1EDE5E780}"/>
                  </a:ext>
                </a:extLst>
              </p:cNvPr>
              <p:cNvSpPr txBox="1"/>
              <p:nvPr/>
            </p:nvSpPr>
            <p:spPr>
              <a:xfrm>
                <a:off x="1370890" y="5780296"/>
                <a:ext cx="1231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HFP</a:t>
                </a:r>
              </a:p>
            </p:txBody>
          </p:sp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9036E154-7503-A578-655A-0DB730806A69}"/>
                </a:ext>
              </a:extLst>
            </p:cNvPr>
            <p:cNvGrpSpPr/>
            <p:nvPr/>
          </p:nvGrpSpPr>
          <p:grpSpPr>
            <a:xfrm>
              <a:off x="7002641" y="3785675"/>
              <a:ext cx="2357697" cy="1361552"/>
              <a:chOff x="3138004" y="5059085"/>
              <a:chExt cx="2357697" cy="1361552"/>
            </a:xfrm>
          </p:grpSpPr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D9139F3E-2326-73C6-601D-EFC579176A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96853" y="5059085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D137B56-079E-5AF5-B857-84223E96D7A5}"/>
                  </a:ext>
                </a:extLst>
              </p:cNvPr>
              <p:cNvSpPr txBox="1"/>
              <p:nvPr/>
            </p:nvSpPr>
            <p:spPr>
              <a:xfrm>
                <a:off x="3138004" y="5774306"/>
                <a:ext cx="23576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/>
                  <a:t>System</a:t>
                </a:r>
              </a:p>
              <a:p>
                <a:r>
                  <a:rPr lang="en-US" altLang="zh-TW" dirty="0"/>
                  <a:t>Speaker / Microphone</a:t>
                </a:r>
              </a:p>
            </p:txBody>
          </p:sp>
        </p:grpSp>
        <p:pic>
          <p:nvPicPr>
            <p:cNvPr id="28" name="圖片 27" descr="一張含有 多媒體, 電子裝置, 小工具, 文字 的圖片&#10;&#10;AI 產生的內容可能不正確。">
              <a:extLst>
                <a:ext uri="{FF2B5EF4-FFF2-40B4-BE49-F238E27FC236}">
                  <a16:creationId xmlns:a16="http://schemas.microsoft.com/office/drawing/2014/main" id="{9D08FA09-D323-A9EB-862F-402CAD589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468" y="3785675"/>
              <a:ext cx="1239068" cy="720000"/>
            </a:xfrm>
            <a:prstGeom prst="rect">
              <a:avLst/>
            </a:prstGeom>
          </p:spPr>
        </p:pic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0B73412C-4FA7-40A8-1DB3-2C96B93838D9}"/>
                </a:ext>
              </a:extLst>
            </p:cNvPr>
            <p:cNvGrpSpPr/>
            <p:nvPr/>
          </p:nvGrpSpPr>
          <p:grpSpPr>
            <a:xfrm>
              <a:off x="3358502" y="2838450"/>
              <a:ext cx="720000" cy="1090543"/>
              <a:chOff x="1469622" y="5059085"/>
              <a:chExt cx="720000" cy="1090543"/>
            </a:xfrm>
          </p:grpSpPr>
          <p:pic>
            <p:nvPicPr>
              <p:cNvPr id="30" name="圖片 29" descr="一張含有 黑色, 黑暗 的圖片&#10;&#10;AI 產生的內容可能不正確。">
                <a:extLst>
                  <a:ext uri="{FF2B5EF4-FFF2-40B4-BE49-F238E27FC236}">
                    <a16:creationId xmlns:a16="http://schemas.microsoft.com/office/drawing/2014/main" id="{55EA4566-63C2-9224-13D2-39718F487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622" y="5059085"/>
                <a:ext cx="720000" cy="720000"/>
              </a:xfrm>
              <a:prstGeom prst="rect">
                <a:avLst/>
              </a:prstGeom>
            </p:spPr>
          </p:pic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D35FC33E-610D-2670-E604-974C589B4D99}"/>
                  </a:ext>
                </a:extLst>
              </p:cNvPr>
              <p:cNvSpPr txBox="1"/>
              <p:nvPr/>
            </p:nvSpPr>
            <p:spPr>
              <a:xfrm>
                <a:off x="1528097" y="5780296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HFP</a:t>
                </a:r>
              </a:p>
            </p:txBody>
          </p:sp>
        </p:grpSp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87D34865-509B-62C8-9897-C905031F9842}"/>
                </a:ext>
              </a:extLst>
            </p:cNvPr>
            <p:cNvCxnSpPr>
              <a:cxnSpLocks/>
              <a:stCxn id="30" idx="3"/>
              <a:endCxn id="28" idx="1"/>
            </p:cNvCxnSpPr>
            <p:nvPr/>
          </p:nvCxnSpPr>
          <p:spPr>
            <a:xfrm>
              <a:off x="4078502" y="3198450"/>
              <a:ext cx="1070966" cy="947225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>
              <a:extLst>
                <a:ext uri="{FF2B5EF4-FFF2-40B4-BE49-F238E27FC236}">
                  <a16:creationId xmlns:a16="http://schemas.microsoft.com/office/drawing/2014/main" id="{56E3E63E-A0E1-2526-B053-D62E22FD5214}"/>
                </a:ext>
              </a:extLst>
            </p:cNvPr>
            <p:cNvCxnSpPr>
              <a:cxnSpLocks/>
              <a:stCxn id="7" idx="3"/>
              <a:endCxn id="28" idx="1"/>
            </p:cNvCxnSpPr>
            <p:nvPr/>
          </p:nvCxnSpPr>
          <p:spPr>
            <a:xfrm flipV="1">
              <a:off x="4077507" y="4145675"/>
              <a:ext cx="1071961" cy="928163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單箭頭接點 49">
              <a:extLst>
                <a:ext uri="{FF2B5EF4-FFF2-40B4-BE49-F238E27FC236}">
                  <a16:creationId xmlns:a16="http://schemas.microsoft.com/office/drawing/2014/main" id="{FE0E3154-F935-2FD3-1095-476706286045}"/>
                </a:ext>
              </a:extLst>
            </p:cNvPr>
            <p:cNvCxnSpPr>
              <a:cxnSpLocks/>
              <a:stCxn id="28" idx="3"/>
              <a:endCxn id="10" idx="1"/>
            </p:cNvCxnSpPr>
            <p:nvPr/>
          </p:nvCxnSpPr>
          <p:spPr>
            <a:xfrm>
              <a:off x="6388536" y="4145675"/>
              <a:ext cx="1072954" cy="0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23023FE6-7D67-4924-5C92-5D0176E63C3B}"/>
                </a:ext>
              </a:extLst>
            </p:cNvPr>
            <p:cNvSpPr txBox="1"/>
            <p:nvPr/>
          </p:nvSpPr>
          <p:spPr>
            <a:xfrm>
              <a:off x="4020027" y="2839255"/>
              <a:ext cx="1897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Mute OR Unmute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8BCF3877-328A-3813-E538-8B3E555E5CF6}"/>
                </a:ext>
              </a:extLst>
            </p:cNvPr>
            <p:cNvSpPr txBox="1"/>
            <p:nvPr/>
          </p:nvSpPr>
          <p:spPr>
            <a:xfrm>
              <a:off x="4020027" y="5421149"/>
              <a:ext cx="1897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Mute OR Unmute</a:t>
              </a:r>
            </a:p>
          </p:txBody>
        </p:sp>
        <p:pic>
          <p:nvPicPr>
            <p:cNvPr id="17" name="圖片 16" descr="一張含有 黑色, 黑暗 的圖片&#10;&#10;AI 產生的內容可能不正確。">
              <a:extLst>
                <a:ext uri="{FF2B5EF4-FFF2-40B4-BE49-F238E27FC236}">
                  <a16:creationId xmlns:a16="http://schemas.microsoft.com/office/drawing/2014/main" id="{8AB0564E-4843-ABE2-FF5C-ABA26FA4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595" y="3785675"/>
              <a:ext cx="720000" cy="720000"/>
            </a:xfrm>
            <a:prstGeom prst="rect">
              <a:avLst/>
            </a:prstGeom>
          </p:spPr>
        </p:pic>
      </p:grpSp>
      <p:sp>
        <p:nvSpPr>
          <p:cNvPr id="32" name="投影片編號版面配置區 4">
            <a:extLst>
              <a:ext uri="{FF2B5EF4-FFF2-40B4-BE49-F238E27FC236}">
                <a16:creationId xmlns:a16="http://schemas.microsoft.com/office/drawing/2014/main" id="{5353F352-1366-A77B-B6EB-1A445B3D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3DC5822-1165-4B57-859B-E615C870CB1E}" type="slidenum">
              <a:rPr lang="zh-TW" altLang="en-US" sz="2400" smtClean="0"/>
              <a:t>25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47986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2A374-3B18-BA86-4154-CCCF58CF4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F5ADE1-AC7F-352D-2A23-915DC168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492"/>
            <a:ext cx="10515600" cy="10128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Intercom between passenger &amp; driver (Helmet)</a:t>
            </a:r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BA148314-BA0D-66C1-EDBC-2D8BF0CE7412}"/>
              </a:ext>
            </a:extLst>
          </p:cNvPr>
          <p:cNvGrpSpPr/>
          <p:nvPr/>
        </p:nvGrpSpPr>
        <p:grpSpPr>
          <a:xfrm>
            <a:off x="4517839" y="2570505"/>
            <a:ext cx="3032023" cy="2964720"/>
            <a:chOff x="4329822" y="2838450"/>
            <a:chExt cx="3032023" cy="2964720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950EEF27-1A33-A0B7-8D97-E08900C08F93}"/>
                </a:ext>
              </a:extLst>
            </p:cNvPr>
            <p:cNvGrpSpPr/>
            <p:nvPr/>
          </p:nvGrpSpPr>
          <p:grpSpPr>
            <a:xfrm>
              <a:off x="6641845" y="4713838"/>
              <a:ext cx="720000" cy="1089332"/>
              <a:chOff x="3195877" y="5059085"/>
              <a:chExt cx="720000" cy="1089332"/>
            </a:xfrm>
          </p:grpSpPr>
          <p:pic>
            <p:nvPicPr>
              <p:cNvPr id="5" name="圖片 4" descr="一張含有 黑色, 黑暗 的圖片&#10;&#10;AI 產生的內容可能不正確。">
                <a:extLst>
                  <a:ext uri="{FF2B5EF4-FFF2-40B4-BE49-F238E27FC236}">
                    <a16:creationId xmlns:a16="http://schemas.microsoft.com/office/drawing/2014/main" id="{00E966EA-D60D-1168-E08E-AAA8BC226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877" y="5059085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2E40F68-E1AD-3CA7-F581-C0E278F902C0}"/>
                  </a:ext>
                </a:extLst>
              </p:cNvPr>
              <p:cNvSpPr txBox="1"/>
              <p:nvPr/>
            </p:nvSpPr>
            <p:spPr>
              <a:xfrm>
                <a:off x="3254352" y="5779085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HFP</a:t>
                </a:r>
              </a:p>
            </p:txBody>
          </p:sp>
        </p:grpSp>
        <p:pic>
          <p:nvPicPr>
            <p:cNvPr id="13" name="圖片 12" descr="一張含有 多媒體, 電子裝置, 小工具, 文字 的圖片&#10;&#10;AI 產生的內容可能不正確。">
              <a:extLst>
                <a:ext uri="{FF2B5EF4-FFF2-40B4-BE49-F238E27FC236}">
                  <a16:creationId xmlns:a16="http://schemas.microsoft.com/office/drawing/2014/main" id="{E129CDDD-6FB2-9EC2-F2FF-961C3D693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822" y="3785675"/>
              <a:ext cx="1239068" cy="720000"/>
            </a:xfrm>
            <a:prstGeom prst="rect">
              <a:avLst/>
            </a:prstGeom>
          </p:spPr>
        </p:pic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22E65DBF-DC61-03DB-4E11-7A578EEC1996}"/>
                </a:ext>
              </a:extLst>
            </p:cNvPr>
            <p:cNvGrpSpPr/>
            <p:nvPr/>
          </p:nvGrpSpPr>
          <p:grpSpPr>
            <a:xfrm>
              <a:off x="6641845" y="2838450"/>
              <a:ext cx="720000" cy="1089332"/>
              <a:chOff x="3157823" y="5059085"/>
              <a:chExt cx="720000" cy="1089332"/>
            </a:xfrm>
          </p:grpSpPr>
          <p:pic>
            <p:nvPicPr>
              <p:cNvPr id="18" name="圖片 17" descr="一張含有 黑色, 黑暗 的圖片&#10;&#10;AI 產生的內容可能不正確。">
                <a:extLst>
                  <a:ext uri="{FF2B5EF4-FFF2-40B4-BE49-F238E27FC236}">
                    <a16:creationId xmlns:a16="http://schemas.microsoft.com/office/drawing/2014/main" id="{5A6CEB56-C75E-0FA4-5969-7FD0633FC0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7823" y="5059085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459F506-0962-70DF-7170-AA5DE0B4AE4B}"/>
                  </a:ext>
                </a:extLst>
              </p:cNvPr>
              <p:cNvSpPr txBox="1"/>
              <p:nvPr/>
            </p:nvSpPr>
            <p:spPr>
              <a:xfrm>
                <a:off x="3216298" y="5779085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HFP</a:t>
                </a:r>
              </a:p>
            </p:txBody>
          </p:sp>
        </p:grp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F65C02DA-8D58-2DA5-69D2-ABA114F30FEA}"/>
                </a:ext>
              </a:extLst>
            </p:cNvPr>
            <p:cNvCxnSpPr>
              <a:cxnSpLocks/>
              <a:stCxn id="13" idx="3"/>
              <a:endCxn id="18" idx="1"/>
            </p:cNvCxnSpPr>
            <p:nvPr/>
          </p:nvCxnSpPr>
          <p:spPr>
            <a:xfrm flipV="1">
              <a:off x="5568890" y="3198450"/>
              <a:ext cx="1072955" cy="947225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BE2461D9-D936-8D04-F967-9F3769CFB3DD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5568890" y="4145675"/>
              <a:ext cx="1072955" cy="918831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標題 1">
            <a:extLst>
              <a:ext uri="{FF2B5EF4-FFF2-40B4-BE49-F238E27FC236}">
                <a16:creationId xmlns:a16="http://schemas.microsoft.com/office/drawing/2014/main" id="{D7F355D9-6A7D-F4F0-E8A9-330761A5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+mn-lt"/>
              </a:rPr>
              <a:t>CLASSIC (Advanced) ANW BT / NATIVE (Advanced)</a:t>
            </a:r>
            <a:endParaRPr lang="zh-TW" altLang="en-US" sz="3600" b="1" dirty="0">
              <a:latin typeface="+mn-lt"/>
            </a:endParaRPr>
          </a:p>
        </p:txBody>
      </p:sp>
      <p:sp>
        <p:nvSpPr>
          <p:cNvPr id="9" name="投影片編號版面配置區 4">
            <a:extLst>
              <a:ext uri="{FF2B5EF4-FFF2-40B4-BE49-F238E27FC236}">
                <a16:creationId xmlns:a16="http://schemas.microsoft.com/office/drawing/2014/main" id="{8AD237CE-A1E6-3245-3845-5F6B557A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3DC5822-1165-4B57-859B-E615C870CB1E}" type="slidenum">
              <a:rPr lang="zh-TW" altLang="en-US" sz="2400" smtClean="0"/>
              <a:t>26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7261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AF230-A4A1-B534-DBBC-40BE1E4AC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DE2448-0AE0-497F-7F67-B8ABC957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471" y="97898"/>
            <a:ext cx="8533245" cy="647054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ForYou</a:t>
            </a:r>
            <a:r>
              <a:rPr lang="en-US" altLang="zh-TW" dirty="0"/>
              <a:t> Q&amp;A</a:t>
            </a:r>
            <a:r>
              <a:rPr lang="zh-TW" altLang="en-US" dirty="0"/>
              <a:t>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CE0D60-6AF8-3D46-6F41-F168A270D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950400"/>
            <a:ext cx="10515164" cy="562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000" dirty="0"/>
              <a:t>產品 </a:t>
            </a:r>
            <a:r>
              <a:rPr lang="en-US" altLang="zh-TW" sz="2000" dirty="0"/>
              <a:t>:   </a:t>
            </a:r>
            <a:endParaRPr lang="en-US" altLang="zh-TW" sz="1700" dirty="0"/>
          </a:p>
          <a:p>
            <a:pPr marL="0" indent="0">
              <a:buNone/>
            </a:pPr>
            <a:r>
              <a:rPr lang="en-US" altLang="zh-TW" sz="2000" dirty="0"/>
              <a:t>    BT Stack :</a:t>
            </a:r>
          </a:p>
          <a:p>
            <a:pPr marL="0" indent="0">
              <a:buNone/>
            </a:pPr>
            <a:r>
              <a:rPr lang="en-US" altLang="zh-TW" sz="1500" dirty="0"/>
              <a:t>        </a:t>
            </a:r>
            <a:r>
              <a:rPr lang="zh-TW" altLang="en-US" sz="1600" dirty="0"/>
              <a:t>已建立一個完整平台 </a:t>
            </a:r>
            <a:r>
              <a:rPr lang="en-US" altLang="zh-TW" sz="1600" dirty="0"/>
              <a:t>:</a:t>
            </a:r>
            <a:r>
              <a:rPr lang="zh-TW" altLang="en-US" sz="1600" dirty="0"/>
              <a:t>包含客戶常用的主要 </a:t>
            </a:r>
            <a:r>
              <a:rPr lang="en-US" altLang="zh-TW" sz="1600" dirty="0"/>
              <a:t>SOC (</a:t>
            </a:r>
            <a:r>
              <a:rPr lang="en-US" altLang="zh-TW" sz="1600" dirty="0" err="1"/>
              <a:t>Telechips</a:t>
            </a:r>
            <a:r>
              <a:rPr lang="en-US" altLang="zh-TW" sz="1600" dirty="0"/>
              <a:t>, MTK, </a:t>
            </a:r>
            <a:r>
              <a:rPr lang="zh-TW" altLang="en-US" sz="1600" dirty="0"/>
              <a:t>瑞芯微</a:t>
            </a:r>
            <a:r>
              <a:rPr lang="en-US" altLang="zh-TW" sz="1600" dirty="0"/>
              <a:t>…) </a:t>
            </a:r>
            <a:r>
              <a:rPr lang="zh-TW" altLang="en-US" sz="1600" dirty="0"/>
              <a:t>及 </a:t>
            </a:r>
            <a:r>
              <a:rPr lang="en-US" altLang="zh-TW" sz="1600" dirty="0"/>
              <a:t>BT Chips (NXP, Infineon…)</a:t>
            </a:r>
          </a:p>
          <a:p>
            <a:pPr marL="0" indent="0">
              <a:buNone/>
            </a:pPr>
            <a:r>
              <a:rPr lang="en-US" altLang="zh-TW" sz="1600" dirty="0"/>
              <a:t>         1. </a:t>
            </a:r>
            <a:r>
              <a:rPr lang="zh-TW" altLang="en-US" sz="1600" dirty="0"/>
              <a:t>基本功能驗證 </a:t>
            </a:r>
            <a:r>
              <a:rPr lang="en-US" altLang="zh-TW" sz="1600" dirty="0"/>
              <a:t>:  </a:t>
            </a:r>
            <a:r>
              <a:rPr lang="zh-TW" altLang="en-US" sz="1600" dirty="0"/>
              <a:t>從上層 </a:t>
            </a:r>
            <a:r>
              <a:rPr lang="en-US" altLang="zh-TW" sz="1600" dirty="0"/>
              <a:t>BT APP </a:t>
            </a:r>
            <a:r>
              <a:rPr lang="zh-TW" altLang="en-US" sz="1600" dirty="0"/>
              <a:t>到 </a:t>
            </a:r>
            <a:r>
              <a:rPr lang="en-US" altLang="zh-TW" sz="1600" dirty="0"/>
              <a:t>BT SDK ( </a:t>
            </a:r>
            <a:r>
              <a:rPr lang="zh-TW" altLang="en-US" sz="1600" dirty="0"/>
              <a:t>包含 </a:t>
            </a:r>
            <a:r>
              <a:rPr lang="en-US" altLang="zh-TW" sz="1600" dirty="0"/>
              <a:t>Native )  </a:t>
            </a:r>
            <a:r>
              <a:rPr lang="zh-TW" altLang="en-US" sz="1600" dirty="0"/>
              <a:t>都可以測試 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     2. POC :  </a:t>
            </a:r>
            <a:r>
              <a:rPr lang="zh-TW" altLang="en-US" sz="1600" dirty="0"/>
              <a:t>特定的 </a:t>
            </a:r>
            <a:r>
              <a:rPr lang="en-US" altLang="zh-TW" sz="1600" dirty="0"/>
              <a:t>performance </a:t>
            </a:r>
            <a:r>
              <a:rPr lang="zh-TW" altLang="en-US" sz="1600" dirty="0"/>
              <a:t>驗證</a:t>
            </a:r>
            <a:r>
              <a:rPr lang="en-US" altLang="zh-TW" sz="1600" dirty="0"/>
              <a:t>, </a:t>
            </a:r>
            <a:r>
              <a:rPr lang="zh-TW" altLang="en-US" sz="1600" dirty="0"/>
              <a:t>特殊功能的 </a:t>
            </a:r>
            <a:r>
              <a:rPr lang="en-US" altLang="zh-TW" sz="1600" dirty="0"/>
              <a:t>verification ,</a:t>
            </a:r>
            <a:r>
              <a:rPr lang="zh-TW" altLang="en-US" sz="1600" dirty="0"/>
              <a:t>複雜連線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     3. System Throughput or BT Chip limitation </a:t>
            </a:r>
            <a:r>
              <a:rPr lang="zh-TW" altLang="en-US" sz="1600" dirty="0"/>
              <a:t>的事先測試驗證 等</a:t>
            </a:r>
            <a:r>
              <a:rPr lang="en-US" altLang="zh-TW" sz="1600" dirty="0"/>
              <a:t>, </a:t>
            </a:r>
          </a:p>
          <a:p>
            <a:pPr marL="0" indent="0">
              <a:buNone/>
            </a:pPr>
            <a:r>
              <a:rPr lang="zh-TW" altLang="en-US" sz="1600" dirty="0"/>
              <a:t>        這些可以用來輕易的釐清與客戶 </a:t>
            </a:r>
            <a:r>
              <a:rPr lang="en-US" altLang="zh-TW" sz="1600" dirty="0"/>
              <a:t>co-working </a:t>
            </a:r>
            <a:r>
              <a:rPr lang="zh-TW" altLang="en-US" sz="1600" dirty="0"/>
              <a:t>時的問題</a:t>
            </a:r>
            <a:r>
              <a:rPr lang="en-US" altLang="zh-TW" sz="1600" dirty="0"/>
              <a:t> root cause , </a:t>
            </a:r>
            <a:r>
              <a:rPr lang="zh-TW" altLang="en-US" sz="1600" dirty="0"/>
              <a:t>如 </a:t>
            </a:r>
            <a:r>
              <a:rPr lang="en-US" altLang="zh-TW" sz="1600" dirty="0"/>
              <a:t>APP , BT SDK ,</a:t>
            </a:r>
            <a:r>
              <a:rPr lang="zh-TW" altLang="en-US" sz="1600" dirty="0"/>
              <a:t> </a:t>
            </a:r>
            <a:r>
              <a:rPr lang="en-US" altLang="zh-TW" sz="1600" dirty="0"/>
              <a:t>BT chip limitation, </a:t>
            </a:r>
            <a:r>
              <a:rPr lang="zh-TW" altLang="en-US" sz="1600" dirty="0"/>
              <a:t>系統問題</a:t>
            </a:r>
            <a:r>
              <a:rPr lang="en-US" altLang="zh-TW" sz="1600" dirty="0"/>
              <a:t>( ex:</a:t>
            </a:r>
          </a:p>
          <a:p>
            <a:pPr marL="0" indent="0">
              <a:buNone/>
            </a:pPr>
            <a:r>
              <a:rPr lang="zh-TW" altLang="en-US" sz="1600" dirty="0"/>
              <a:t>       </a:t>
            </a:r>
            <a:r>
              <a:rPr lang="en-US" altLang="zh-TW" sz="1600" dirty="0"/>
              <a:t> UART/ Audio driver) </a:t>
            </a:r>
            <a:r>
              <a:rPr lang="zh-TW" altLang="en-US" sz="1600" dirty="0"/>
              <a:t>或系統設置 </a:t>
            </a:r>
            <a:r>
              <a:rPr lang="en-US" altLang="zh-TW" sz="1600" dirty="0"/>
              <a:t>( ex: Priority ..)</a:t>
            </a:r>
            <a:r>
              <a:rPr lang="zh-TW" altLang="en-US" sz="1600" dirty="0"/>
              <a:t> </a:t>
            </a:r>
            <a:r>
              <a:rPr lang="en-US" altLang="zh-TW" sz="1600" dirty="0"/>
              <a:t>or </a:t>
            </a:r>
            <a:r>
              <a:rPr lang="zh-TW" altLang="en-US" sz="1600" dirty="0"/>
              <a:t>手機本身的問題</a:t>
            </a:r>
            <a:r>
              <a:rPr lang="en-US" altLang="zh-TW" sz="1600" dirty="0"/>
              <a:t>….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700" dirty="0"/>
          </a:p>
          <a:p>
            <a:pPr marL="0" indent="0">
              <a:buNone/>
            </a:pPr>
            <a:r>
              <a:rPr lang="en-US" altLang="zh-TW" sz="1700" dirty="0"/>
              <a:t>      </a:t>
            </a:r>
            <a:r>
              <a:rPr lang="en-US" altLang="zh-TW" sz="2000" dirty="0"/>
              <a:t>CP/AA:</a:t>
            </a:r>
          </a:p>
          <a:p>
            <a:pPr marL="0" indent="0">
              <a:buNone/>
            </a:pPr>
            <a:r>
              <a:rPr lang="zh-TW" altLang="en-US" sz="2000" dirty="0"/>
              <a:t>        </a:t>
            </a:r>
            <a:r>
              <a:rPr lang="zh-TW" altLang="en-US" sz="1600" dirty="0"/>
              <a:t>已建立一個完整平台</a:t>
            </a:r>
            <a:r>
              <a:rPr lang="en-US" altLang="zh-TW" sz="1600" dirty="0"/>
              <a:t>:</a:t>
            </a:r>
            <a:r>
              <a:rPr lang="zh-TW" altLang="en-US" sz="1600" dirty="0"/>
              <a:t>包含客戶常用的主要 </a:t>
            </a:r>
            <a:r>
              <a:rPr lang="en-US" altLang="zh-TW" sz="1600" dirty="0"/>
              <a:t>SOC (</a:t>
            </a:r>
            <a:r>
              <a:rPr lang="en-US" altLang="zh-TW" sz="1600" dirty="0" err="1"/>
              <a:t>Telechips</a:t>
            </a:r>
            <a:r>
              <a:rPr lang="en-US" altLang="zh-TW" sz="1600" dirty="0"/>
              <a:t>, MTK, </a:t>
            </a:r>
            <a:r>
              <a:rPr lang="zh-TW" altLang="en-US" sz="1600" dirty="0"/>
              <a:t>瑞芯微</a:t>
            </a:r>
            <a:r>
              <a:rPr lang="en-US" altLang="zh-TW" sz="1600" dirty="0"/>
              <a:t>…) </a:t>
            </a:r>
            <a:r>
              <a:rPr lang="zh-TW" altLang="en-US" sz="1600" dirty="0"/>
              <a:t>及 </a:t>
            </a:r>
            <a:r>
              <a:rPr lang="en-US" altLang="zh-TW" sz="1600" dirty="0"/>
              <a:t>Combo Chips (NXP, Infineon…)</a:t>
            </a:r>
          </a:p>
          <a:p>
            <a:pPr marL="0" indent="0">
              <a:buNone/>
            </a:pPr>
            <a:r>
              <a:rPr lang="zh-TW" altLang="en-US" sz="1600" dirty="0"/>
              <a:t>          </a:t>
            </a:r>
            <a:r>
              <a:rPr lang="en-US" altLang="zh-TW" sz="1600" dirty="0"/>
              <a:t>1. Resource :  </a:t>
            </a:r>
            <a:r>
              <a:rPr lang="zh-TW" altLang="en-US" sz="1600" dirty="0"/>
              <a:t>從模擬上層</a:t>
            </a:r>
            <a:r>
              <a:rPr lang="en-US" altLang="zh-TW" sz="1600" dirty="0"/>
              <a:t>APP </a:t>
            </a:r>
            <a:r>
              <a:rPr lang="zh-TW" altLang="en-US" sz="1600" dirty="0"/>
              <a:t>做 </a:t>
            </a:r>
            <a:r>
              <a:rPr lang="en-US" altLang="zh-TW" sz="1600" dirty="0"/>
              <a:t>Resource Management :</a:t>
            </a:r>
            <a:r>
              <a:rPr lang="zh-TW" altLang="en-US" sz="1600" dirty="0"/>
              <a:t> 確認 </a:t>
            </a:r>
            <a:r>
              <a:rPr lang="en-US" altLang="zh-TW" sz="1600" dirty="0"/>
              <a:t>Resource </a:t>
            </a:r>
            <a:r>
              <a:rPr lang="zh-TW" altLang="en-US" sz="1600" dirty="0"/>
              <a:t>管理 </a:t>
            </a:r>
            <a:r>
              <a:rPr lang="en-US" altLang="zh-TW" sz="1600" dirty="0"/>
              <a:t>Spec, </a:t>
            </a:r>
            <a:r>
              <a:rPr lang="zh-TW" altLang="en-US" sz="1600" dirty="0"/>
              <a:t>解決 </a:t>
            </a:r>
            <a:r>
              <a:rPr lang="en-US" altLang="zh-TW" sz="1600" dirty="0"/>
              <a:t>Video , Audio , </a:t>
            </a:r>
            <a:r>
              <a:rPr lang="zh-TW" altLang="en-US" sz="1600" dirty="0"/>
              <a:t>混音等問題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      2. Device : CP/AA/BT </a:t>
            </a:r>
            <a:r>
              <a:rPr lang="zh-TW" altLang="en-US" sz="1600" dirty="0"/>
              <a:t>等連線管理機制</a:t>
            </a:r>
            <a:r>
              <a:rPr lang="en-US" altLang="zh-TW" sz="1600" dirty="0"/>
              <a:t>(Device Management) : </a:t>
            </a:r>
            <a:r>
              <a:rPr lang="zh-TW" altLang="en-US" sz="1600" dirty="0"/>
              <a:t>解決 </a:t>
            </a:r>
            <a:r>
              <a:rPr lang="en-US" altLang="zh-TW" sz="1600" dirty="0"/>
              <a:t>Connection , Disconnection , Reconnection </a:t>
            </a:r>
            <a:r>
              <a:rPr lang="zh-TW" altLang="en-US" sz="1600" dirty="0"/>
              <a:t>機制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      3. System Optimization: RTD( Round Trip Delay); ITU-T; </a:t>
            </a:r>
            <a:r>
              <a:rPr lang="en-US" altLang="zh-TW" sz="1600" dirty="0" err="1"/>
              <a:t>SiRi</a:t>
            </a:r>
            <a:r>
              <a:rPr lang="en-US" altLang="zh-TW" sz="1600" dirty="0"/>
              <a:t>; </a:t>
            </a:r>
          </a:p>
          <a:p>
            <a:pPr marL="0" indent="0">
              <a:buNone/>
            </a:pPr>
            <a:r>
              <a:rPr lang="en-US" altLang="zh-TW" sz="1600" dirty="0"/>
              <a:t>          4. Combo Chip </a:t>
            </a:r>
            <a:r>
              <a:rPr lang="zh-TW" altLang="en-US" sz="1600" dirty="0"/>
              <a:t>的 </a:t>
            </a:r>
            <a:r>
              <a:rPr lang="en-US" altLang="zh-TW" sz="1600" dirty="0"/>
              <a:t>USB / </a:t>
            </a:r>
            <a:r>
              <a:rPr lang="en-US" altLang="zh-TW" sz="1600" dirty="0" err="1"/>
              <a:t>WiFi</a:t>
            </a:r>
            <a:r>
              <a:rPr lang="en-US" altLang="zh-TW" sz="1600" dirty="0"/>
              <a:t> driver performance</a:t>
            </a:r>
            <a:r>
              <a:rPr lang="zh-TW" altLang="en-US" sz="1600" dirty="0"/>
              <a:t> 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      5. New Function :</a:t>
            </a:r>
            <a:r>
              <a:rPr lang="zh-TW" altLang="en-US" sz="1600" dirty="0"/>
              <a:t>  </a:t>
            </a:r>
            <a:r>
              <a:rPr lang="en-US" altLang="zh-TW" sz="1600" dirty="0"/>
              <a:t>Cluster view , Dolby .. </a:t>
            </a:r>
            <a:r>
              <a:rPr lang="zh-TW" altLang="en-US" sz="1600" dirty="0"/>
              <a:t>的開發驗證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      </a:t>
            </a:r>
            <a:r>
              <a:rPr lang="zh-TW" altLang="en-US" sz="1600" dirty="0"/>
              <a:t>這些可以用來確認客戶的 </a:t>
            </a:r>
            <a:r>
              <a:rPr lang="en-US" altLang="zh-TW" sz="1600" dirty="0"/>
              <a:t>CP/AA </a:t>
            </a:r>
            <a:r>
              <a:rPr lang="zh-TW" altLang="en-US" sz="1600" dirty="0"/>
              <a:t> 的操作行為 </a:t>
            </a:r>
            <a:r>
              <a:rPr lang="en-US" altLang="zh-TW" sz="1600" dirty="0"/>
              <a:t>Spec, </a:t>
            </a:r>
            <a:r>
              <a:rPr lang="zh-TW" altLang="en-US" sz="1600" dirty="0"/>
              <a:t> </a:t>
            </a:r>
            <a:r>
              <a:rPr lang="en-US" altLang="zh-TW" sz="1600" dirty="0"/>
              <a:t>Performance  , Pass Certification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>
                <a:solidFill>
                  <a:schemeClr val="dk1"/>
                </a:solidFill>
              </a:rPr>
              <a:t>          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268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B3C15-3553-7722-9F76-98D0DC539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59FD89-8590-4B6D-AD3A-E7FCF29B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471" y="97898"/>
            <a:ext cx="8533245" cy="647054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ForYou</a:t>
            </a:r>
            <a:r>
              <a:rPr lang="en-US" altLang="zh-TW" dirty="0"/>
              <a:t> Q&amp;A</a:t>
            </a:r>
            <a:r>
              <a:rPr lang="zh-TW" altLang="en-US" dirty="0"/>
              <a:t>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24E73C-FFAB-8C9C-3223-0100A45F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950400"/>
            <a:ext cx="10515164" cy="562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/>
              <a:t>產品 </a:t>
            </a:r>
            <a:r>
              <a:rPr lang="en-US" altLang="zh-TW" sz="2000" dirty="0"/>
              <a:t>:   </a:t>
            </a:r>
            <a:endParaRPr lang="en-US" altLang="zh-TW" sz="1700" dirty="0"/>
          </a:p>
          <a:p>
            <a:pPr marL="0" indent="0">
              <a:buNone/>
            </a:pPr>
            <a:r>
              <a:rPr lang="en-US" altLang="zh-TW" sz="2000" dirty="0"/>
              <a:t>    ECNR:</a:t>
            </a:r>
          </a:p>
          <a:p>
            <a:pPr marL="0" indent="0">
              <a:buNone/>
            </a:pPr>
            <a:r>
              <a:rPr lang="zh-TW" altLang="en-US" sz="1600" dirty="0"/>
              <a:t>            做一個 </a:t>
            </a:r>
            <a:r>
              <a:rPr lang="en-US" altLang="zh-TW" sz="1600" dirty="0"/>
              <a:t>Evaluation Device (</a:t>
            </a:r>
            <a:r>
              <a:rPr lang="zh-TW" altLang="en-US" sz="1600" dirty="0"/>
              <a:t>瑞芯微</a:t>
            </a:r>
            <a:r>
              <a:rPr lang="en-US" altLang="zh-TW" sz="1600" dirty="0"/>
              <a:t>): </a:t>
            </a:r>
            <a:r>
              <a:rPr lang="zh-TW" altLang="en-US" sz="1600" dirty="0"/>
              <a:t>可進行實車的驗證評估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         1. Driving IOP : </a:t>
            </a:r>
            <a:r>
              <a:rPr lang="zh-TW" altLang="en-US" sz="1600" dirty="0"/>
              <a:t> </a:t>
            </a:r>
            <a:r>
              <a:rPr lang="en-US" altLang="zh-TW" sz="1600" dirty="0"/>
              <a:t>Speed , Window open / close , Engine , Road , Rain..</a:t>
            </a:r>
          </a:p>
          <a:p>
            <a:pPr marL="0" indent="0">
              <a:buNone/>
            </a:pPr>
            <a:r>
              <a:rPr lang="en-US" altLang="zh-TW" sz="1600" dirty="0"/>
              <a:t>             2. Intelligent Tuning Tool : </a:t>
            </a:r>
            <a:r>
              <a:rPr lang="zh-TW" altLang="en-US" sz="1600" dirty="0"/>
              <a:t>自動的 </a:t>
            </a:r>
            <a:r>
              <a:rPr lang="en-US" altLang="zh-TW" sz="1600" dirty="0"/>
              <a:t>Parameter </a:t>
            </a:r>
            <a:r>
              <a:rPr lang="zh-TW" altLang="en-US" sz="1600" dirty="0"/>
              <a:t>值的設定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         3. Testing Tool : </a:t>
            </a:r>
            <a:r>
              <a:rPr lang="zh-TW" altLang="en-US" sz="1600" dirty="0"/>
              <a:t>模擬 </a:t>
            </a:r>
            <a:r>
              <a:rPr lang="en-US" altLang="zh-TW" sz="1600" dirty="0"/>
              <a:t>ITU-T, </a:t>
            </a:r>
            <a:r>
              <a:rPr lang="zh-TW" altLang="en-US" sz="1600" dirty="0"/>
              <a:t>進行</a:t>
            </a:r>
            <a:r>
              <a:rPr lang="en-US" altLang="zh-TW" sz="1600" dirty="0"/>
              <a:t>critical </a:t>
            </a:r>
            <a:r>
              <a:rPr lang="zh-TW" altLang="en-US" sz="1600" dirty="0"/>
              <a:t>測項</a:t>
            </a:r>
            <a:r>
              <a:rPr lang="en-US" altLang="zh-TW" sz="1600" dirty="0"/>
              <a:t>(</a:t>
            </a:r>
            <a:r>
              <a:rPr lang="en-US" altLang="zh-TW" sz="1600" dirty="0" err="1"/>
              <a:t>ex:</a:t>
            </a:r>
            <a:r>
              <a:rPr lang="en-US" altLang="zh-TW" sz="1600" dirty="0" err="1">
                <a:solidFill>
                  <a:srgbClr val="0070C0"/>
                </a:solidFill>
              </a:rPr>
              <a:t>Speech</a:t>
            </a:r>
            <a:r>
              <a:rPr lang="en-US" altLang="zh-TW" sz="1600" dirty="0">
                <a:solidFill>
                  <a:srgbClr val="0070C0"/>
                </a:solidFill>
              </a:rPr>
              <a:t> Quality During Single Talk, Double talk Performance…)</a:t>
            </a:r>
            <a:r>
              <a:rPr lang="zh-TW" altLang="en-US" sz="1600" dirty="0"/>
              <a:t>驗證</a:t>
            </a:r>
            <a:r>
              <a:rPr lang="en-US" altLang="zh-TW" sz="1600" dirty="0"/>
              <a:t>,</a:t>
            </a:r>
          </a:p>
          <a:p>
            <a:pPr marL="0" indent="0">
              <a:buNone/>
            </a:pPr>
            <a:r>
              <a:rPr lang="en-US" altLang="zh-TW" sz="1600" dirty="0"/>
              <a:t>            </a:t>
            </a:r>
            <a:r>
              <a:rPr lang="zh-TW" altLang="en-US" sz="1600" dirty="0"/>
              <a:t>提早與客戶釐清修正車機的系統問題 </a:t>
            </a:r>
            <a:r>
              <a:rPr lang="en-US" altLang="zh-TW" sz="1600" dirty="0"/>
              <a:t>( </a:t>
            </a:r>
            <a:r>
              <a:rPr lang="zh-TW" altLang="en-US" sz="1600" dirty="0"/>
              <a:t>含 </a:t>
            </a:r>
            <a:r>
              <a:rPr lang="en-US" altLang="zh-TW" sz="1600" dirty="0"/>
              <a:t>RTD ) , </a:t>
            </a:r>
            <a:r>
              <a:rPr lang="zh-TW" altLang="en-US" sz="1600" dirty="0"/>
              <a:t>解決實際車內裝配對測試的影響</a:t>
            </a:r>
            <a:r>
              <a:rPr lang="en-US" altLang="zh-TW" sz="1600" dirty="0"/>
              <a:t>, </a:t>
            </a:r>
            <a:r>
              <a:rPr lang="zh-TW" altLang="en-US" sz="1600" dirty="0"/>
              <a:t>如 </a:t>
            </a:r>
            <a:r>
              <a:rPr lang="en-US" altLang="zh-TW" sz="1600" dirty="0"/>
              <a:t>SPK .  </a:t>
            </a:r>
            <a:r>
              <a:rPr lang="zh-TW" altLang="en-US" sz="1600" dirty="0"/>
              <a:t>座位的材質</a:t>
            </a:r>
            <a:r>
              <a:rPr lang="en-US" altLang="zh-TW" sz="1600" dirty="0"/>
              <a:t>…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zh-TW" altLang="en-US" sz="2000" dirty="0"/>
              <a:t>服務 </a:t>
            </a:r>
            <a:r>
              <a:rPr lang="en-US" altLang="zh-TW" sz="2000" dirty="0"/>
              <a:t>:</a:t>
            </a:r>
            <a:endParaRPr lang="en-US" altLang="zh-TW" sz="1600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US" sz="1600" dirty="0"/>
              <a:t>     </a:t>
            </a:r>
            <a:r>
              <a:rPr lang="en-US" altLang="zh-TW" sz="2000" dirty="0" err="1"/>
              <a:t>ForYou</a:t>
            </a:r>
            <a:r>
              <a:rPr lang="en-US" altLang="zh-TW" sz="2000" dirty="0"/>
              <a:t>: Module (ex: </a:t>
            </a:r>
            <a:r>
              <a:rPr lang="zh-TW" altLang="en-US" sz="2000" dirty="0"/>
              <a:t>信華</a:t>
            </a:r>
            <a:r>
              <a:rPr lang="en-US" altLang="zh-TW" sz="2000" dirty="0"/>
              <a:t>) </a:t>
            </a:r>
            <a:r>
              <a:rPr lang="zh-TW" altLang="en-US" sz="2000" dirty="0"/>
              <a:t>合作案例</a:t>
            </a:r>
            <a:r>
              <a:rPr lang="en-US" altLang="zh-TW" sz="2000" dirty="0"/>
              <a:t>:</a:t>
            </a:r>
          </a:p>
          <a:p>
            <a:pPr marL="0" indent="0">
              <a:buNone/>
            </a:pPr>
            <a:r>
              <a:rPr lang="en-US" altLang="zh-TW" sz="1800" dirty="0"/>
              <a:t>             </a:t>
            </a:r>
            <a:r>
              <a:rPr lang="zh-TW" altLang="en-US" sz="1600" dirty="0"/>
              <a:t>透過 </a:t>
            </a:r>
            <a:r>
              <a:rPr lang="en-US" altLang="zh-TW" sz="1600" dirty="0"/>
              <a:t>BT Stack </a:t>
            </a:r>
            <a:r>
              <a:rPr lang="zh-TW" altLang="en-US" sz="1600" dirty="0"/>
              <a:t>完整平台</a:t>
            </a:r>
            <a:r>
              <a:rPr lang="en-US" altLang="zh-TW" sz="1600" dirty="0"/>
              <a:t>, </a:t>
            </a:r>
            <a:r>
              <a:rPr lang="zh-TW" altLang="en-US" sz="1600" dirty="0"/>
              <a:t>釐清及解決 </a:t>
            </a:r>
            <a:r>
              <a:rPr lang="en-US" altLang="zh-TW" sz="1600" dirty="0"/>
              <a:t>BT Application , BT SDK , BT Chip limitation or firmware </a:t>
            </a:r>
            <a:r>
              <a:rPr lang="zh-TW" altLang="en-US" sz="1600" dirty="0"/>
              <a:t>問題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.      </a:t>
            </a:r>
          </a:p>
          <a:p>
            <a:pPr marL="0" indent="0">
              <a:buNone/>
            </a:pPr>
            <a:r>
              <a:rPr lang="en-US" altLang="zh-TW" sz="2000" dirty="0"/>
              <a:t>    CPAA : </a:t>
            </a:r>
            <a:r>
              <a:rPr lang="zh-TW" altLang="en-US" sz="2000" dirty="0"/>
              <a:t>整體系統平台</a:t>
            </a:r>
            <a:r>
              <a:rPr lang="en-US" altLang="zh-TW" sz="2000" dirty="0"/>
              <a:t>(</a:t>
            </a:r>
            <a:r>
              <a:rPr lang="zh-TW" altLang="en-US" sz="2000" dirty="0"/>
              <a:t> </a:t>
            </a:r>
            <a:r>
              <a:rPr lang="en-US" altLang="zh-TW" sz="2000" dirty="0"/>
              <a:t>Top -&gt; Down )</a:t>
            </a:r>
          </a:p>
          <a:p>
            <a:pPr marL="0" indent="0">
              <a:buNone/>
            </a:pPr>
            <a:r>
              <a:rPr lang="en-US" altLang="zh-TW" sz="1800" dirty="0"/>
              <a:t>            1. </a:t>
            </a:r>
            <a:r>
              <a:rPr lang="zh-TW" altLang="en-US" sz="1800" dirty="0"/>
              <a:t>解決與客戶接合問題 </a:t>
            </a:r>
            <a:r>
              <a:rPr lang="en-US" altLang="zh-TW" sz="1800" dirty="0"/>
              <a:t>: Resource / Device Management , USB / </a:t>
            </a:r>
            <a:r>
              <a:rPr lang="en-US" altLang="zh-TW" sz="1800" dirty="0" err="1"/>
              <a:t>WiFi</a:t>
            </a:r>
            <a:r>
              <a:rPr lang="en-US" altLang="zh-TW" sz="1800" dirty="0"/>
              <a:t> Driver , BSP ( Audio / Video )</a:t>
            </a:r>
          </a:p>
          <a:p>
            <a:pPr marL="0" indent="0">
              <a:buNone/>
            </a:pPr>
            <a:r>
              <a:rPr lang="en-US" altLang="zh-TW" sz="1800" dirty="0"/>
              <a:t>            2. System Optimization : RTD , ITU-T , </a:t>
            </a:r>
            <a:r>
              <a:rPr lang="en-US" altLang="zh-TW" sz="1800" dirty="0" err="1"/>
              <a:t>SiRi</a:t>
            </a:r>
            <a:r>
              <a:rPr lang="en-US" altLang="zh-TW" sz="1800" dirty="0"/>
              <a:t>, Facet , PCTS….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964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3A44E-BD6B-7791-2A42-B9D52652D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D00F95-ACDE-24B1-5112-333DCB4E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471" y="97898"/>
            <a:ext cx="8533245" cy="647054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ForYou</a:t>
            </a:r>
            <a:r>
              <a:rPr lang="en-US" altLang="zh-TW" dirty="0"/>
              <a:t> Q&amp;A</a:t>
            </a:r>
            <a:r>
              <a:rPr lang="zh-TW" altLang="en-US" dirty="0"/>
              <a:t>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D4CE04-4BCC-2865-A5E8-7E3622B5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96" y="1005108"/>
            <a:ext cx="10515164" cy="5623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zh-TW" altLang="en-US" sz="1800" dirty="0"/>
              <a:t>價格</a:t>
            </a:r>
            <a:r>
              <a:rPr lang="en-US" altLang="zh-TW" sz="1800" dirty="0"/>
              <a:t>:</a:t>
            </a:r>
          </a:p>
          <a:p>
            <a:pPr marL="0" indent="0">
              <a:buNone/>
            </a:pPr>
            <a:r>
              <a:rPr lang="zh-TW" altLang="en-US" sz="1600" dirty="0"/>
              <a:t>     如果項目在藍牙需求只要基本功能</a:t>
            </a:r>
            <a:r>
              <a:rPr lang="en-US" altLang="zh-TW" sz="1600" dirty="0"/>
              <a:t>(Like HFP,PBAP,A2DP/AVRCP)</a:t>
            </a:r>
            <a:r>
              <a:rPr lang="zh-TW" altLang="en-US" sz="1600" dirty="0"/>
              <a:t>以最親民價格提供</a:t>
            </a:r>
            <a:r>
              <a:rPr lang="en-US" altLang="zh-TW" sz="1600" dirty="0"/>
              <a:t>.</a:t>
            </a:r>
          </a:p>
          <a:p>
            <a:pPr marL="0" indent="0">
              <a:buNone/>
            </a:pPr>
            <a:r>
              <a:rPr lang="en-US" altLang="zh-TW" sz="1600" dirty="0"/>
              <a:t>      PLG</a:t>
            </a:r>
            <a:r>
              <a:rPr lang="zh-TW" altLang="en-US" sz="1600" dirty="0"/>
              <a:t> </a:t>
            </a:r>
            <a:r>
              <a:rPr lang="en-US" altLang="zh-TW" sz="1600" dirty="0"/>
              <a:t>solution </a:t>
            </a:r>
            <a:r>
              <a:rPr lang="zh-TW" altLang="en-US" sz="1600" dirty="0"/>
              <a:t>不管幾種組合使用都是提供高品質</a:t>
            </a:r>
            <a:r>
              <a:rPr lang="en-US" altLang="zh-TW" sz="1600" dirty="0"/>
              <a:t>,</a:t>
            </a:r>
            <a:r>
              <a:rPr lang="zh-TW" altLang="en-US" sz="1600" dirty="0"/>
              <a:t>優質技術</a:t>
            </a:r>
            <a:r>
              <a:rPr lang="en-US" altLang="zh-TW" sz="1600" dirty="0"/>
              <a:t>,</a:t>
            </a:r>
            <a:r>
              <a:rPr lang="zh-TW" altLang="en-US" sz="1600" dirty="0"/>
              <a:t>高</a:t>
            </a:r>
            <a:r>
              <a:rPr lang="en-US" altLang="zh-TW" sz="1600" dirty="0"/>
              <a:t>CP</a:t>
            </a:r>
            <a:r>
              <a:rPr lang="zh-TW" altLang="en-US" sz="1600" dirty="0"/>
              <a:t>值價格</a:t>
            </a:r>
            <a:r>
              <a:rPr lang="en-US" altLang="zh-TW" sz="1600" dirty="0"/>
              <a:t>.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800" dirty="0"/>
              <a:t>JK </a:t>
            </a:r>
            <a:r>
              <a:rPr lang="zh-TW" altLang="en-US" sz="1800" dirty="0"/>
              <a:t>關係 </a:t>
            </a:r>
            <a:r>
              <a:rPr lang="en-US" altLang="zh-TW" sz="1800" dirty="0"/>
              <a:t>:</a:t>
            </a:r>
            <a:r>
              <a:rPr lang="zh-TW" altLang="en-US" sz="1800" dirty="0"/>
              <a:t> </a:t>
            </a:r>
            <a:r>
              <a:rPr lang="en-US" altLang="zh-TW" sz="1800" dirty="0"/>
              <a:t> </a:t>
            </a:r>
          </a:p>
          <a:p>
            <a:pPr marL="0" indent="0">
              <a:buNone/>
            </a:pPr>
            <a:r>
              <a:rPr lang="en-US" altLang="zh-TW" sz="1800" dirty="0"/>
              <a:t>         </a:t>
            </a:r>
            <a:r>
              <a:rPr lang="zh-TW" altLang="en-US" sz="1600" dirty="0"/>
              <a:t>除了外包整機給 </a:t>
            </a:r>
            <a:r>
              <a:rPr lang="en-US" altLang="zh-TW" sz="1600" dirty="0" err="1"/>
              <a:t>ForYou</a:t>
            </a:r>
            <a:r>
              <a:rPr lang="en-US" altLang="zh-TW" sz="1600" dirty="0"/>
              <a:t> </a:t>
            </a:r>
            <a:r>
              <a:rPr lang="zh-TW" altLang="en-US" sz="1600" dirty="0"/>
              <a:t>外</a:t>
            </a:r>
            <a:r>
              <a:rPr lang="en-US" altLang="zh-TW" sz="1600" dirty="0"/>
              <a:t>, </a:t>
            </a:r>
            <a:r>
              <a:rPr lang="zh-TW" altLang="en-US" sz="1600" dirty="0"/>
              <a:t>內部開發之產品長期都是用 </a:t>
            </a:r>
            <a:r>
              <a:rPr lang="en-US" altLang="zh-TW" sz="1600" dirty="0"/>
              <a:t>A&amp;W </a:t>
            </a:r>
            <a:r>
              <a:rPr lang="zh-TW" altLang="en-US" sz="1600" dirty="0"/>
              <a:t>的</a:t>
            </a:r>
            <a:r>
              <a:rPr lang="en-US" altLang="zh-TW" sz="1600" dirty="0"/>
              <a:t> , </a:t>
            </a:r>
            <a:r>
              <a:rPr lang="zh-TW" altLang="en-US" sz="1600" dirty="0"/>
              <a:t>對 </a:t>
            </a:r>
            <a:r>
              <a:rPr lang="en-US" altLang="zh-TW" sz="1600" dirty="0"/>
              <a:t>A&amp;W </a:t>
            </a:r>
            <a:r>
              <a:rPr lang="zh-TW" altLang="en-US" sz="1600"/>
              <a:t>的品質非常滿意</a:t>
            </a:r>
            <a:r>
              <a:rPr lang="en-US" altLang="zh-TW" sz="1600"/>
              <a:t>.</a:t>
            </a:r>
            <a:endParaRPr lang="en-US" altLang="zh-TW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443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4B1379-FA2E-8861-8795-9CCA4362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40" y="3299614"/>
            <a:ext cx="8533245" cy="647054"/>
          </a:xfrm>
        </p:spPr>
        <p:txBody>
          <a:bodyPr/>
          <a:lstStyle/>
          <a:p>
            <a:r>
              <a:rPr lang="en-US" altLang="zh-TW" dirty="0"/>
              <a:t>Reference Data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109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22D3-BCA8-258D-AE10-9A36DF83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A&amp;W POC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3EB8F-5F83-A6CD-E2D9-2B7D0E87E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1432800"/>
            <a:ext cx="10515164" cy="1017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A&amp;W POC is designed to verify limitation, capability, audio quality of BT/Wi-Fi chip or modules as a first-line validation tool. New test case can be easily added or expanded on the Customer demands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577B946-EA5C-CA29-A201-1456090DEFC8}"/>
              </a:ext>
            </a:extLst>
          </p:cNvPr>
          <p:cNvGrpSpPr/>
          <p:nvPr/>
        </p:nvGrpSpPr>
        <p:grpSpPr>
          <a:xfrm>
            <a:off x="1113627" y="2811201"/>
            <a:ext cx="6498453" cy="3193125"/>
            <a:chOff x="838419" y="2941347"/>
            <a:chExt cx="6498453" cy="3193125"/>
          </a:xfrm>
        </p:grpSpPr>
        <p:sp>
          <p:nvSpPr>
            <p:cNvPr id="4" name="文字方塊 1">
              <a:extLst>
                <a:ext uri="{FF2B5EF4-FFF2-40B4-BE49-F238E27FC236}">
                  <a16:creationId xmlns:a16="http://schemas.microsoft.com/office/drawing/2014/main" id="{88DD104E-9B0F-A1A9-D409-00EEAD17C60A}"/>
                </a:ext>
              </a:extLst>
            </p:cNvPr>
            <p:cNvSpPr txBox="1"/>
            <p:nvPr/>
          </p:nvSpPr>
          <p:spPr>
            <a:xfrm>
              <a:off x="838419" y="3391272"/>
              <a:ext cx="6498453" cy="2743200"/>
            </a:xfrm>
            <a:prstGeom prst="rect">
              <a:avLst/>
            </a:prstGeom>
            <a:noFill/>
          </p:spPr>
          <p:txBody>
            <a:bodyPr wrap="square" numCol="2" spcCol="0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A2DP SRC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A2DP SNK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Multi-Device: A2DP SRC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Multi-Device: A2DP SNK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DUAL: HFP + A2DP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Multi-Device: HFP + A2DP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HFP Dev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MULTI-DEVICES: HFP DEV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SCO Bridge (HFP DEV + GW)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HFP GW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A2DP SNK + PBAP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HFP Dev + PBAP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A2DP SNK + MAP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HFP Dev + MAP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A2DP SNK + SPP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HFP Dev + SPP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2SPP (test ok)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BLE GATT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BLE Profiles: PXP, HRP, …</a:t>
              </a:r>
              <a:r>
                <a:rPr kumimoji="1" lang="en-US" altLang="zh-TW" sz="1400" dirty="0" err="1"/>
                <a:t>etc</a:t>
              </a:r>
              <a:endParaRPr kumimoji="1" lang="en-US" altLang="zh-TW" sz="1400" dirty="0"/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LE Audio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 err="1"/>
                <a:t>MultiDev</a:t>
              </a:r>
              <a:r>
                <a:rPr kumimoji="1" lang="en-US" altLang="zh-TW" sz="1400" dirty="0"/>
                <a:t> HFP GW + GW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A2DP+Multi BLE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zh-TW" sz="1400" dirty="0"/>
                <a:t>Intercom between passenger &amp; driver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D95E6CC-CF20-8E7B-FCEA-73BA182397A2}"/>
                </a:ext>
              </a:extLst>
            </p:cNvPr>
            <p:cNvSpPr txBox="1"/>
            <p:nvPr/>
          </p:nvSpPr>
          <p:spPr>
            <a:xfrm>
              <a:off x="838419" y="2941347"/>
              <a:ext cx="2339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Test Case: Expandable </a:t>
              </a:r>
            </a:p>
          </p:txBody>
        </p:sp>
      </p:grpSp>
      <p:pic>
        <p:nvPicPr>
          <p:cNvPr id="177" name="Picture 176">
            <a:extLst>
              <a:ext uri="{FF2B5EF4-FFF2-40B4-BE49-F238E27FC236}">
                <a16:creationId xmlns:a16="http://schemas.microsoft.com/office/drawing/2014/main" id="{BC698C31-69E3-F583-9E15-E9343FBD2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593" y="2293200"/>
            <a:ext cx="2872898" cy="411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9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CCD088-1B0B-48FC-CDA9-224BBD93978D}"/>
              </a:ext>
            </a:extLst>
          </p:cNvPr>
          <p:cNvSpPr/>
          <p:nvPr/>
        </p:nvSpPr>
        <p:spPr>
          <a:xfrm>
            <a:off x="418578" y="1492936"/>
            <a:ext cx="11354844" cy="213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D3BD8D-0047-EA7D-F439-9BF86E42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altLang="zh-TW" dirty="0"/>
              <a:t>Examining</a:t>
            </a:r>
            <a:r>
              <a:rPr lang="zh-TW" altLang="en-US" dirty="0"/>
              <a:t>  </a:t>
            </a:r>
            <a:r>
              <a:rPr lang="en-US" altLang="zh-TW" dirty="0"/>
              <a:t>Tool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 </a:t>
            </a:r>
            <a:r>
              <a:rPr lang="en-US" altLang="zh-TW" dirty="0"/>
              <a:t>ITU-T) 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621F45-6DAA-91F0-7033-B0922CE3D8D5}"/>
              </a:ext>
            </a:extLst>
          </p:cNvPr>
          <p:cNvGrpSpPr/>
          <p:nvPr/>
        </p:nvGrpSpPr>
        <p:grpSpPr>
          <a:xfrm>
            <a:off x="806612" y="4179957"/>
            <a:ext cx="10578777" cy="2304911"/>
            <a:chOff x="807928" y="4179957"/>
            <a:chExt cx="10578777" cy="2304911"/>
          </a:xfrm>
        </p:grpSpPr>
        <p:pic>
          <p:nvPicPr>
            <p:cNvPr id="1026" name="圖片 3" descr="image0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7928" y="4179957"/>
              <a:ext cx="3136408" cy="2304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圖片 4" descr="image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05574" y="4179957"/>
              <a:ext cx="3170511" cy="230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圖片 5" descr="image0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324" y="4179957"/>
              <a:ext cx="3149381" cy="2304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E0EE5A-E04D-35CF-9879-5CCA50B9DFF5}"/>
              </a:ext>
            </a:extLst>
          </p:cNvPr>
          <p:cNvGrpSpPr/>
          <p:nvPr/>
        </p:nvGrpSpPr>
        <p:grpSpPr>
          <a:xfrm>
            <a:off x="784614" y="1861500"/>
            <a:ext cx="10622773" cy="1200329"/>
            <a:chOff x="998068" y="1861500"/>
            <a:chExt cx="10622773" cy="120032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11D8864-0E48-8A83-2CFA-4DA80E7ADD5A}"/>
                </a:ext>
              </a:extLst>
            </p:cNvPr>
            <p:cNvSpPr txBox="1"/>
            <p:nvPr/>
          </p:nvSpPr>
          <p:spPr>
            <a:xfrm>
              <a:off x="998068" y="1861500"/>
              <a:ext cx="3543128" cy="1200329"/>
            </a:xfrm>
            <a:prstGeom prst="rect">
              <a:avLst/>
            </a:prstGeom>
            <a:noFill/>
          </p:spPr>
          <p:txBody>
            <a:bodyPr wrap="square" numCol="1" spcCol="72000" rtlCol="0">
              <a:spAutoFit/>
            </a:bodyPr>
            <a:lstStyle/>
            <a:p>
              <a:pPr marL="180975" lvl="1" indent="-180975">
                <a:buFont typeface="Arial" panose="020B0604020202020204" pitchFamily="34" charset="0"/>
                <a:buChar char="•"/>
              </a:pPr>
              <a:r>
                <a:rPr lang="en-US" altLang="zh-TW" sz="1800" dirty="0">
                  <a:solidFill>
                    <a:srgbClr val="0070C0"/>
                  </a:solidFill>
                </a:rPr>
                <a:t>Round Trip Delay ( RTD )</a:t>
              </a:r>
            </a:p>
            <a:p>
              <a:pPr marL="180975" lvl="1" indent="-180975">
                <a:buFont typeface="Arial" panose="020B0604020202020204" pitchFamily="34" charset="0"/>
                <a:buChar char="•"/>
              </a:pPr>
              <a:r>
                <a:rPr lang="en-US" altLang="zh-TW" sz="1800" dirty="0"/>
                <a:t>Sensitivity Frequency response</a:t>
              </a:r>
            </a:p>
            <a:p>
              <a:pPr marL="180975" lvl="1" indent="-180975">
                <a:buFont typeface="Arial" panose="020B0604020202020204" pitchFamily="34" charset="0"/>
                <a:buChar char="•"/>
              </a:pPr>
              <a:r>
                <a:rPr lang="en-US" altLang="zh-TW" sz="1800" dirty="0"/>
                <a:t>Loudness Ratings</a:t>
              </a:r>
            </a:p>
            <a:p>
              <a:pPr marL="180975" lvl="1" indent="-180975">
                <a:buFont typeface="Arial" panose="020B0604020202020204" pitchFamily="34" charset="0"/>
                <a:buChar char="•"/>
              </a:pPr>
              <a:r>
                <a:rPr lang="en-US" altLang="zh-TW" sz="1800" dirty="0">
                  <a:solidFill>
                    <a:srgbClr val="0070C0"/>
                  </a:solidFill>
                </a:rPr>
                <a:t>Speech Quality During Single Talk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93200B-18EB-3EC0-94C9-2CEE3543F1FC}"/>
                </a:ext>
              </a:extLst>
            </p:cNvPr>
            <p:cNvSpPr txBox="1"/>
            <p:nvPr/>
          </p:nvSpPr>
          <p:spPr>
            <a:xfrm>
              <a:off x="8380841" y="1861500"/>
              <a:ext cx="3240000" cy="1200329"/>
            </a:xfrm>
            <a:prstGeom prst="rect">
              <a:avLst/>
            </a:prstGeom>
            <a:noFill/>
          </p:spPr>
          <p:txBody>
            <a:bodyPr wrap="square" numCol="1" spcCol="72000" rtlCol="0">
              <a:spAutoFit/>
            </a:bodyPr>
            <a:lstStyle/>
            <a:p>
              <a:pPr marL="180975" lvl="1" indent="-180975">
                <a:buFont typeface="Arial" panose="020B0604020202020204" pitchFamily="34" charset="0"/>
                <a:buChar char="•"/>
              </a:pPr>
              <a:r>
                <a:rPr lang="en-US" altLang="zh-TW" sz="1800" dirty="0">
                  <a:solidFill>
                    <a:srgbClr val="0070C0"/>
                  </a:solidFill>
                </a:rPr>
                <a:t>Speech quality in the presence of BGN</a:t>
              </a:r>
            </a:p>
            <a:p>
              <a:pPr marL="180975" lvl="1" indent="-180975">
                <a:buFont typeface="Arial" panose="020B0604020202020204" pitchFamily="34" charset="0"/>
                <a:buChar char="•"/>
              </a:pPr>
              <a:r>
                <a:rPr lang="en-US" altLang="zh-TW" sz="1800" dirty="0"/>
                <a:t>Absolute noise level</a:t>
              </a:r>
            </a:p>
            <a:p>
              <a:pPr marL="180975" lvl="1" indent="-180975">
                <a:buFont typeface="Arial" panose="020B0604020202020204" pitchFamily="34" charset="0"/>
                <a:buChar char="•"/>
              </a:pPr>
              <a:r>
                <a:rPr lang="en-US" altLang="zh-TW" sz="1800" dirty="0"/>
                <a:t>DTMF cancellation  </a:t>
              </a:r>
              <a:endParaRPr lang="en-US" sz="1800" kern="100" dirty="0">
                <a:solidFill>
                  <a:srgbClr val="000000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22800B-9B2D-CD63-CA1F-7DF6727FD1BF}"/>
                </a:ext>
              </a:extLst>
            </p:cNvPr>
            <p:cNvSpPr txBox="1"/>
            <p:nvPr/>
          </p:nvSpPr>
          <p:spPr>
            <a:xfrm>
              <a:off x="4772109" y="1861500"/>
              <a:ext cx="3377819" cy="1200329"/>
            </a:xfrm>
            <a:prstGeom prst="rect">
              <a:avLst/>
            </a:prstGeom>
            <a:noFill/>
          </p:spPr>
          <p:txBody>
            <a:bodyPr wrap="square" numCol="1" spcCol="72000" rtlCol="0">
              <a:spAutoFit/>
            </a:bodyPr>
            <a:lstStyle/>
            <a:p>
              <a:pPr marL="180975" lvl="1" indent="-180975">
                <a:buFont typeface="Arial" panose="020B0604020202020204" pitchFamily="34" charset="0"/>
                <a:buChar char="•"/>
              </a:pPr>
              <a:r>
                <a:rPr lang="en-US" altLang="zh-TW" sz="1800" dirty="0"/>
                <a:t>Idle Channel Noise</a:t>
              </a:r>
            </a:p>
            <a:p>
              <a:pPr marL="180975" lvl="1" indent="-180975">
                <a:buFont typeface="Arial" panose="020B0604020202020204" pitchFamily="34" charset="0"/>
                <a:buChar char="•"/>
              </a:pPr>
              <a:r>
                <a:rPr lang="en-US" altLang="zh-TW" sz="1800" dirty="0">
                  <a:solidFill>
                    <a:srgbClr val="0070C0"/>
                  </a:solidFill>
                </a:rPr>
                <a:t>Out-of-band signals</a:t>
              </a:r>
            </a:p>
            <a:p>
              <a:pPr marL="180975" lvl="1" indent="-180975">
                <a:buFont typeface="Arial" panose="020B0604020202020204" pitchFamily="34" charset="0"/>
                <a:buChar char="•"/>
              </a:pPr>
              <a:r>
                <a:rPr lang="en-US" altLang="zh-TW" sz="1800" dirty="0">
                  <a:solidFill>
                    <a:srgbClr val="0070C0"/>
                  </a:solidFill>
                </a:rPr>
                <a:t>Echo Performance without BGN</a:t>
              </a:r>
            </a:p>
            <a:p>
              <a:pPr marL="180975" lvl="1" indent="-180975">
                <a:buFont typeface="Arial" panose="020B0604020202020204" pitchFamily="34" charset="0"/>
                <a:buChar char="•"/>
              </a:pPr>
              <a:r>
                <a:rPr lang="en-US" altLang="zh-TW" sz="1800" dirty="0">
                  <a:solidFill>
                    <a:srgbClr val="0070C0"/>
                  </a:solidFill>
                </a:rPr>
                <a:t>Double talk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27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3BD8D-0047-EA7D-F439-9BF86E42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116470"/>
            <a:ext cx="8533245" cy="647054"/>
          </a:xfrm>
        </p:spPr>
        <p:txBody>
          <a:bodyPr>
            <a:normAutofit/>
          </a:bodyPr>
          <a:lstStyle/>
          <a:p>
            <a:r>
              <a:rPr lang="en-US" dirty="0" err="1"/>
              <a:t>CarPlay</a:t>
            </a:r>
            <a:r>
              <a:rPr lang="en-US" dirty="0"/>
              <a:t>: ITU-T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65115" y="863305"/>
          <a:ext cx="11418076" cy="497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9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6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086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Function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Key Influencing Factors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aseline="0" dirty="0"/>
                        <a:t>Challenges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A&amp;W Advantages / Countermeasures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433">
                <a:tc>
                  <a:txBody>
                    <a:bodyPr/>
                    <a:lstStyle/>
                    <a:p>
                      <a:r>
                        <a:rPr lang="en-US" altLang="zh-TW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Round Trip Delay </a:t>
                      </a:r>
                      <a:endParaRPr lang="en-US" altLang="zh-TW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Audio Framework Path / Speed</a:t>
                      </a:r>
                    </a:p>
                    <a:p>
                      <a:pPr marL="342900" indent="-342900">
                        <a:buFont typeface="Arial" pitchFamily="34" charset="0"/>
                        <a:buNone/>
                      </a:pP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Bulk 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</a:t>
                      </a:r>
                      <a:r>
                        <a:rPr lang="zh-TW" altLang="en-US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ITU-T:  </a:t>
                      </a:r>
                      <a:r>
                        <a:rPr lang="en-US" altLang="zh-TW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Round Trip Delay </a:t>
                      </a:r>
                    </a:p>
                    <a:p>
                      <a:pPr marL="0" marR="0" lvl="1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Android system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Wireless: &lt; 415ms</a:t>
                      </a:r>
                      <a:endParaRPr lang="zh-TW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Audio</a:t>
                      </a:r>
                      <a:r>
                        <a:rPr lang="en-US" altLang="zh-TW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Framework  Path Optimization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en-US" altLang="zh-TW" sz="12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TW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Lower Latency : ECNR..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en-US" altLang="zh-TW" sz="12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Wireless: &lt; 350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2614">
                <a:tc>
                  <a:txBody>
                    <a:bodyPr/>
                    <a:lstStyle/>
                    <a:p>
                      <a:r>
                        <a:rPr lang="en-US" altLang="zh-TW" sz="1400" b="0" dirty="0">
                          <a:latin typeface="+mn-lt"/>
                        </a:rPr>
                        <a:t>One Way Talk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SPK:</a:t>
                      </a:r>
                      <a:r>
                        <a:rPr lang="zh-TW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Non-linear , Distortion, Max Volume Saturation,</a:t>
                      </a:r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audio</a:t>
                      </a:r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glitchy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 System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TW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 e.g.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 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 volume, bad EQ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TW" sz="14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 :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 , Signal Linearity… </a:t>
                      </a:r>
                      <a:b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packet loss or harmonics caused by sampling rate conversion</a:t>
                      </a:r>
                      <a:b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Influence of interior space in the car</a:t>
                      </a:r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/>
                        <a:t>Speech quality during single talk </a:t>
                      </a:r>
                    </a:p>
                    <a:p>
                      <a:r>
                        <a:rPr lang="en-US" altLang="zh-TW" sz="1400" b="0" dirty="0"/>
                        <a:t>11.05.1 One Way Speech Quality in SND (TMOS)</a:t>
                      </a:r>
                      <a:endParaRPr lang="en-US" altLang="zh-TW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b="0" baseline="0" dirty="0">
                          <a:latin typeface="+mn-lt"/>
                        </a:rPr>
                        <a:t>Program: Issues in the software integration process (buffer size, clock, microphone sound dropouts, harmonics, etc.) </a:t>
                      </a:r>
                      <a:br>
                        <a:rPr lang="en-US" altLang="zh-TW" sz="1400" b="0" baseline="0" dirty="0">
                          <a:latin typeface="+mn-lt"/>
                        </a:rPr>
                      </a:br>
                      <a:r>
                        <a:rPr lang="en-US" altLang="zh-TW" sz="1400" b="0" baseline="0" dirty="0">
                          <a:latin typeface="+mn-lt"/>
                        </a:rPr>
                        <a:t>e.g., Insufficient buffer size causing dropouts or popping sounds, resampling leading to harmonics and distortion</a:t>
                      </a:r>
                      <a:br>
                        <a:rPr lang="en-US" altLang="zh-TW" sz="1400" b="0" baseline="0" dirty="0">
                          <a:latin typeface="+mn-lt"/>
                        </a:rPr>
                      </a:br>
                      <a:endParaRPr lang="en-US" altLang="zh-TW" sz="1400" b="0" baseline="0" dirty="0">
                        <a:latin typeface="+mn-lt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b="0" baseline="0" dirty="0">
                          <a:latin typeface="+mn-lt"/>
                        </a:rPr>
                        <a:t>ECNR Algorithm: EQ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altLang="zh-TW" sz="1400" b="0" baseline="0" dirty="0">
                        <a:latin typeface="+mn-lt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b="0" baseline="0" dirty="0">
                          <a:latin typeface="+mn-lt"/>
                        </a:rPr>
                        <a:t>The most important advantage: Ensuring double talk and echo, A&amp;W can adjust the uplink sound to match the volume and quality of a direct phone call made on a mobile phone. It is almost indistinguishable from using the car system during a call.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9613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&amp;W_PPT">
      <a:dk1>
        <a:srgbClr val="393A39"/>
      </a:dk1>
      <a:lt1>
        <a:sysClr val="window" lastClr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57100</TotalTime>
  <Words>3390</Words>
  <Application>Microsoft Office PowerPoint</Application>
  <PresentationFormat>寬螢幕</PresentationFormat>
  <Paragraphs>772</Paragraphs>
  <Slides>26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OpenSymbol</vt:lpstr>
      <vt:lpstr>PMingLiU</vt:lpstr>
      <vt:lpstr>Arial</vt:lpstr>
      <vt:lpstr>Calibri</vt:lpstr>
      <vt:lpstr>Calibri Light</vt:lpstr>
      <vt:lpstr>Symbol</vt:lpstr>
      <vt:lpstr>Wingdings</vt:lpstr>
      <vt:lpstr>Custom Design</vt:lpstr>
      <vt:lpstr>ForYou Q&amp;A </vt:lpstr>
      <vt:lpstr>PowerPoint 簡報</vt:lpstr>
      <vt:lpstr>ForYou Q&amp;A </vt:lpstr>
      <vt:lpstr>ForYou Q&amp;A </vt:lpstr>
      <vt:lpstr>ForYou Q&amp;A </vt:lpstr>
      <vt:lpstr>Reference Data</vt:lpstr>
      <vt:lpstr>A&amp;W POC</vt:lpstr>
      <vt:lpstr> Examining  Tool ( ITU-T) </vt:lpstr>
      <vt:lpstr>CarPlay: ITU-T</vt:lpstr>
      <vt:lpstr>CarPlay: ITU-T</vt:lpstr>
      <vt:lpstr>CarPlay: ITU-T</vt:lpstr>
      <vt:lpstr>CarPlay : Certification</vt:lpstr>
      <vt:lpstr>CarPlay : Certification</vt:lpstr>
      <vt:lpstr>Bluetooth Stack Check List - Android, Linux, RTOS</vt:lpstr>
      <vt:lpstr>CarPlay/Android Auto Check List</vt:lpstr>
      <vt:lpstr>SW ECNR Check list</vt:lpstr>
      <vt:lpstr>PLG Check List </vt:lpstr>
      <vt:lpstr>Platform Experience</vt:lpstr>
      <vt:lpstr>Experience</vt:lpstr>
      <vt:lpstr>Advanced function POC</vt:lpstr>
      <vt:lpstr>CPAA</vt:lpstr>
      <vt:lpstr>CLASSIC (Advanced) ANW BT / NATIVE (Advanced)</vt:lpstr>
      <vt:lpstr>CLASSIC (Advanced) ANW BT / NATIVE (Advanced)</vt:lpstr>
      <vt:lpstr>CLASSIC (Advanced) ANW BT / NATIVE (Advanced)</vt:lpstr>
      <vt:lpstr>CLASSIC (Advanced) ANW BT / NATIVE (Advanced)</vt:lpstr>
      <vt:lpstr>CLASSIC (Advanced) ANW BT / NATIVE (Advanced)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Perry chang</cp:lastModifiedBy>
  <cp:revision>5642</cp:revision>
  <dcterms:created xsi:type="dcterms:W3CDTF">2014-11-12T21:47:38Z</dcterms:created>
  <dcterms:modified xsi:type="dcterms:W3CDTF">2025-09-08T12:23:36Z</dcterms:modified>
  <cp:category/>
</cp:coreProperties>
</file>