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8"/>
  </p:notesMasterIdLst>
  <p:handoutMasterIdLst>
    <p:handoutMasterId r:id="rId9"/>
  </p:handoutMasterIdLst>
  <p:sldIdLst>
    <p:sldId id="261" r:id="rId2"/>
    <p:sldId id="263" r:id="rId3"/>
    <p:sldId id="260" r:id="rId4"/>
    <p:sldId id="262" r:id="rId5"/>
    <p:sldId id="265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7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4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1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89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6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3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9141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4" userDrawn="1">
          <p15:clr>
            <a:srgbClr val="A4A3A4"/>
          </p15:clr>
        </p15:guide>
        <p15:guide id="2" orient="horz" pos="18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455" userDrawn="1">
          <p15:clr>
            <a:srgbClr val="A4A3A4"/>
          </p15:clr>
        </p15:guide>
        <p15:guide id="5" pos="7225" userDrawn="1">
          <p15:clr>
            <a:srgbClr val="A4A3A4"/>
          </p15:clr>
        </p15:guide>
        <p15:guide id="6" orient="horz" pos="2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C0"/>
    <a:srgbClr val="BBD275"/>
    <a:srgbClr val="2196F3"/>
    <a:srgbClr val="F2F2F2"/>
    <a:srgbClr val="00AFF0"/>
    <a:srgbClr val="7F7F7F"/>
    <a:srgbClr val="4E617A"/>
    <a:srgbClr val="B03B3F"/>
    <a:srgbClr val="445468"/>
    <a:srgbClr val="7B8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79369" autoAdjust="0"/>
  </p:normalViewPr>
  <p:slideViewPr>
    <p:cSldViewPr snapToGrid="0" snapToObjects="1">
      <p:cViewPr varScale="1">
        <p:scale>
          <a:sx n="74" d="100"/>
          <a:sy n="74" d="100"/>
        </p:scale>
        <p:origin x="366" y="48"/>
      </p:cViewPr>
      <p:guideLst>
        <p:guide orient="horz" pos="4124"/>
        <p:guide orient="horz" pos="180"/>
        <p:guide pos="3840"/>
        <p:guide pos="455"/>
        <p:guide pos="7225"/>
        <p:guide orient="horz" pos="2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2544"/>
    </p:cViewPr>
  </p:sorterViewPr>
  <p:notesViewPr>
    <p:cSldViewPr snapToGrid="0" snapToObjects="1">
      <p:cViewPr varScale="1">
        <p:scale>
          <a:sx n="86" d="100"/>
          <a:sy n="86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D10F59-8ACC-4663-8C2A-570A112049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37D57-B97E-42F5-8476-EB81689E0E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14A51-A0F1-466D-A658-8BC31F3D95A0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899B3-B33A-4EA9-8156-CF1990109B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24FE4-251C-4954-A1CB-FDB3EA793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DEA3E-21B6-4F73-B86D-EC95D80D7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6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1pPr>
    <a:lvl2pPr marL="457097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2pPr>
    <a:lvl3pPr marL="914194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3pPr>
    <a:lvl4pPr marL="1371291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4pPr>
    <a:lvl5pPr marL="1828389" algn="l" defTabSz="457097" rtl="0" eaLnBrk="1" latinLnBrk="0" hangingPunct="1">
      <a:defRPr sz="1200" kern="1200">
        <a:solidFill>
          <a:schemeClr val="tx1"/>
        </a:solidFill>
        <a:latin typeface="Calibri Light"/>
        <a:ea typeface="+mn-ea"/>
        <a:cs typeface="+mn-cs"/>
      </a:defRPr>
    </a:lvl5pPr>
    <a:lvl6pPr marL="2285486" algn="l" defTabSz="457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83" algn="l" defTabSz="457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457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4570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54E6-C869-47DD-9122-F479F6A0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8" y="392291"/>
            <a:ext cx="8533245" cy="64705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3A672EE-90E8-4860-A6D6-22159C48E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419" y="6356350"/>
            <a:ext cx="1051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2020 Advanced &amp; Wise Technology Corp. All nights reserved.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A8601D3-507B-4164-A6A1-4B0DD5655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1432800"/>
            <a:ext cx="10515164" cy="47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41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54E6-C869-47DD-9122-F479F6A0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9" y="392291"/>
            <a:ext cx="8533245" cy="64705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11E823-C0BF-4055-9DBD-05811B05D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8" y="1432800"/>
            <a:ext cx="10515164" cy="47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FF63A-41E6-4B8F-B98D-457FAE2AB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2020 Advanced &amp; Wise Technology Corp. All nights reserved.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EFE67-9631-2BA5-70C1-786E95D2C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400" y="252000"/>
            <a:ext cx="96784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2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54E6-C869-47DD-9122-F479F6A0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8" y="392291"/>
            <a:ext cx="8533245" cy="64705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11E823-C0BF-4055-9DBD-05811B05D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1432800"/>
            <a:ext cx="10515164" cy="47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FF63A-41E6-4B8F-B98D-457FAE2AB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2020 Advanced &amp; Wise Technology Corp. All nights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69E70-10BD-BF96-E194-5D5164E12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2000"/>
            <a:ext cx="96784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Lef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54E6-C869-47DD-9122-F479F6A0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378" y="392291"/>
            <a:ext cx="8533245" cy="64705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11E823-C0BF-4055-9DBD-05811B05D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1588654"/>
            <a:ext cx="10515164" cy="45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FF63A-41E6-4B8F-B98D-457FAE2AB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2020 Advanced &amp; Wise Technology Corp. All nights reserved.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483E2-CB6B-4E60-8A90-A1FBC75CCC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6000" y="1050713"/>
            <a:ext cx="7200000" cy="276999"/>
          </a:xfrm>
        </p:spPr>
        <p:txBody>
          <a:bodyPr wrap="none"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360362" indent="0">
              <a:buNone/>
              <a:defRPr/>
            </a:lvl2pPr>
            <a:lvl3pPr marL="720725" indent="0">
              <a:buNone/>
              <a:defRPr/>
            </a:lvl3pPr>
            <a:lvl4pPr marL="968375" indent="0">
              <a:buNone/>
              <a:defRPr/>
            </a:lvl4pPr>
          </a:lstStyle>
          <a:p>
            <a:pPr lvl="0"/>
            <a:r>
              <a:rPr lang="en-US" dirty="0"/>
              <a:t>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FBA0C-B75C-5ED8-761F-C974D4BE05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2000"/>
            <a:ext cx="96784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5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C76148-CB4A-4BF5-86BE-529CC21C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600" y="392400"/>
            <a:ext cx="853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05E85-911A-4249-9511-5C107FE32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432800"/>
            <a:ext cx="10515164" cy="47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6C5E0-FBC6-410C-9729-A06754CC5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419" y="6356350"/>
            <a:ext cx="1051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2020 Advanced &amp; Wise Technology Corp. All nights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2362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0" r:id="rId2"/>
    <p:sldLayoutId id="2147483763" r:id="rId3"/>
    <p:sldLayoutId id="2147483764" r:id="rId4"/>
  </p:sldLayoutIdLst>
  <p:txStyles>
    <p:titleStyle>
      <a:lvl1pPr algn="ctr" defTabSz="457189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4571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8288" algn="l" defTabSz="457189" rtl="0" eaLnBrk="1" latinLnBrk="0" hangingPunct="1">
        <a:lnSpc>
          <a:spcPct val="90000"/>
        </a:lnSpc>
        <a:spcBef>
          <a:spcPts val="251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74625" algn="l" defTabSz="457189" rtl="0" eaLnBrk="1" latinLnBrk="0" hangingPunct="1">
        <a:lnSpc>
          <a:spcPct val="90000"/>
        </a:lnSpc>
        <a:spcBef>
          <a:spcPts val="251"/>
        </a:spcBef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12713" algn="l" defTabSz="457189" rtl="0" eaLnBrk="1" latinLnBrk="0" hangingPunct="1">
        <a:lnSpc>
          <a:spcPct val="90000"/>
        </a:lnSpc>
        <a:spcBef>
          <a:spcPts val="251"/>
        </a:spcBef>
        <a:buFont typeface="Calibri" panose="020F0502020204030204" pitchFamily="34" charset="0"/>
        <a:buChar char="‐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112713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69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63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457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051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9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71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566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6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75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gctech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4F28-9710-884D-E5F9-5238C0AB3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1248BB-EAF5-C27C-4B50-9D05A7C5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525" y="215828"/>
            <a:ext cx="8533245" cy="647054"/>
          </a:xfrm>
        </p:spPr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D71339-A304-78E4-9217-8C36AB6D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970547"/>
            <a:ext cx="10515164" cy="5207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ECNR :</a:t>
            </a:r>
          </a:p>
          <a:p>
            <a:pPr marL="0" indent="0">
              <a:buNone/>
            </a:pPr>
            <a:r>
              <a:rPr lang="en-US" altLang="zh-TW" sz="1600" dirty="0"/>
              <a:t>   1.</a:t>
            </a:r>
            <a:r>
              <a:rPr lang="zh-CN" altLang="zh-TW" sz="1600" dirty="0"/>
              <a:t>给刘亚博提供含</a:t>
            </a:r>
            <a:r>
              <a:rPr lang="en-GB" altLang="zh-TW" sz="1600" dirty="0"/>
              <a:t>ECNR</a:t>
            </a:r>
            <a:r>
              <a:rPr lang="zh-CN" altLang="zh-TW" sz="1600" dirty="0"/>
              <a:t>的报价</a:t>
            </a:r>
            <a:r>
              <a:rPr lang="en-US" altLang="zh-CN" sz="1600" dirty="0"/>
              <a:t> : Price </a:t>
            </a:r>
            <a:r>
              <a:rPr lang="zh-TW" altLang="en-US" sz="1600" dirty="0"/>
              <a:t>是否區分  </a:t>
            </a:r>
            <a:r>
              <a:rPr lang="en-US" altLang="zh-TW" sz="1600" dirty="0"/>
              <a:t>for BT only  , </a:t>
            </a:r>
            <a:r>
              <a:rPr lang="zh-TW" altLang="en-US" sz="1600" dirty="0"/>
              <a:t>及 </a:t>
            </a:r>
            <a:r>
              <a:rPr lang="en-US" altLang="zh-TW" sz="1600" dirty="0"/>
              <a:t>Full version ? </a:t>
            </a:r>
          </a:p>
          <a:p>
            <a:pPr marL="0" indent="0">
              <a:buNone/>
            </a:pPr>
            <a:r>
              <a:rPr lang="en-US" altLang="zh-TW" sz="1600" dirty="0"/>
              <a:t>            // current 8155</a:t>
            </a:r>
            <a:r>
              <a:rPr lang="zh-CN" altLang="zh-TW" sz="1600" dirty="0"/>
              <a:t>的</a:t>
            </a:r>
            <a:r>
              <a:rPr lang="en-US" altLang="zh-TW" sz="1600" dirty="0"/>
              <a:t>VR </a:t>
            </a:r>
            <a:r>
              <a:rPr lang="zh-CN" altLang="zh-TW" sz="1600" dirty="0"/>
              <a:t>是</a:t>
            </a:r>
            <a:r>
              <a:rPr lang="en-US" altLang="zh-TW" sz="1600" dirty="0"/>
              <a:t>DNTC</a:t>
            </a:r>
            <a:r>
              <a:rPr lang="zh-CN" altLang="zh-TW" sz="1600" dirty="0"/>
              <a:t>使用讯飞，</a:t>
            </a:r>
            <a:r>
              <a:rPr lang="en-US" altLang="zh-TW" sz="1600" dirty="0"/>
              <a:t>BT ECNR</a:t>
            </a:r>
            <a:r>
              <a:rPr lang="zh-CN" altLang="zh-TW" sz="1600" dirty="0"/>
              <a:t>使用宇光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        </a:t>
            </a:r>
            <a:r>
              <a:rPr lang="en-US" altLang="zh-CN" sz="1600" dirty="0">
                <a:solidFill>
                  <a:srgbClr val="00B0F0"/>
                </a:solidFill>
              </a:rPr>
              <a:t>--</a:t>
            </a:r>
            <a:r>
              <a:rPr lang="en-US" altLang="zh-CN" sz="1600" dirty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en-US" altLang="zh-CN" sz="1600" dirty="0">
                <a:solidFill>
                  <a:srgbClr val="00B0F0"/>
                </a:solidFill>
              </a:rPr>
              <a:t>  20250808  john  </a:t>
            </a:r>
            <a:r>
              <a:rPr lang="zh-CN" altLang="en-US" sz="1600" dirty="0">
                <a:solidFill>
                  <a:srgbClr val="00B0F0"/>
                </a:solidFill>
              </a:rPr>
              <a:t>：可能需要提供以下价格给刘亚博</a:t>
            </a:r>
            <a:endParaRPr lang="en-US" altLang="zh-CN" sz="16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B0F0"/>
                </a:solidFill>
              </a:rPr>
              <a:t>	--</a:t>
            </a:r>
            <a:r>
              <a:rPr lang="en-US" altLang="zh-CN" sz="1600" dirty="0">
                <a:solidFill>
                  <a:srgbClr val="00B0F0"/>
                </a:solidFill>
                <a:sym typeface="Wingdings" panose="05000000000000000000" pitchFamily="2" charset="2"/>
              </a:rPr>
              <a:t> 20250920  :  </a:t>
            </a:r>
            <a:r>
              <a:rPr lang="en-US" altLang="zh-CN" sz="1600" dirty="0" err="1">
                <a:solidFill>
                  <a:srgbClr val="00B0F0"/>
                </a:solidFill>
                <a:sym typeface="Wingdings" panose="05000000000000000000" pitchFamily="2" charset="2"/>
              </a:rPr>
              <a:t>Jaon</a:t>
            </a:r>
            <a:r>
              <a:rPr lang="zh-CN" altLang="en-US" sz="1600" dirty="0">
                <a:solidFill>
                  <a:srgbClr val="00B0F0"/>
                </a:solidFill>
                <a:sym typeface="Wingdings" panose="05000000000000000000" pitchFamily="2" charset="2"/>
              </a:rPr>
              <a:t>准备各种组合报价，发给内部     </a:t>
            </a:r>
            <a:endParaRPr lang="en-US" altLang="zh-CN" sz="16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endParaRPr lang="en-US" altLang="zh-TW" sz="1200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7DE2355A-4608-8ED2-E7C8-0BBCF4FB2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726387"/>
              </p:ext>
            </p:extLst>
          </p:nvPr>
        </p:nvGraphicFramePr>
        <p:xfrm>
          <a:off x="1278586" y="2600960"/>
          <a:ext cx="9037392" cy="755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056">
                  <a:extLst>
                    <a:ext uri="{9D8B030D-6E8A-4147-A177-3AD203B41FA5}">
                      <a16:colId xmlns:a16="http://schemas.microsoft.com/office/drawing/2014/main" val="727251662"/>
                    </a:ext>
                  </a:extLst>
                </a:gridCol>
                <a:gridCol w="1291056">
                  <a:extLst>
                    <a:ext uri="{9D8B030D-6E8A-4147-A177-3AD203B41FA5}">
                      <a16:colId xmlns:a16="http://schemas.microsoft.com/office/drawing/2014/main" val="1049909309"/>
                    </a:ext>
                  </a:extLst>
                </a:gridCol>
                <a:gridCol w="1291056">
                  <a:extLst>
                    <a:ext uri="{9D8B030D-6E8A-4147-A177-3AD203B41FA5}">
                      <a16:colId xmlns:a16="http://schemas.microsoft.com/office/drawing/2014/main" val="342526524"/>
                    </a:ext>
                  </a:extLst>
                </a:gridCol>
                <a:gridCol w="1291056">
                  <a:extLst>
                    <a:ext uri="{9D8B030D-6E8A-4147-A177-3AD203B41FA5}">
                      <a16:colId xmlns:a16="http://schemas.microsoft.com/office/drawing/2014/main" val="1068269632"/>
                    </a:ext>
                  </a:extLst>
                </a:gridCol>
                <a:gridCol w="1291056">
                  <a:extLst>
                    <a:ext uri="{9D8B030D-6E8A-4147-A177-3AD203B41FA5}">
                      <a16:colId xmlns:a16="http://schemas.microsoft.com/office/drawing/2014/main" val="2637925966"/>
                    </a:ext>
                  </a:extLst>
                </a:gridCol>
                <a:gridCol w="1291056">
                  <a:extLst>
                    <a:ext uri="{9D8B030D-6E8A-4147-A177-3AD203B41FA5}">
                      <a16:colId xmlns:a16="http://schemas.microsoft.com/office/drawing/2014/main" val="2493371279"/>
                    </a:ext>
                  </a:extLst>
                </a:gridCol>
                <a:gridCol w="1291056">
                  <a:extLst>
                    <a:ext uri="{9D8B030D-6E8A-4147-A177-3AD203B41FA5}">
                      <a16:colId xmlns:a16="http://schemas.microsoft.com/office/drawing/2014/main" val="1058734170"/>
                    </a:ext>
                  </a:extLst>
                </a:gridCol>
              </a:tblGrid>
              <a:tr h="3842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BT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ONLY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ECNR ONLY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BT+ECNR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BT+CP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BT+CP+AA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BT+CP+AA+ECNR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129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价格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668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29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D1C613-84EC-2B61-2F6F-E3D18DD3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C3CD87-1325-E5E4-C150-2F83F4560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zh-TW" altLang="zh-TW" sz="1800" dirty="0"/>
          </a:p>
          <a:p>
            <a:pPr marL="0" indent="0">
              <a:buNone/>
            </a:pPr>
            <a:r>
              <a:rPr lang="en-US" altLang="zh-TW" dirty="0"/>
              <a:t>   </a:t>
            </a:r>
            <a:endParaRPr lang="en-US" altLang="zh-TW" sz="1800" dirty="0"/>
          </a:p>
          <a:p>
            <a:pPr marL="0" indent="0">
              <a:buNone/>
            </a:pPr>
            <a:r>
              <a:rPr lang="en-US" altLang="zh-TW" dirty="0"/>
              <a:t>     </a:t>
            </a:r>
          </a:p>
          <a:p>
            <a:pPr marL="0" indent="0">
              <a:buNone/>
            </a:pPr>
            <a:r>
              <a:rPr lang="en-US" altLang="zh-TW" dirty="0"/>
              <a:t> 2.  8155  ECNR POC ?</a:t>
            </a:r>
          </a:p>
          <a:p>
            <a:pPr marL="0" lvl="0" indent="0">
              <a:buNone/>
            </a:pPr>
            <a:r>
              <a:rPr lang="en-US" altLang="zh-TW" dirty="0"/>
              <a:t>           // 8155 ADSP</a:t>
            </a:r>
            <a:r>
              <a:rPr lang="zh-CN" altLang="zh-TW" dirty="0"/>
              <a:t>放</a:t>
            </a:r>
            <a:r>
              <a:rPr lang="en-US" altLang="zh-TW" dirty="0"/>
              <a:t>ECNR</a:t>
            </a:r>
            <a:r>
              <a:rPr lang="zh-CN" altLang="zh-TW" dirty="0"/>
              <a:t>时，因为还有很多其它音效处理，会产生算力不够音频问题很多，经常会整车无声。</a:t>
            </a:r>
            <a:endParaRPr lang="en-US" altLang="zh-CN" dirty="0"/>
          </a:p>
          <a:p>
            <a:pPr marL="0" lvl="0" indent="0">
              <a:buNone/>
            </a:pPr>
            <a:r>
              <a:rPr lang="en-US" altLang="zh-TW" dirty="0"/>
              <a:t>      --</a:t>
            </a:r>
            <a:r>
              <a:rPr lang="en-US" altLang="zh-TW" dirty="0">
                <a:sym typeface="Wingdings" panose="05000000000000000000" pitchFamily="2" charset="2"/>
              </a:rPr>
              <a:t>  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20250808  </a:t>
            </a:r>
            <a:r>
              <a:rPr lang="en-US" altLang="zh-CN" dirty="0">
                <a:solidFill>
                  <a:srgbClr val="00B0F0"/>
                </a:solidFill>
                <a:sym typeface="Wingdings" panose="05000000000000000000" pitchFamily="2" charset="2"/>
              </a:rPr>
              <a:t>John:  </a:t>
            </a:r>
            <a:r>
              <a:rPr lang="zh-CN" altLang="en-US" dirty="0">
                <a:solidFill>
                  <a:srgbClr val="00B0F0"/>
                </a:solidFill>
                <a:sym typeface="Wingdings" panose="05000000000000000000" pitchFamily="2" charset="2"/>
              </a:rPr>
              <a:t>应该不需要，</a:t>
            </a:r>
            <a:r>
              <a:rPr lang="en-US" altLang="zh-CN" dirty="0">
                <a:solidFill>
                  <a:srgbClr val="00B0F0"/>
                </a:solidFill>
                <a:sym typeface="Wingdings" panose="05000000000000000000" pitchFamily="2" charset="2"/>
              </a:rPr>
              <a:t>HS</a:t>
            </a:r>
            <a:r>
              <a:rPr lang="zh-CN" altLang="en-US" dirty="0">
                <a:solidFill>
                  <a:srgbClr val="00B0F0"/>
                </a:solidFill>
                <a:sym typeface="Wingdings" panose="05000000000000000000" pitchFamily="2" charset="2"/>
              </a:rPr>
              <a:t>用过我们的</a:t>
            </a:r>
            <a:r>
              <a:rPr lang="en-US" altLang="zh-CN" dirty="0">
                <a:solidFill>
                  <a:srgbClr val="00B0F0"/>
                </a:solidFill>
                <a:sym typeface="Wingdings" panose="05000000000000000000" pitchFamily="2" charset="2"/>
              </a:rPr>
              <a:t>ECNR</a:t>
            </a:r>
            <a:r>
              <a:rPr lang="zh-CN" altLang="en-US" dirty="0">
                <a:solidFill>
                  <a:srgbClr val="00B0F0"/>
                </a:solidFill>
                <a:sym typeface="Wingdings" panose="05000000000000000000" pitchFamily="2" charset="2"/>
              </a:rPr>
              <a:t>多次。</a:t>
            </a:r>
            <a:endParaRPr lang="en-US" altLang="zh-TW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lvl="0" indent="0">
              <a:buNone/>
            </a:pPr>
            <a:endParaRPr lang="en-US" altLang="zh-TW" sz="1800" dirty="0"/>
          </a:p>
          <a:p>
            <a:pPr marL="0" lvl="0" indent="0">
              <a:buNone/>
            </a:pPr>
            <a:endParaRPr lang="en-US" altLang="zh-TW" sz="1800" dirty="0"/>
          </a:p>
          <a:p>
            <a:pPr marL="0" lvl="0" indent="0">
              <a:buNone/>
            </a:pPr>
            <a:r>
              <a:rPr lang="en-US" altLang="zh-TW" sz="3600" dirty="0"/>
              <a:t>BT Stack :</a:t>
            </a:r>
          </a:p>
          <a:p>
            <a:pPr marL="0" lvl="0" indent="0">
              <a:buNone/>
            </a:pPr>
            <a:r>
              <a:rPr lang="en-US" altLang="zh-TW" sz="3600" dirty="0"/>
              <a:t>   </a:t>
            </a:r>
            <a:r>
              <a:rPr lang="en-US" altLang="zh-TW" dirty="0"/>
              <a:t>1. DNTC Requirement : Mobile + Smart Glass ( HFP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Navi audio , A2DP ?)</a:t>
            </a:r>
          </a:p>
          <a:p>
            <a:pPr marL="0" lvl="0" indent="0">
              <a:buNone/>
            </a:pPr>
            <a:r>
              <a:rPr lang="en-US" altLang="zh-TW" sz="3600" dirty="0"/>
              <a:t>      </a:t>
            </a:r>
            <a:r>
              <a:rPr lang="en-US" altLang="zh-TW" dirty="0"/>
              <a:t>Action :</a:t>
            </a:r>
            <a:r>
              <a:rPr lang="zh-CN" altLang="zh-TW" dirty="0"/>
              <a:t>在</a:t>
            </a:r>
            <a:r>
              <a:rPr lang="en-GB" altLang="zh-TW" dirty="0"/>
              <a:t>N626</a:t>
            </a:r>
            <a:r>
              <a:rPr lang="zh-CN" altLang="zh-TW" dirty="0"/>
              <a:t>上先做</a:t>
            </a:r>
            <a:r>
              <a:rPr lang="en-US" altLang="zh-CN" dirty="0"/>
              <a:t> POC ?   </a:t>
            </a:r>
          </a:p>
          <a:p>
            <a:pPr marL="0" lvl="0" indent="0">
              <a:buNone/>
            </a:pPr>
            <a:r>
              <a:rPr lang="en-US" altLang="zh-TW" dirty="0"/>
              <a:t>                    </a:t>
            </a:r>
            <a:r>
              <a:rPr lang="en-US" altLang="zh-TW" dirty="0">
                <a:solidFill>
                  <a:srgbClr val="00B0F0"/>
                </a:solidFill>
              </a:rPr>
              <a:t> </a:t>
            </a:r>
            <a:r>
              <a:rPr lang="zh-CN" altLang="en-US" dirty="0">
                <a:solidFill>
                  <a:srgbClr val="00B0F0"/>
                </a:solidFill>
              </a:rPr>
              <a:t>此事联系扬州李总（高级技术经理）确认，</a:t>
            </a:r>
            <a:r>
              <a:rPr lang="en-US" altLang="zh-CN" dirty="0">
                <a:solidFill>
                  <a:srgbClr val="00B0F0"/>
                </a:solidFill>
              </a:rPr>
              <a:t>Ai</a:t>
            </a:r>
            <a:r>
              <a:rPr lang="zh-CN" altLang="en-US" dirty="0">
                <a:solidFill>
                  <a:srgbClr val="00B0F0"/>
                </a:solidFill>
              </a:rPr>
              <a:t>眼镜是扬州项目</a:t>
            </a:r>
            <a:endParaRPr lang="en-US" altLang="zh-CN" dirty="0">
              <a:solidFill>
                <a:srgbClr val="00B0F0"/>
              </a:solidFill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srgbClr val="00B0F0"/>
                </a:solidFill>
              </a:rPr>
              <a:t>            202050820: </a:t>
            </a:r>
            <a:r>
              <a:rPr lang="zh-CN" altLang="en-US" dirty="0">
                <a:solidFill>
                  <a:srgbClr val="00B0F0"/>
                </a:solidFill>
              </a:rPr>
              <a:t>扬州李总在等</a:t>
            </a:r>
            <a:r>
              <a:rPr lang="en-US" altLang="zh-CN" dirty="0">
                <a:solidFill>
                  <a:srgbClr val="00B0F0"/>
                </a:solidFill>
              </a:rPr>
              <a:t>DNTC</a:t>
            </a:r>
            <a:r>
              <a:rPr lang="zh-CN" altLang="en-US" dirty="0">
                <a:solidFill>
                  <a:srgbClr val="00B0F0"/>
                </a:solidFill>
              </a:rPr>
              <a:t>回复</a:t>
            </a:r>
            <a:endParaRPr lang="en-US" altLang="zh-TW" dirty="0">
              <a:solidFill>
                <a:srgbClr val="00B0F0"/>
              </a:solidFill>
            </a:endParaRPr>
          </a:p>
          <a:p>
            <a:pPr marL="0" lvl="0" indent="0">
              <a:buNone/>
            </a:pPr>
            <a:r>
              <a:rPr lang="en-US" altLang="zh-TW" sz="2400" dirty="0"/>
              <a:t>           Note  :</a:t>
            </a:r>
            <a:r>
              <a:rPr lang="zh-TW" altLang="en-US" sz="2400" dirty="0"/>
              <a:t>透過此 </a:t>
            </a:r>
            <a:r>
              <a:rPr lang="en-US" altLang="zh-TW" sz="2400" dirty="0"/>
              <a:t>POC </a:t>
            </a:r>
            <a:r>
              <a:rPr lang="zh-TW" altLang="en-US" sz="2400" dirty="0"/>
              <a:t>將 </a:t>
            </a:r>
            <a:r>
              <a:rPr lang="en-US" altLang="zh-TW" sz="2400" dirty="0"/>
              <a:t>HS  </a:t>
            </a:r>
            <a:r>
              <a:rPr lang="zh-TW" altLang="en-US" sz="2400" dirty="0"/>
              <a:t>成都 </a:t>
            </a:r>
            <a:r>
              <a:rPr lang="en-US" altLang="zh-TW" sz="2400" dirty="0"/>
              <a:t>, HS </a:t>
            </a:r>
            <a:r>
              <a:rPr lang="zh-TW" altLang="en-US" sz="2400" dirty="0"/>
              <a:t>揚州 </a:t>
            </a:r>
            <a:r>
              <a:rPr lang="en-US" altLang="zh-TW" sz="2400" dirty="0"/>
              <a:t>..</a:t>
            </a:r>
            <a:r>
              <a:rPr lang="zh-TW" altLang="en-US" sz="2400" dirty="0"/>
              <a:t>的 </a:t>
            </a:r>
            <a:r>
              <a:rPr lang="en-US" altLang="zh-TW" sz="2400" dirty="0"/>
              <a:t>contact window </a:t>
            </a:r>
            <a:r>
              <a:rPr lang="zh-TW" altLang="en-US" sz="2400" dirty="0"/>
              <a:t>做聯繫</a:t>
            </a:r>
            <a:endParaRPr lang="en-US" altLang="zh-TW" sz="2400" dirty="0"/>
          </a:p>
          <a:p>
            <a:pPr marL="0" lvl="0" indent="0">
              <a:buNone/>
            </a:pPr>
            <a:r>
              <a:rPr lang="en-US" altLang="zh-TW" sz="2400" dirty="0"/>
              <a:t>     </a:t>
            </a:r>
          </a:p>
          <a:p>
            <a:pPr marL="0" lvl="0" indent="0">
              <a:buNone/>
            </a:pPr>
            <a:endParaRPr lang="en-US" altLang="zh-TW" sz="2400" dirty="0"/>
          </a:p>
          <a:p>
            <a:pPr marL="0" lvl="0" indent="0">
              <a:buNone/>
            </a:pPr>
            <a:r>
              <a:rPr lang="en-US" altLang="zh-TW" sz="3600" dirty="0"/>
              <a:t>HS Contact window &amp; </a:t>
            </a:r>
            <a:r>
              <a:rPr lang="zh-TW" altLang="en-US" sz="3600" dirty="0"/>
              <a:t>職責 重整  </a:t>
            </a:r>
            <a:r>
              <a:rPr lang="en-US" altLang="zh-TW" sz="3600" dirty="0"/>
              <a:t>( Jason )</a:t>
            </a:r>
          </a:p>
          <a:p>
            <a:pPr marL="0" lvl="0" indent="0">
              <a:buNone/>
            </a:pPr>
            <a:r>
              <a:rPr lang="en-US" altLang="zh-TW" sz="3600" dirty="0"/>
              <a:t>  </a:t>
            </a:r>
            <a:r>
              <a:rPr lang="zh-TW" altLang="en-US" sz="2400" dirty="0"/>
              <a:t>成都</a:t>
            </a:r>
            <a:r>
              <a:rPr lang="en-US" altLang="zh-TW" sz="2400" dirty="0"/>
              <a:t>:</a:t>
            </a:r>
            <a:r>
              <a:rPr lang="zh-CN" altLang="zh-TW" sz="2400" dirty="0"/>
              <a:t>张良志，赵江，刘亚博，唐成</a:t>
            </a:r>
            <a:r>
              <a:rPr lang="en-US" altLang="zh-TW" sz="2400" dirty="0"/>
              <a:t>(***)</a:t>
            </a:r>
            <a:r>
              <a:rPr lang="zh-CN" altLang="zh-TW" sz="2400" dirty="0"/>
              <a:t>，高松</a:t>
            </a:r>
            <a:endParaRPr lang="en-US" altLang="zh-CN" sz="2400" dirty="0"/>
          </a:p>
          <a:p>
            <a:pPr marL="0" lvl="0" indent="0">
              <a:buNone/>
            </a:pPr>
            <a:r>
              <a:rPr lang="en-US" altLang="zh-TW" sz="2400" dirty="0"/>
              <a:t>   </a:t>
            </a:r>
            <a:r>
              <a:rPr lang="zh-TW" altLang="en-US" sz="2400" dirty="0"/>
              <a:t>南山</a:t>
            </a:r>
            <a:r>
              <a:rPr lang="en-US" altLang="zh-TW" sz="2400" dirty="0"/>
              <a:t>:</a:t>
            </a:r>
          </a:p>
          <a:p>
            <a:pPr marL="0" lvl="0" indent="0">
              <a:buNone/>
            </a:pPr>
            <a:r>
              <a:rPr lang="en-US" altLang="zh-TW" sz="2400" dirty="0"/>
              <a:t>   </a:t>
            </a:r>
            <a:r>
              <a:rPr lang="zh-TW" altLang="en-US" sz="2400" dirty="0"/>
              <a:t>揚州</a:t>
            </a:r>
            <a:r>
              <a:rPr lang="en-US" altLang="zh-TW" sz="2400" dirty="0"/>
              <a:t>:</a:t>
            </a:r>
          </a:p>
          <a:p>
            <a:pPr marL="0" lvl="0" indent="0">
              <a:buNone/>
            </a:pPr>
            <a:r>
              <a:rPr lang="en-US" altLang="zh-TW" sz="2400" dirty="0"/>
              <a:t>   …….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59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4D8A84-2FA2-29DE-A7AE-7BF43DF3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525" y="215828"/>
            <a:ext cx="8533245" cy="647054"/>
          </a:xfrm>
        </p:spPr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64D3BB-F26C-8071-8635-BF4F5E92C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Other:</a:t>
            </a:r>
          </a:p>
          <a:p>
            <a:pPr marL="0" indent="0">
              <a:buNone/>
            </a:pPr>
            <a:r>
              <a:rPr lang="en-US" altLang="zh-TW" sz="2000" dirty="0"/>
              <a:t>        1.</a:t>
            </a:r>
            <a:r>
              <a:rPr lang="zh-CN" altLang="zh-TW" sz="2000" dirty="0"/>
              <a:t>宇光背景调查：都提供哪些</a:t>
            </a:r>
            <a:r>
              <a:rPr lang="en-GB" altLang="zh-TW" sz="2000" dirty="0"/>
              <a:t>audio </a:t>
            </a:r>
            <a:r>
              <a:rPr lang="zh-CN" altLang="zh-TW" sz="2000" dirty="0"/>
              <a:t>产品（</a:t>
            </a:r>
            <a:r>
              <a:rPr lang="en-GB" altLang="zh-TW" sz="2000" dirty="0"/>
              <a:t>ECNR, VR…..</a:t>
            </a:r>
            <a:r>
              <a:rPr lang="zh-CN" altLang="zh-TW" sz="2000" dirty="0"/>
              <a:t>）</a:t>
            </a:r>
            <a:endParaRPr lang="en-US" altLang="zh-CN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                  </a:t>
            </a:r>
            <a:r>
              <a:rPr lang="zh-CN" altLang="en-US" sz="2000" dirty="0"/>
              <a:t>网址：</a:t>
            </a:r>
            <a:r>
              <a:rPr lang="en-US" altLang="zh-CN" sz="2000" dirty="0">
                <a:hlinkClick r:id="rId2"/>
              </a:rPr>
              <a:t>http://www.ygctech.com/</a:t>
            </a:r>
            <a:endParaRPr lang="en-US" altLang="zh-CN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CN" sz="2000" dirty="0"/>
              <a:t>        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合作伙伴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TW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8E320A-D6AB-215C-9FE9-112D8B148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020" y="2922351"/>
            <a:ext cx="4168800" cy="22236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F643D2-733A-65F6-46A8-2CEE51BAA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147" y="2712982"/>
            <a:ext cx="5073254" cy="10205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F204648-0EA3-E1AA-7437-56C1923E4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079" y="3805200"/>
            <a:ext cx="4168799" cy="9229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02B6675-7135-6319-5E69-22A42999B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7892" y="4728194"/>
            <a:ext cx="4881058" cy="92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0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0C527-55C2-7081-AF01-C990B2C7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美佳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DB819A-12E2-E106-4EC8-3E50FA96C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CN" dirty="0"/>
          </a:p>
          <a:p>
            <a:r>
              <a:rPr lang="zh-CN" altLang="en-US" dirty="0"/>
              <a:t>镁佳（北京）科技有限公司</a:t>
            </a:r>
            <a:endParaRPr lang="en-US" altLang="zh-CN" dirty="0"/>
          </a:p>
          <a:p>
            <a:r>
              <a:rPr lang="zh-CN" altLang="en-US" dirty="0"/>
              <a:t>北京市朝阳区融新科技中心</a:t>
            </a:r>
            <a:r>
              <a:rPr lang="en-US" altLang="zh-CN" dirty="0"/>
              <a:t>C</a:t>
            </a:r>
            <a:r>
              <a:rPr lang="zh-CN" altLang="en-US" dirty="0"/>
              <a:t>座</a:t>
            </a:r>
            <a:r>
              <a:rPr lang="en-US" altLang="zh-CN" dirty="0"/>
              <a:t>12</a:t>
            </a:r>
            <a:r>
              <a:rPr lang="zh-CN" altLang="en-US" dirty="0"/>
              <a:t>层</a:t>
            </a:r>
            <a:endParaRPr lang="en-US" altLang="zh-CN" dirty="0"/>
          </a:p>
          <a:p>
            <a:r>
              <a:rPr lang="zh-CN" altLang="en-US" dirty="0"/>
              <a:t>镁佳（北京）科技有限公司</a:t>
            </a:r>
            <a:r>
              <a:rPr lang="en-US" altLang="zh-CN" dirty="0"/>
              <a:t>2018</a:t>
            </a:r>
            <a:r>
              <a:rPr lang="zh-CN" altLang="en-US" dirty="0"/>
              <a:t>年成立于北京。秉承着“软件改变世界”的梦想，凭借多年在互联网和汽车行业的积累，成功推出镁佳整车级别分布式智能操作系统</a:t>
            </a:r>
            <a:r>
              <a:rPr lang="en-US" altLang="zh-CN" dirty="0" err="1"/>
              <a:t>SmartMega</a:t>
            </a:r>
            <a:r>
              <a:rPr lang="en-US" altLang="zh-CN" dirty="0"/>
              <a:t>® OS+</a:t>
            </a:r>
            <a:r>
              <a:rPr lang="zh-CN" altLang="en-US" dirty="0"/>
              <a:t>。</a:t>
            </a:r>
            <a:r>
              <a:rPr lang="en-US" altLang="zh-CN" dirty="0" err="1"/>
              <a:t>SmartMega</a:t>
            </a:r>
            <a:r>
              <a:rPr lang="en-US" altLang="zh-CN" dirty="0"/>
              <a:t>® OS+</a:t>
            </a:r>
            <a:r>
              <a:rPr lang="zh-CN" altLang="en-US" dirty="0"/>
              <a:t>可覆盖从车到云的核心软件构架，根据车型可快速定制专属的</a:t>
            </a:r>
            <a:r>
              <a:rPr lang="en-US" altLang="zh-CN" dirty="0"/>
              <a:t>OS+</a:t>
            </a:r>
            <a:r>
              <a:rPr lang="zh-CN" altLang="en-US" dirty="0"/>
              <a:t>版本，并提供硬件零部件的设计和定制。基于定制的</a:t>
            </a:r>
            <a:r>
              <a:rPr lang="en-US" altLang="zh-CN" dirty="0"/>
              <a:t>OS+</a:t>
            </a:r>
            <a:r>
              <a:rPr lang="zh-CN" altLang="en-US" dirty="0"/>
              <a:t>版本的零部件软件开发，可实现一年数次的整车多零部件软件大迭代。</a:t>
            </a:r>
            <a:r>
              <a:rPr lang="en-US" altLang="zh-CN" dirty="0" err="1"/>
              <a:t>SmartMega</a:t>
            </a:r>
            <a:r>
              <a:rPr lang="en-US" altLang="zh-CN" dirty="0"/>
              <a:t>® OS+ </a:t>
            </a:r>
            <a:r>
              <a:rPr lang="zh-CN" altLang="en-US" dirty="0"/>
              <a:t>目前支持的零部件包括：数字座舱、多个域控制器、</a:t>
            </a:r>
            <a:r>
              <a:rPr lang="en-US" altLang="zh-CN" dirty="0"/>
              <a:t>T-Box</a:t>
            </a:r>
            <a:r>
              <a:rPr lang="zh-CN" altLang="en-US" dirty="0"/>
              <a:t>、网关，具有极强地平台化和规模化能力。基于</a:t>
            </a:r>
            <a:r>
              <a:rPr lang="en-US" altLang="zh-CN" dirty="0" err="1"/>
              <a:t>SmartMega</a:t>
            </a:r>
            <a:r>
              <a:rPr lang="en-US" altLang="zh-CN" dirty="0"/>
              <a:t>® OS+</a:t>
            </a:r>
            <a:r>
              <a:rPr lang="zh-CN" altLang="en-US" dirty="0"/>
              <a:t>公司构建了后装智能化产品线</a:t>
            </a:r>
            <a:r>
              <a:rPr lang="en-US" altLang="zh-CN" dirty="0"/>
              <a:t>——</a:t>
            </a:r>
            <a:r>
              <a:rPr lang="zh-CN" altLang="en-US" dirty="0"/>
              <a:t>杰克豆</a:t>
            </a:r>
            <a:r>
              <a:rPr lang="en-US" altLang="zh-CN" dirty="0"/>
              <a:t>AI</a:t>
            </a:r>
            <a:r>
              <a:rPr lang="zh-CN" altLang="en-US" dirty="0"/>
              <a:t>智能联网车机、后装蓝牙钥匙。用户不用购买新车，就可享受智能化、联网化的便捷功能。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0266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8D94DF-59AF-CA64-ED0F-4CEA53A2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镁佳</a:t>
            </a:r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D646691-19D0-1FAA-FFDA-29E187095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2896183"/>
            <a:ext cx="11402562" cy="353462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1E528C-3E7A-4153-2464-9F06D8EEF945}"/>
              </a:ext>
            </a:extLst>
          </p:cNvPr>
          <p:cNvSpPr txBox="1"/>
          <p:nvPr/>
        </p:nvSpPr>
        <p:spPr>
          <a:xfrm>
            <a:off x="516835" y="1256306"/>
            <a:ext cx="11402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镁佳（北京）科技有限公司成立于</a:t>
            </a:r>
            <a:r>
              <a:rPr lang="en-US" altLang="zh-CN" dirty="0"/>
              <a:t>2018</a:t>
            </a:r>
            <a:r>
              <a:rPr lang="zh-CN" altLang="en-US" dirty="0"/>
              <a:t>年，总部位于北京，是一家以汽车智能化和联网化软件研发为核心的企业。公司基于自主研发的整车级别分布式智能操作系统</a:t>
            </a:r>
            <a:r>
              <a:rPr lang="en-US" altLang="zh-CN" dirty="0" err="1"/>
              <a:t>SmartMega</a:t>
            </a:r>
            <a:r>
              <a:rPr lang="en-US" altLang="zh-CN" dirty="0"/>
              <a:t>® OS+</a:t>
            </a:r>
            <a:r>
              <a:rPr lang="zh-CN" altLang="en-US" dirty="0"/>
              <a:t>及软件开发基础组件</a:t>
            </a:r>
            <a:r>
              <a:rPr lang="en-US" altLang="zh-CN" dirty="0" err="1"/>
              <a:t>SmartMega</a:t>
            </a:r>
            <a:r>
              <a:rPr lang="en-US" altLang="zh-CN" dirty="0"/>
              <a:t>® Core</a:t>
            </a:r>
            <a:r>
              <a:rPr lang="zh-CN" altLang="en-US" dirty="0"/>
              <a:t>，提供涵盖数字座舱、域控制器等汽车零部件的定制化软硬件解决方案 </a:t>
            </a:r>
            <a:r>
              <a:rPr lang="en-US" altLang="zh-CN" dirty="0"/>
              <a:t>[1] [5]</a:t>
            </a:r>
            <a:r>
              <a:rPr lang="zh-CN" altLang="en-US" dirty="0"/>
              <a:t>。创始团队由拥有</a:t>
            </a:r>
            <a:r>
              <a:rPr lang="en-US" altLang="zh-CN" dirty="0"/>
              <a:t>Google</a:t>
            </a:r>
            <a:r>
              <a:rPr lang="zh-CN" altLang="en-US" dirty="0"/>
              <a:t>、微软等企业技术背景的成员组成，创始人庄莉曾主导蔚来汽车</a:t>
            </a:r>
            <a:r>
              <a:rPr lang="en-US" altLang="zh-CN" dirty="0"/>
              <a:t>NIO OS</a:t>
            </a:r>
            <a:r>
              <a:rPr lang="zh-CN" altLang="en-US" dirty="0"/>
              <a:t>系统开发 </a:t>
            </a:r>
            <a:r>
              <a:rPr lang="en-US" altLang="zh-CN" dirty="0"/>
              <a:t>[1] [6]</a:t>
            </a:r>
            <a:r>
              <a:rPr lang="zh-CN" altLang="en-US" dirty="0"/>
              <a:t>。截至</a:t>
            </a:r>
            <a:r>
              <a:rPr lang="en-US" altLang="zh-CN" dirty="0"/>
              <a:t>2023</a:t>
            </a:r>
            <a:r>
              <a:rPr lang="zh-CN" altLang="en-US" dirty="0"/>
              <a:t>年，公司已与多家汽车主机厂达成量产合作，并完成</a:t>
            </a:r>
            <a:r>
              <a:rPr lang="en-US" altLang="zh-CN" dirty="0"/>
              <a:t>D</a:t>
            </a:r>
            <a:r>
              <a:rPr lang="zh-CN" altLang="en-US" dirty="0"/>
              <a:t>轮融资</a:t>
            </a:r>
          </a:p>
        </p:txBody>
      </p:sp>
    </p:spTree>
    <p:extLst>
      <p:ext uri="{BB962C8B-B14F-4D97-AF65-F5344CB8AC3E}">
        <p14:creationId xmlns:p14="http://schemas.microsoft.com/office/powerpoint/2010/main" val="419161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59413C-82D2-4B45-E4BE-88D5B4EA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8397</a:t>
            </a:r>
            <a:r>
              <a:rPr lang="zh-CN" altLang="en-US" dirty="0"/>
              <a:t>平台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25C9FF-3C90-4FFE-5610-2C2306806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联系人：唐成</a:t>
            </a:r>
            <a:endParaRPr lang="en-US" altLang="zh-CN" dirty="0"/>
          </a:p>
          <a:p>
            <a:endParaRPr lang="en-US" altLang="zh-CN" sz="2200" dirty="0"/>
          </a:p>
          <a:p>
            <a:r>
              <a:rPr lang="en-US" altLang="zh-CN" sz="2200" dirty="0"/>
              <a:t>1 SOC :8397</a:t>
            </a:r>
          </a:p>
          <a:p>
            <a:r>
              <a:rPr lang="en-US" altLang="zh-CN" sz="2200" dirty="0"/>
              <a:t>2 BT CHIP: 89570X2</a:t>
            </a:r>
            <a:r>
              <a:rPr lang="zh-CN" altLang="en-US" sz="2200" dirty="0"/>
              <a:t>（</a:t>
            </a:r>
            <a:r>
              <a:rPr lang="en-US" altLang="zh-CN" sz="2200" dirty="0"/>
              <a:t>Nfor module</a:t>
            </a:r>
            <a:r>
              <a:rPr lang="zh-CN" altLang="en-US" sz="2200" dirty="0"/>
              <a:t>： </a:t>
            </a:r>
            <a:r>
              <a:rPr lang="en-US" altLang="zh-CN" sz="2200" dirty="0"/>
              <a:t>3331</a:t>
            </a:r>
            <a:r>
              <a:rPr lang="zh-CN" altLang="en-US" sz="2200" dirty="0"/>
              <a:t>）</a:t>
            </a:r>
            <a:endParaRPr lang="en-US" altLang="zh-CN" sz="2200" dirty="0"/>
          </a:p>
          <a:p>
            <a:r>
              <a:rPr lang="zh-CN" altLang="en-US" sz="2200" dirty="0"/>
              <a:t>简要功能说明： 主蓝牙</a:t>
            </a:r>
            <a:r>
              <a:rPr lang="en-US" altLang="zh-CN" sz="2200" dirty="0"/>
              <a:t>:CLASSIC+BLE</a:t>
            </a:r>
          </a:p>
          <a:p>
            <a:r>
              <a:rPr lang="zh-CN" altLang="en-US" sz="2200" dirty="0"/>
              <a:t>副架蓝牙：两个耳机</a:t>
            </a:r>
            <a:r>
              <a:rPr lang="en-US" altLang="zh-CN" sz="2200" dirty="0"/>
              <a:t>+BLE(</a:t>
            </a:r>
            <a:r>
              <a:rPr lang="zh-CN" altLang="en-US" sz="2200" dirty="0"/>
              <a:t>手柄）</a:t>
            </a:r>
            <a:endParaRPr lang="en-US" altLang="zh-CN" sz="2200" dirty="0"/>
          </a:p>
          <a:p>
            <a:r>
              <a:rPr lang="zh-CN" altLang="en-US" sz="2200" dirty="0"/>
              <a:t>此项目功能尚包括两个</a:t>
            </a:r>
            <a:r>
              <a:rPr lang="en-US" altLang="zh-CN" sz="2200" dirty="0"/>
              <a:t>pad </a:t>
            </a:r>
            <a:r>
              <a:rPr lang="zh-CN" altLang="en-US" sz="2200" dirty="0"/>
              <a:t>投屏，像是</a:t>
            </a:r>
            <a:r>
              <a:rPr lang="en-US" altLang="zh-CN" sz="2200" dirty="0"/>
              <a:t>PAD</a:t>
            </a:r>
            <a:r>
              <a:rPr lang="zh-CN" altLang="en-US" sz="2200" dirty="0"/>
              <a:t>投到车机屏或车机屏投到</a:t>
            </a:r>
            <a:r>
              <a:rPr lang="en-US" altLang="zh-CN" sz="2200" dirty="0"/>
              <a:t>PAD; </a:t>
            </a:r>
            <a:r>
              <a:rPr lang="zh-CN" altLang="en-US" sz="2200" dirty="0"/>
              <a:t>冰箱屏投屏，</a:t>
            </a:r>
            <a:r>
              <a:rPr lang="en-US" altLang="zh-CN" sz="2200" dirty="0"/>
              <a:t>----</a:t>
            </a:r>
            <a:r>
              <a:rPr lang="zh-CN" altLang="en-US" sz="2200" dirty="0"/>
              <a:t>以上功能为</a:t>
            </a:r>
            <a:r>
              <a:rPr lang="en-US" altLang="zh-CN" sz="2200" dirty="0"/>
              <a:t>DNTC</a:t>
            </a:r>
            <a:r>
              <a:rPr lang="zh-CN" altLang="en-US" sz="2200" dirty="0"/>
              <a:t>提到的想法，尚未有具体实现方式</a:t>
            </a:r>
            <a:r>
              <a:rPr lang="en-US" altLang="zh-CN" sz="2200" dirty="0"/>
              <a:t>(</a:t>
            </a:r>
            <a:r>
              <a:rPr lang="zh-CN" altLang="en-US" sz="2200" dirty="0"/>
              <a:t>连接时可能用</a:t>
            </a:r>
            <a:r>
              <a:rPr lang="en-US" altLang="zh-CN" sz="2200" dirty="0"/>
              <a:t>BLE)</a:t>
            </a:r>
          </a:p>
          <a:p>
            <a:endParaRPr lang="en-US" altLang="zh-CN" sz="2200" dirty="0"/>
          </a:p>
          <a:p>
            <a:r>
              <a:rPr lang="zh-CN" altLang="en-US" sz="2200" dirty="0"/>
              <a:t>目前状态</a:t>
            </a:r>
            <a:r>
              <a:rPr lang="zh-CN" altLang="en-US" sz="2200" dirty="0">
                <a:sym typeface="Wingdings" panose="05000000000000000000" pitchFamily="2" charset="2"/>
              </a:rPr>
              <a:t>（</a:t>
            </a:r>
            <a:r>
              <a:rPr lang="en-US" altLang="zh-CN" sz="2200" dirty="0">
                <a:sym typeface="Wingdings" panose="05000000000000000000" pitchFamily="2" charset="2"/>
              </a:rPr>
              <a:t>20250819</a:t>
            </a:r>
            <a:r>
              <a:rPr lang="zh-CN" altLang="en-US" sz="2200" dirty="0">
                <a:sym typeface="Wingdings" panose="05000000000000000000" pitchFamily="2" charset="2"/>
              </a:rPr>
              <a:t>）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1 DNTC</a:t>
            </a:r>
            <a:r>
              <a:rPr lang="zh-CN" altLang="en-US" sz="2200" dirty="0"/>
              <a:t>尚未定点到</a:t>
            </a:r>
            <a:r>
              <a:rPr lang="en-US" altLang="zh-CN" sz="2200" dirty="0"/>
              <a:t>HS,</a:t>
            </a:r>
            <a:r>
              <a:rPr lang="zh-CN" altLang="en-US" sz="2200" dirty="0"/>
              <a:t>但基本没问题</a:t>
            </a:r>
            <a:endParaRPr lang="en-US" altLang="zh-CN" sz="2200" dirty="0"/>
          </a:p>
          <a:p>
            <a:r>
              <a:rPr lang="en-US" altLang="zh-CN" sz="2200" dirty="0"/>
              <a:t>2 </a:t>
            </a:r>
            <a:r>
              <a:rPr lang="en-US" altLang="zh-CN" sz="2200" dirty="0" err="1"/>
              <a:t>hs</a:t>
            </a:r>
            <a:r>
              <a:rPr lang="zh-CN" altLang="en-US" sz="2200" dirty="0"/>
              <a:t>硬件已经在做，预计</a:t>
            </a:r>
            <a:r>
              <a:rPr lang="en-US" altLang="zh-CN" sz="2200" dirty="0"/>
              <a:t>9E</a:t>
            </a:r>
            <a:r>
              <a:rPr lang="zh-CN" altLang="en-US" sz="2200" dirty="0"/>
              <a:t>回来，</a:t>
            </a:r>
            <a:r>
              <a:rPr lang="en-US" altLang="zh-CN" sz="2200" dirty="0"/>
              <a:t>10M</a:t>
            </a:r>
            <a:r>
              <a:rPr lang="zh-CN" altLang="en-US" sz="2200" dirty="0"/>
              <a:t>调通硬件，再与</a:t>
            </a:r>
            <a:r>
              <a:rPr lang="en-US" altLang="zh-CN" sz="2200" dirty="0"/>
              <a:t>DNTC</a:t>
            </a:r>
            <a:r>
              <a:rPr lang="zh-CN" altLang="en-US" sz="2200" dirty="0"/>
              <a:t>确认功能</a:t>
            </a:r>
            <a:endParaRPr lang="en-US" altLang="zh-CN" sz="22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02572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&amp;W_PPT">
      <a:dk1>
        <a:srgbClr val="393A39"/>
      </a:dk1>
      <a:lt1>
        <a:sysClr val="window" lastClr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57128</TotalTime>
  <Words>779</Words>
  <Application>Microsoft Office PowerPoint</Application>
  <PresentationFormat>宽屏</PresentationFormat>
  <Paragraphs>75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Custom Design</vt:lpstr>
      <vt:lpstr>Q&amp;A</vt:lpstr>
      <vt:lpstr>PowerPoint 演示文稿</vt:lpstr>
      <vt:lpstr>Q&amp;A</vt:lpstr>
      <vt:lpstr>美佳1</vt:lpstr>
      <vt:lpstr>镁佳2</vt:lpstr>
      <vt:lpstr>8397平台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ANW John</cp:lastModifiedBy>
  <cp:revision>5597</cp:revision>
  <dcterms:created xsi:type="dcterms:W3CDTF">2014-11-12T21:47:38Z</dcterms:created>
  <dcterms:modified xsi:type="dcterms:W3CDTF">2025-08-20T01:49:15Z</dcterms:modified>
  <cp:category/>
</cp:coreProperties>
</file>