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076138215" r:id="rId2"/>
    <p:sldId id="2076138216" r:id="rId3"/>
    <p:sldId id="2076138217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8" d="100"/>
          <a:sy n="78" d="100"/>
        </p:scale>
        <p:origin x="500" y="3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64E928-B196-4059-8FB5-554621B2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75315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5F25BFC-AE5B-44FC-15BB-B941734CE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891153"/>
            <a:ext cx="10692320" cy="560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000" dirty="0"/>
              <a:t>藍牙協議棧</a:t>
            </a:r>
            <a:r>
              <a:rPr lang="en-US" altLang="zh-TW" sz="2000" dirty="0"/>
              <a:t>:</a:t>
            </a:r>
            <a:endParaRPr lang="zh-TW" altLang="zh-TW" sz="2000" dirty="0"/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zh-TW" altLang="en-US" dirty="0"/>
              <a:t>   </a:t>
            </a:r>
            <a:r>
              <a:rPr lang="zh-TW" altLang="zh-TW" sz="1400" dirty="0"/>
              <a:t>日本</a:t>
            </a:r>
            <a:r>
              <a:rPr lang="en-US" altLang="zh-TW" sz="1400" dirty="0"/>
              <a:t> JKC, PIO </a:t>
            </a:r>
            <a:r>
              <a:rPr lang="zh-TW" altLang="zh-TW" sz="1400" dirty="0"/>
              <a:t>除了整個車機全部委外的案子外</a:t>
            </a:r>
            <a:r>
              <a:rPr lang="en-US" altLang="zh-TW" sz="1400" dirty="0"/>
              <a:t>, </a:t>
            </a:r>
            <a:r>
              <a:rPr lang="zh-TW" altLang="zh-TW" sz="1400" dirty="0"/>
              <a:t>幾乎都是採用</a:t>
            </a:r>
            <a:r>
              <a:rPr lang="en-US" altLang="zh-TW" sz="1400" dirty="0"/>
              <a:t> A&amp;W</a:t>
            </a:r>
            <a:r>
              <a:rPr lang="zh-TW" altLang="zh-TW" sz="1400" dirty="0"/>
              <a:t>的</a:t>
            </a:r>
            <a:r>
              <a:rPr lang="en-US" altLang="zh-TW" sz="1400" dirty="0"/>
              <a:t>Solutions,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十多年來兩家</a:t>
            </a:r>
            <a:r>
              <a:rPr lang="zh-TW" altLang="en-US" sz="1400" dirty="0"/>
              <a:t>各</a:t>
            </a:r>
            <a:r>
              <a:rPr lang="zh-TW" altLang="zh-TW" sz="1400" dirty="0"/>
              <a:t>別出貨量都達數千萬套</a:t>
            </a:r>
            <a:r>
              <a:rPr lang="en-US" altLang="zh-TW" sz="1400" dirty="0"/>
              <a:t>. </a:t>
            </a:r>
            <a:r>
              <a:rPr lang="zh-TW" altLang="zh-TW" sz="1400" dirty="0"/>
              <a:t>其他日本公司例如</a:t>
            </a:r>
            <a:r>
              <a:rPr lang="en-US" altLang="zh-TW" sz="1400" dirty="0"/>
              <a:t>A, D,F,S </a:t>
            </a:r>
            <a:r>
              <a:rPr lang="zh-TW" altLang="zh-TW" sz="1400" dirty="0"/>
              <a:t>等也都是</a:t>
            </a:r>
            <a:r>
              <a:rPr lang="en-US" altLang="zh-TW" sz="1400" dirty="0"/>
              <a:t> A&amp;W </a:t>
            </a:r>
            <a:r>
              <a:rPr lang="zh-TW" altLang="zh-TW" sz="1400" dirty="0"/>
              <a:t>客戶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可以相信的是</a:t>
            </a:r>
            <a:r>
              <a:rPr lang="en-US" altLang="zh-TW" sz="1400" dirty="0"/>
              <a:t>, </a:t>
            </a:r>
            <a:r>
              <a:rPr lang="zh-TW" altLang="zh-TW" sz="1400" dirty="0"/>
              <a:t>對</a:t>
            </a:r>
            <a:r>
              <a:rPr lang="en-US" altLang="zh-TW" sz="1400" dirty="0"/>
              <a:t> JKC </a:t>
            </a:r>
            <a:r>
              <a:rPr lang="zh-TW" altLang="zh-TW" sz="1400" dirty="0"/>
              <a:t>而言</a:t>
            </a:r>
            <a:r>
              <a:rPr lang="en-US" altLang="zh-TW" sz="1400" dirty="0"/>
              <a:t>, </a:t>
            </a:r>
            <a:r>
              <a:rPr lang="zh-TW" altLang="zh-TW" sz="1400" dirty="0"/>
              <a:t>應該沒有比使用</a:t>
            </a:r>
            <a:r>
              <a:rPr lang="en-US" altLang="zh-TW" sz="1400" dirty="0"/>
              <a:t> A&amp;W STACK </a:t>
            </a:r>
            <a:r>
              <a:rPr lang="zh-TW" altLang="zh-TW" sz="1400" dirty="0"/>
              <a:t>更讓</a:t>
            </a:r>
            <a:r>
              <a:rPr lang="zh-TW" altLang="en-US" sz="1400" dirty="0"/>
              <a:t>他</a:t>
            </a:r>
            <a:r>
              <a:rPr lang="zh-TW" altLang="zh-TW" sz="1400" dirty="0"/>
              <a:t>們放心的才是</a:t>
            </a:r>
            <a:r>
              <a:rPr lang="en-US" altLang="zh-TW" sz="1400" dirty="0"/>
              <a:t>.</a:t>
            </a:r>
            <a:endParaRPr lang="zh-TW" altLang="zh-TW" sz="1400" dirty="0"/>
          </a:p>
          <a:p>
            <a:pPr marL="0" indent="0">
              <a:buNone/>
            </a:pPr>
            <a:endParaRPr lang="zh-TW" altLang="zh-TW" sz="1800" dirty="0"/>
          </a:p>
          <a:p>
            <a:pPr marL="0" indent="0">
              <a:buNone/>
            </a:pPr>
            <a:r>
              <a:rPr lang="en-US" altLang="zh-TW" sz="2000" dirty="0"/>
              <a:t>ECNR:</a:t>
            </a:r>
            <a:endParaRPr lang="zh-TW" altLang="zh-TW" sz="2000" dirty="0"/>
          </a:p>
          <a:p>
            <a:pPr marL="0" indent="0">
              <a:buNone/>
            </a:pPr>
            <a:r>
              <a:rPr lang="en-US" altLang="zh-TW" sz="1800" dirty="0"/>
              <a:t>   </a:t>
            </a:r>
            <a:r>
              <a:rPr lang="zh-TW" altLang="en-US" sz="1800" dirty="0"/>
              <a:t>   </a:t>
            </a:r>
            <a:r>
              <a:rPr lang="en-US" altLang="zh-TW" sz="1800" dirty="0"/>
              <a:t>  </a:t>
            </a:r>
            <a:r>
              <a:rPr lang="zh-TW" altLang="en-US" sz="1800" dirty="0"/>
              <a:t>  </a:t>
            </a:r>
            <a:r>
              <a:rPr lang="en-US" altLang="zh-TW" sz="1400" dirty="0"/>
              <a:t>JKC </a:t>
            </a:r>
            <a:r>
              <a:rPr lang="zh-TW" altLang="zh-TW" sz="1400" dirty="0"/>
              <a:t>跟</a:t>
            </a:r>
            <a:r>
              <a:rPr lang="en-US" altLang="zh-TW" sz="1400" dirty="0"/>
              <a:t> A&amp;W </a:t>
            </a:r>
            <a:r>
              <a:rPr lang="zh-TW" altLang="zh-TW" sz="1400" dirty="0"/>
              <a:t>合作也很久</a:t>
            </a:r>
            <a:r>
              <a:rPr lang="en-US" altLang="zh-TW" sz="1400" dirty="0"/>
              <a:t>,</a:t>
            </a:r>
            <a:r>
              <a:rPr lang="zh-TW" altLang="zh-TW" sz="1400" dirty="0"/>
              <a:t>總出貨量也是千萬套量級</a:t>
            </a:r>
            <a:r>
              <a:rPr lang="en-US" altLang="zh-TW" sz="1400" dirty="0"/>
              <a:t>. </a:t>
            </a:r>
            <a:r>
              <a:rPr lang="zh-TW" altLang="zh-TW" sz="1400" dirty="0"/>
              <a:t>上個月與</a:t>
            </a:r>
            <a:r>
              <a:rPr lang="en-US" altLang="zh-TW" sz="1400" dirty="0"/>
              <a:t> A&amp;W </a:t>
            </a:r>
            <a:r>
              <a:rPr lang="zh-TW" altLang="zh-TW" sz="1400" dirty="0"/>
              <a:t>還在</a:t>
            </a:r>
            <a:r>
              <a:rPr lang="zh-TW" altLang="en-US" sz="1400" dirty="0"/>
              <a:t>他</a:t>
            </a:r>
            <a:r>
              <a:rPr lang="zh-TW" altLang="zh-TW" sz="1400" dirty="0"/>
              <a:t>們</a:t>
            </a:r>
            <a:r>
              <a:rPr lang="en-US" altLang="zh-TW" sz="1400" dirty="0"/>
              <a:t> LAB </a:t>
            </a:r>
            <a:r>
              <a:rPr lang="zh-TW" altLang="zh-TW" sz="1400" dirty="0"/>
              <a:t>裡調教通過</a:t>
            </a:r>
            <a:r>
              <a:rPr lang="en-US" altLang="zh-TW" sz="1400" dirty="0"/>
              <a:t> ITU-T, </a:t>
            </a:r>
          </a:p>
          <a:p>
            <a:pPr marL="0" indent="0">
              <a:buNone/>
            </a:pPr>
            <a:r>
              <a:rPr lang="en-US" altLang="zh-TW" sz="1400" dirty="0"/>
              <a:t>     </a:t>
            </a:r>
            <a:r>
              <a:rPr lang="zh-TW" altLang="en-US" sz="1400" dirty="0"/>
              <a:t>  </a:t>
            </a:r>
            <a:r>
              <a:rPr lang="en-US" altLang="zh-TW" sz="1400" dirty="0"/>
              <a:t> </a:t>
            </a:r>
            <a:r>
              <a:rPr lang="zh-TW" altLang="zh-TW" sz="1400" dirty="0"/>
              <a:t>服務及能力都得到高度滿意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endParaRPr lang="zh-TW" altLang="zh-TW" sz="1400" dirty="0"/>
          </a:p>
          <a:p>
            <a:pPr marL="0" indent="0">
              <a:buNone/>
            </a:pPr>
            <a:r>
              <a:rPr lang="en-US" altLang="zh-TW" sz="2200" dirty="0"/>
              <a:t>CP/AA:</a:t>
            </a:r>
            <a:endParaRPr lang="zh-TW" altLang="zh-TW" sz="2200" dirty="0"/>
          </a:p>
          <a:p>
            <a:pPr marL="0" indent="0">
              <a:buNone/>
            </a:pPr>
            <a:r>
              <a:rPr lang="en-US" altLang="zh-TW" dirty="0"/>
              <a:t>       </a:t>
            </a:r>
            <a:r>
              <a:rPr lang="en-US" altLang="zh-TW" sz="1700" dirty="0"/>
              <a:t>A</a:t>
            </a:r>
            <a:r>
              <a:rPr lang="en-US" altLang="zh-TW" sz="1400" dirty="0"/>
              <a:t>&amp;W CP/AA team </a:t>
            </a:r>
            <a:r>
              <a:rPr lang="zh-TW" altLang="zh-TW" sz="1400" dirty="0"/>
              <a:t>成立時間較短</a:t>
            </a:r>
            <a:r>
              <a:rPr lang="en-US" altLang="zh-TW" sz="1400" dirty="0"/>
              <a:t>, </a:t>
            </a:r>
            <a:r>
              <a:rPr lang="zh-TW" altLang="zh-TW" sz="1400" dirty="0"/>
              <a:t>但結合</a:t>
            </a:r>
            <a:r>
              <a:rPr lang="en-US" altLang="zh-TW" sz="1400" dirty="0"/>
              <a:t> ITU-T/ECNR</a:t>
            </a:r>
            <a:r>
              <a:rPr lang="zh-TW" altLang="zh-TW" sz="1400" dirty="0"/>
              <a:t>的強大</a:t>
            </a:r>
            <a:r>
              <a:rPr lang="en-US" altLang="zh-TW" sz="1400" dirty="0"/>
              <a:t> support, </a:t>
            </a:r>
            <a:r>
              <a:rPr lang="zh-TW" altLang="zh-TW" sz="1400" dirty="0"/>
              <a:t>快速獲得許多國際大廠採用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r>
              <a:rPr lang="en-US" altLang="zh-TW" sz="1400" dirty="0"/>
              <a:t>      </a:t>
            </a:r>
            <a:r>
              <a:rPr lang="zh-TW" altLang="zh-TW" sz="1400" dirty="0"/>
              <a:t>不過客戶委託的主要在困難的</a:t>
            </a:r>
            <a:r>
              <a:rPr lang="en-US" altLang="zh-TW" sz="1400" dirty="0"/>
              <a:t> CP. </a:t>
            </a:r>
            <a:r>
              <a:rPr lang="zh-TW" altLang="zh-TW" sz="1400" dirty="0"/>
              <a:t>而</a:t>
            </a:r>
            <a:r>
              <a:rPr lang="en-US" altLang="zh-TW" sz="1400" dirty="0"/>
              <a:t> Google </a:t>
            </a:r>
            <a:r>
              <a:rPr lang="zh-TW" altLang="zh-TW" sz="1400" dirty="0"/>
              <a:t>的策略又不讓像</a:t>
            </a:r>
            <a:r>
              <a:rPr lang="en-US" altLang="zh-TW" sz="1400" dirty="0"/>
              <a:t> A&amp;W </a:t>
            </a:r>
            <a:r>
              <a:rPr lang="zh-TW" altLang="zh-TW" sz="1400" dirty="0"/>
              <a:t>這樣的公司直接取得</a:t>
            </a:r>
            <a:r>
              <a:rPr lang="en-US" altLang="zh-TW" sz="1400" dirty="0"/>
              <a:t>AA </a:t>
            </a:r>
            <a:r>
              <a:rPr lang="zh-TW" altLang="en-US" sz="1400" dirty="0"/>
              <a:t>文件</a:t>
            </a:r>
            <a:r>
              <a:rPr lang="en-US" altLang="zh-TW" sz="1400" dirty="0"/>
              <a:t>, </a:t>
            </a:r>
            <a:r>
              <a:rPr lang="zh-TW" altLang="en-US" sz="1400" dirty="0"/>
              <a:t>為</a:t>
            </a:r>
            <a:r>
              <a:rPr lang="en-US" altLang="zh-TW" sz="1400" dirty="0"/>
              <a:t>AA new version</a:t>
            </a:r>
            <a:r>
              <a:rPr lang="zh-TW" altLang="zh-TW" sz="1400" dirty="0"/>
              <a:t>事先做好準備</a:t>
            </a:r>
            <a:r>
              <a:rPr lang="en-US" altLang="zh-TW" sz="1400" dirty="0"/>
              <a:t>.</a:t>
            </a:r>
            <a:endParaRPr lang="zh-TW" altLang="zh-TW" sz="1400" dirty="0"/>
          </a:p>
          <a:p>
            <a:pPr marL="0" indent="0">
              <a:buNone/>
            </a:pPr>
            <a:r>
              <a:rPr lang="en-US" altLang="zh-TW" sz="1400" dirty="0"/>
              <a:t>              </a:t>
            </a:r>
            <a:r>
              <a:rPr lang="zh-TW" altLang="zh-TW" sz="1400" dirty="0"/>
              <a:t>這次與</a:t>
            </a:r>
            <a:r>
              <a:rPr lang="en-US" altLang="zh-TW" sz="1400" dirty="0"/>
              <a:t> </a:t>
            </a:r>
            <a:r>
              <a:rPr lang="en-US" altLang="zh-TW" sz="1400" dirty="0" err="1"/>
              <a:t>ForYou</a:t>
            </a:r>
            <a:r>
              <a:rPr lang="en-US" altLang="zh-TW" sz="1400" dirty="0"/>
              <a:t> </a:t>
            </a:r>
            <a:r>
              <a:rPr lang="zh-TW" altLang="zh-TW" sz="1400" dirty="0"/>
              <a:t>合作的</a:t>
            </a:r>
            <a:r>
              <a:rPr lang="en-US" altLang="zh-TW" sz="1400" dirty="0"/>
              <a:t>AA v4.3 </a:t>
            </a:r>
            <a:r>
              <a:rPr lang="zh-TW" altLang="zh-TW" sz="1400" dirty="0"/>
              <a:t>是新版本</a:t>
            </a:r>
            <a:r>
              <a:rPr lang="en-US" altLang="zh-TW" sz="1400" dirty="0"/>
              <a:t>, </a:t>
            </a:r>
            <a:r>
              <a:rPr lang="zh-TW" altLang="zh-TW" sz="1400" dirty="0"/>
              <a:t>部分功能尚未開發</a:t>
            </a:r>
            <a:r>
              <a:rPr lang="en-US" altLang="zh-TW" sz="1400" dirty="0"/>
              <a:t>, </a:t>
            </a:r>
            <a:r>
              <a:rPr lang="zh-TW" altLang="zh-TW" sz="1400" dirty="0"/>
              <a:t>在開發期較短之下</a:t>
            </a:r>
            <a:r>
              <a:rPr lang="en-US" altLang="zh-TW" sz="1400" dirty="0"/>
              <a:t> , </a:t>
            </a:r>
            <a:r>
              <a:rPr lang="zh-TW" altLang="zh-TW" sz="1400" dirty="0"/>
              <a:t>沒有做好與系統的溝通</a:t>
            </a:r>
            <a:r>
              <a:rPr lang="en-US" altLang="zh-TW" sz="1400" dirty="0"/>
              <a:t>, </a:t>
            </a:r>
            <a:r>
              <a:rPr lang="zh-TW" altLang="zh-TW" sz="1400" dirty="0"/>
              <a:t>造成後續有較大的整合</a:t>
            </a:r>
            <a:r>
              <a:rPr lang="en-US" altLang="zh-TW" sz="1400" dirty="0"/>
              <a:t> 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修改及驗證</a:t>
            </a:r>
            <a:r>
              <a:rPr lang="en-US" altLang="zh-TW" sz="1400" dirty="0"/>
              <a:t>effort</a:t>
            </a:r>
            <a:endParaRPr lang="zh-TW" altLang="zh-TW" sz="1400" dirty="0"/>
          </a:p>
          <a:p>
            <a:pPr marL="0" indent="0">
              <a:buNone/>
            </a:pPr>
            <a:r>
              <a:rPr lang="en-US" altLang="zh-TW" sz="1400" dirty="0"/>
              <a:t>               </a:t>
            </a:r>
            <a:r>
              <a:rPr lang="zh-TW" altLang="zh-TW" sz="1400" dirty="0"/>
              <a:t>為此</a:t>
            </a:r>
            <a:r>
              <a:rPr lang="en-US" altLang="zh-TW" sz="1400" dirty="0"/>
              <a:t>, A&amp;W </a:t>
            </a:r>
            <a:r>
              <a:rPr lang="zh-TW" altLang="zh-TW" sz="1400" dirty="0"/>
              <a:t>已重新整頓</a:t>
            </a:r>
            <a:r>
              <a:rPr lang="en-US" altLang="zh-TW" sz="1400" dirty="0"/>
              <a:t> CPAA team, </a:t>
            </a:r>
            <a:r>
              <a:rPr lang="zh-TW" altLang="zh-TW" sz="1400" dirty="0"/>
              <a:t>並加入</a:t>
            </a:r>
            <a:r>
              <a:rPr lang="en-US" altLang="zh-TW" sz="1400" dirty="0"/>
              <a:t>system team(</a:t>
            </a:r>
            <a:r>
              <a:rPr lang="zh-TW" altLang="zh-TW" sz="1400" dirty="0"/>
              <a:t>熟悉各</a:t>
            </a:r>
            <a:r>
              <a:rPr lang="en-US" altLang="zh-TW" sz="1400" dirty="0"/>
              <a:t> platform</a:t>
            </a:r>
            <a:r>
              <a:rPr lang="zh-TW" altLang="zh-TW" sz="1400" dirty="0"/>
              <a:t>系統</a:t>
            </a:r>
            <a:r>
              <a:rPr lang="en-US" altLang="zh-TW" sz="1400" dirty="0"/>
              <a:t>), </a:t>
            </a:r>
            <a:r>
              <a:rPr lang="zh-TW" altLang="zh-TW" sz="1400" dirty="0"/>
              <a:t>事先在各平臺上打造完整的系統</a:t>
            </a:r>
            <a:r>
              <a:rPr lang="en-US" altLang="zh-TW" sz="1400" dirty="0"/>
              <a:t>,</a:t>
            </a:r>
            <a:r>
              <a:rPr lang="zh-TW" altLang="zh-TW" sz="1400" dirty="0"/>
              <a:t>確保</a:t>
            </a:r>
            <a:r>
              <a:rPr lang="en-US" altLang="zh-TW" sz="1400" dirty="0"/>
              <a:t> CPAA team</a:t>
            </a:r>
          </a:p>
          <a:p>
            <a:pPr marL="0" indent="0">
              <a:buNone/>
            </a:pPr>
            <a:r>
              <a:rPr lang="en-US" altLang="zh-TW" sz="1400" dirty="0"/>
              <a:t>       </a:t>
            </a:r>
            <a:r>
              <a:rPr lang="zh-TW" altLang="zh-TW" sz="1400" dirty="0"/>
              <a:t>成員也熟悉系統</a:t>
            </a:r>
            <a:r>
              <a:rPr lang="en-US" altLang="zh-TW" sz="1400" dirty="0"/>
              <a:t>, </a:t>
            </a:r>
            <a:r>
              <a:rPr lang="zh-TW" altLang="zh-TW" sz="1400" dirty="0"/>
              <a:t>能跟客戶做良好整合</a:t>
            </a:r>
            <a:r>
              <a:rPr lang="en-US" altLang="zh-TW" sz="1400" dirty="0"/>
              <a:t>. </a:t>
            </a:r>
            <a:r>
              <a:rPr lang="zh-TW" altLang="zh-TW" sz="1400" dirty="0"/>
              <a:t>相信很快能像</a:t>
            </a:r>
            <a:r>
              <a:rPr lang="en-US" altLang="zh-TW" sz="1400" dirty="0"/>
              <a:t> STACK, ECNR team </a:t>
            </a:r>
            <a:r>
              <a:rPr lang="zh-TW" altLang="zh-TW" sz="1400" dirty="0"/>
              <a:t>般</a:t>
            </a:r>
            <a:r>
              <a:rPr lang="en-US" altLang="zh-TW" sz="1400" dirty="0"/>
              <a:t>, </a:t>
            </a:r>
            <a:r>
              <a:rPr lang="zh-TW" altLang="zh-TW" sz="1400" dirty="0"/>
              <a:t>獲的重要大廠的高度讚賞</a:t>
            </a:r>
            <a:r>
              <a:rPr lang="en-US" altLang="zh-TW" sz="1400" dirty="0"/>
              <a:t>. </a:t>
            </a:r>
          </a:p>
          <a:p>
            <a:pPr marL="0" indent="0">
              <a:buNone/>
            </a:pPr>
            <a:endParaRPr lang="en-US" altLang="zh-TW" sz="1400" dirty="0"/>
          </a:p>
          <a:p>
            <a:pPr marL="0" indent="0">
              <a:buNone/>
            </a:pPr>
            <a:r>
              <a:rPr lang="en-US" altLang="zh-TW" sz="1400" dirty="0"/>
              <a:t>       Note: </a:t>
            </a:r>
            <a:r>
              <a:rPr lang="zh-TW" altLang="zh-TW" sz="1400" dirty="0"/>
              <a:t>陸續接獲海外</a:t>
            </a:r>
            <a:r>
              <a:rPr lang="en-US" altLang="zh-TW" sz="1400" dirty="0"/>
              <a:t> C, M </a:t>
            </a:r>
            <a:r>
              <a:rPr lang="zh-TW" altLang="zh-TW" sz="1400" dirty="0"/>
              <a:t>等大廠</a:t>
            </a:r>
            <a:r>
              <a:rPr lang="en-US" altLang="zh-TW" sz="1400" dirty="0"/>
              <a:t>, </a:t>
            </a:r>
            <a:r>
              <a:rPr lang="zh-TW" altLang="zh-TW" sz="1400" dirty="0"/>
              <a:t>用改造後的方式</a:t>
            </a:r>
            <a:r>
              <a:rPr lang="en-US" altLang="zh-TW" sz="1400" dirty="0"/>
              <a:t>,</a:t>
            </a:r>
            <a:r>
              <a:rPr lang="zh-TW" altLang="zh-TW" sz="1400" dirty="0"/>
              <a:t>目前合作相當順利</a:t>
            </a:r>
            <a:r>
              <a:rPr lang="en-US" altLang="zh-TW" sz="1400" dirty="0"/>
              <a:t>. </a:t>
            </a:r>
            <a:endParaRPr lang="zh-TW" altLang="zh-TW" sz="14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082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8B056-0F27-EC3A-6412-2D0D15E4D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21072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04C68E-79C8-1F58-F52D-C9A3C68C3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263112"/>
            <a:ext cx="10515164" cy="4914488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000" dirty="0"/>
              <a:t>AA Project   </a:t>
            </a:r>
            <a:r>
              <a:rPr lang="zh-TW" altLang="en-US" sz="2000" dirty="0"/>
              <a:t>主要問題</a:t>
            </a:r>
            <a:r>
              <a:rPr lang="en-US" altLang="zh-TW" sz="2000" dirty="0"/>
              <a:t> : </a:t>
            </a:r>
          </a:p>
          <a:p>
            <a:pPr lvl="1"/>
            <a:r>
              <a:rPr lang="zh-TW" altLang="en-US" sz="1600" dirty="0"/>
              <a:t>沒有與系統整合者先明確規範設備</a:t>
            </a:r>
            <a:r>
              <a:rPr lang="en-US" altLang="zh-TW" sz="1600" dirty="0"/>
              <a:t>/</a:t>
            </a:r>
            <a:r>
              <a:rPr lang="zh-TW" altLang="en-US" sz="1600" dirty="0"/>
              <a:t>資源管理</a:t>
            </a:r>
            <a:r>
              <a:rPr lang="en-US" altLang="zh-TW" sz="1600" dirty="0"/>
              <a:t>, </a:t>
            </a:r>
            <a:r>
              <a:rPr lang="zh-TW" altLang="en-US" sz="1600" dirty="0"/>
              <a:t>造成後續各種漏洞 </a:t>
            </a:r>
            <a:r>
              <a:rPr lang="en-US" altLang="zh-TW" sz="1600" dirty="0"/>
              <a:t>. </a:t>
            </a:r>
            <a:r>
              <a:rPr lang="zh-TW" altLang="en-US" sz="1600" dirty="0"/>
              <a:t>如與 </a:t>
            </a:r>
            <a:r>
              <a:rPr lang="en-US" altLang="zh-TW" sz="1600" dirty="0"/>
              <a:t>BT </a:t>
            </a:r>
            <a:r>
              <a:rPr lang="zh-TW" altLang="en-US" sz="1600" dirty="0"/>
              <a:t>間的各種互動</a:t>
            </a:r>
            <a:endParaRPr lang="en-US" altLang="zh-TW" sz="1600" dirty="0"/>
          </a:p>
          <a:p>
            <a:pPr lvl="1"/>
            <a:r>
              <a:rPr lang="zh-TW" altLang="en-US" sz="1600" dirty="0"/>
              <a:t>開發週期緊張</a:t>
            </a:r>
            <a:r>
              <a:rPr lang="en-US" altLang="zh-TW" sz="1600" dirty="0"/>
              <a:t>,</a:t>
            </a:r>
            <a:r>
              <a:rPr lang="zh-TW" altLang="en-US" sz="1600" dirty="0"/>
              <a:t>沒有足夠時間進行認證前的 </a:t>
            </a:r>
            <a:r>
              <a:rPr lang="en-US" altLang="zh-TW" sz="1600" dirty="0"/>
              <a:t>Review </a:t>
            </a:r>
            <a:r>
              <a:rPr lang="zh-TW" altLang="en-US" sz="1600" dirty="0"/>
              <a:t>及 </a:t>
            </a:r>
            <a:r>
              <a:rPr lang="en-US" altLang="zh-TW" sz="1600" dirty="0"/>
              <a:t>Pre-test</a:t>
            </a:r>
          </a:p>
          <a:p>
            <a:pPr lvl="1"/>
            <a:r>
              <a:rPr lang="zh-TW" altLang="en-US" sz="1600" dirty="0">
                <a:highlight>
                  <a:srgbClr val="FFFF00"/>
                </a:highlight>
              </a:rPr>
              <a:t>專案項目經理跟專案研發主管在台灣總部</a:t>
            </a:r>
            <a:r>
              <a:rPr lang="en-US" altLang="zh-TW" sz="1600" dirty="0">
                <a:highlight>
                  <a:srgbClr val="FFFF00"/>
                </a:highlight>
              </a:rPr>
              <a:t>,</a:t>
            </a:r>
            <a:r>
              <a:rPr lang="zh-TW" altLang="en-US" sz="1600" dirty="0">
                <a:highlight>
                  <a:srgbClr val="FFFF00"/>
                </a:highlight>
              </a:rPr>
              <a:t>溝通效率不佳</a:t>
            </a:r>
            <a:r>
              <a:rPr lang="en-US" altLang="zh-TW" sz="1600" dirty="0">
                <a:highlight>
                  <a:srgbClr val="FFFF00"/>
                </a:highlight>
              </a:rPr>
              <a:t>.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目前進行機制</a:t>
            </a:r>
            <a:r>
              <a:rPr lang="en-US" altLang="zh-TW" sz="2000" dirty="0"/>
              <a:t>:</a:t>
            </a:r>
          </a:p>
          <a:p>
            <a:pPr lvl="1"/>
            <a:r>
              <a:rPr lang="zh-TW" altLang="zh-TW" sz="1600" dirty="0"/>
              <a:t>整合</a:t>
            </a:r>
            <a:r>
              <a:rPr lang="en-US" altLang="zh-TW" sz="1600" dirty="0"/>
              <a:t> CP/AA </a:t>
            </a:r>
            <a:r>
              <a:rPr lang="zh-TW" altLang="zh-TW" sz="1600" dirty="0"/>
              <a:t>團隊與系統團隊，確保成員既懂技術又熟悉主流車機平臺</a:t>
            </a:r>
            <a:endParaRPr lang="en-US" altLang="zh-TW" sz="1600" dirty="0"/>
          </a:p>
          <a:p>
            <a:pPr lvl="1"/>
            <a:r>
              <a:rPr lang="zh-TW" altLang="en-US" sz="1600" dirty="0"/>
              <a:t>專案進行前期</a:t>
            </a:r>
            <a:r>
              <a:rPr lang="en-US" altLang="zh-TW" sz="1600" dirty="0"/>
              <a:t>:</a:t>
            </a:r>
          </a:p>
          <a:p>
            <a:pPr lvl="2"/>
            <a:r>
              <a:rPr lang="zh-TW" altLang="en-US" sz="1600" dirty="0"/>
              <a:t>與客戶先討論規範好與 </a:t>
            </a:r>
            <a:r>
              <a:rPr lang="en-US" altLang="zh-TW" sz="1600" dirty="0"/>
              <a:t>AA </a:t>
            </a:r>
            <a:r>
              <a:rPr lang="zh-TW" altLang="en-US" sz="1600" dirty="0"/>
              <a:t>相關的設備</a:t>
            </a:r>
            <a:r>
              <a:rPr lang="en-US" altLang="zh-TW" sz="1600" dirty="0"/>
              <a:t>/</a:t>
            </a:r>
            <a:r>
              <a:rPr lang="zh-TW" altLang="en-US" sz="1600" dirty="0"/>
              <a:t>資源管理</a:t>
            </a:r>
            <a:r>
              <a:rPr lang="en-US" altLang="zh-TW" sz="1600" dirty="0"/>
              <a:t>Spec</a:t>
            </a:r>
          </a:p>
          <a:p>
            <a:pPr lvl="2"/>
            <a:r>
              <a:rPr lang="zh-TW" altLang="zh-TW" sz="1400" dirty="0"/>
              <a:t>先在各平臺搭建完整測試環境，提前完成核心功能適配，減少後期風險；</a:t>
            </a:r>
            <a:endParaRPr lang="en-US" altLang="zh-TW" sz="1400" dirty="0"/>
          </a:p>
          <a:p>
            <a:pPr lvl="1"/>
            <a:r>
              <a:rPr lang="zh-TW" altLang="en-US" sz="1600" dirty="0"/>
              <a:t>專案導入</a:t>
            </a:r>
            <a:r>
              <a:rPr lang="en-US" altLang="zh-TW" sz="1600" dirty="0"/>
              <a:t>:</a:t>
            </a:r>
          </a:p>
          <a:p>
            <a:pPr lvl="2"/>
            <a:r>
              <a:rPr lang="en-US" altLang="zh-TW" sz="1600" dirty="0"/>
              <a:t>Advanced function and Critical Part</a:t>
            </a:r>
            <a:r>
              <a:rPr lang="zh-TW" altLang="en-US" sz="1600" dirty="0"/>
              <a:t> 事項的驗證 </a:t>
            </a:r>
            <a:r>
              <a:rPr lang="en-US" altLang="zh-TW" sz="1600" dirty="0"/>
              <a:t>, IOP </a:t>
            </a:r>
            <a:r>
              <a:rPr lang="zh-TW" altLang="en-US" sz="1600" dirty="0"/>
              <a:t>測試</a:t>
            </a:r>
            <a:r>
              <a:rPr lang="en-US" altLang="zh-TW" sz="1600" dirty="0"/>
              <a:t>,  Certification </a:t>
            </a:r>
            <a:r>
              <a:rPr lang="zh-TW" altLang="en-US" sz="1600" dirty="0"/>
              <a:t>的 </a:t>
            </a:r>
            <a:r>
              <a:rPr lang="en-US" altLang="zh-TW" sz="1600" dirty="0"/>
              <a:t>Pre-test…</a:t>
            </a:r>
          </a:p>
          <a:p>
            <a:pPr lvl="1"/>
            <a:r>
              <a:rPr lang="zh-TW" altLang="zh-TW" sz="1600" dirty="0"/>
              <a:t>建立 “專案啟動</a:t>
            </a:r>
            <a:r>
              <a:rPr lang="en-US" altLang="zh-TW" sz="1600" dirty="0"/>
              <a:t> - </a:t>
            </a:r>
            <a:r>
              <a:rPr lang="zh-TW" altLang="zh-TW" sz="1600" dirty="0"/>
              <a:t>周同步</a:t>
            </a:r>
            <a:r>
              <a:rPr lang="en-US" altLang="zh-TW" sz="1600" dirty="0"/>
              <a:t> - 24 </a:t>
            </a:r>
            <a:r>
              <a:rPr lang="zh-TW" altLang="zh-TW" sz="1600" dirty="0"/>
              <a:t>小時回應” </a:t>
            </a:r>
            <a:r>
              <a:rPr lang="zh-TW" altLang="en-US" sz="1600" dirty="0"/>
              <a:t>等</a:t>
            </a:r>
            <a:r>
              <a:rPr lang="zh-TW" altLang="zh-TW" sz="1600" dirty="0"/>
              <a:t>標準化溝通機制。</a:t>
            </a:r>
            <a:endParaRPr lang="en-US" altLang="zh-TW" sz="1600" dirty="0"/>
          </a:p>
          <a:p>
            <a:pPr lvl="1"/>
            <a:r>
              <a:rPr lang="en-US" altLang="zh-TW" sz="1600" dirty="0"/>
              <a:t>A&amp;W STACK , ECNR , System Team </a:t>
            </a:r>
            <a:r>
              <a:rPr lang="zh-TW" altLang="en-US" sz="1600" dirty="0"/>
              <a:t>做支援</a:t>
            </a:r>
            <a:r>
              <a:rPr lang="en-US" altLang="zh-TW" sz="1600" dirty="0"/>
              <a:t>, </a:t>
            </a:r>
            <a:r>
              <a:rPr lang="zh-TW" altLang="en-US" sz="1600" dirty="0"/>
              <a:t>加速確認問題可能原因</a:t>
            </a:r>
            <a:endParaRPr lang="en-US" altLang="zh-TW" sz="1600" dirty="0"/>
          </a:p>
          <a:p>
            <a:pPr lvl="1"/>
            <a:r>
              <a:rPr lang="zh-TW" altLang="en-US" sz="1600" dirty="0">
                <a:highlight>
                  <a:srgbClr val="FFFF00"/>
                </a:highlight>
              </a:rPr>
              <a:t>專案項目經理及專案研發主管都由大陸團隊擔任</a:t>
            </a:r>
            <a:r>
              <a:rPr lang="en-US" altLang="zh-TW" sz="1600" dirty="0">
                <a:highlight>
                  <a:srgbClr val="FFFF00"/>
                </a:highlight>
              </a:rPr>
              <a:t>,</a:t>
            </a:r>
            <a:r>
              <a:rPr lang="zh-TW" altLang="en-US" sz="1600" dirty="0">
                <a:highlight>
                  <a:srgbClr val="FFFF00"/>
                </a:highlight>
              </a:rPr>
              <a:t>負責溝通及協調</a:t>
            </a:r>
            <a:endParaRPr lang="zh-TW" altLang="zh-TW" sz="1600" dirty="0">
              <a:highlight>
                <a:srgbClr val="FFFF00"/>
              </a:highlight>
            </a:endParaRPr>
          </a:p>
          <a:p>
            <a:pPr lvl="1"/>
            <a:endParaRPr lang="en-US" altLang="zh-TW" sz="1600" dirty="0"/>
          </a:p>
          <a:p>
            <a:pPr lvl="2"/>
            <a:endParaRPr lang="en-US" altLang="zh-TW" sz="1400" dirty="0"/>
          </a:p>
          <a:p>
            <a:pPr lvl="2"/>
            <a:endParaRPr lang="zh-TW" altLang="zh-TW" sz="1400" dirty="0"/>
          </a:p>
          <a:p>
            <a:pPr lvl="1"/>
            <a:endParaRPr lang="en-US" altLang="zh-TW" sz="1400" dirty="0"/>
          </a:p>
          <a:p>
            <a:pPr lvl="1"/>
            <a:endParaRPr lang="en-US" altLang="zh-TW" sz="1600" dirty="0"/>
          </a:p>
          <a:p>
            <a:pPr lvl="1"/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217409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17410-7242-25DB-C8B1-196FEDA46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841ED7-C194-1790-B319-E0E81DD4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75315"/>
            <a:ext cx="8533245" cy="647054"/>
          </a:xfrm>
        </p:spPr>
        <p:txBody>
          <a:bodyPr/>
          <a:lstStyle/>
          <a:p>
            <a:r>
              <a:rPr lang="en-US" altLang="zh-TW" dirty="0" err="1"/>
              <a:t>ForYou</a:t>
            </a:r>
            <a:r>
              <a:rPr lang="en-US" altLang="zh-TW" dirty="0"/>
              <a:t>  Q&amp;A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963F88-5A4C-4E8F-1A99-A7E64709F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891153"/>
            <a:ext cx="10692320" cy="5602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/>
              <a:t> </a:t>
            </a:r>
            <a:r>
              <a:rPr lang="zh-TW" altLang="en-US" sz="2000" dirty="0"/>
              <a:t>專案具體承諾</a:t>
            </a:r>
            <a:r>
              <a:rPr lang="en-US" altLang="zh-TW" sz="2000" dirty="0"/>
              <a:t>:</a:t>
            </a:r>
            <a:endParaRPr lang="zh-TW" altLang="zh-TW" sz="2000" dirty="0"/>
          </a:p>
          <a:p>
            <a:pPr lvl="1"/>
            <a:r>
              <a:rPr lang="zh-TW" altLang="zh-TW" sz="1600" dirty="0"/>
              <a:t>組建專屬對接小組（含</a:t>
            </a:r>
            <a:r>
              <a:rPr lang="en-US" altLang="zh-TW" sz="1600" dirty="0"/>
              <a:t> STACK , CPAA , ECNR </a:t>
            </a:r>
            <a:r>
              <a:rPr lang="zh-TW" altLang="zh-TW" sz="1600" dirty="0"/>
              <a:t>專家、系統工程師、專案經理、 </a:t>
            </a:r>
            <a:r>
              <a:rPr lang="zh-TW" altLang="en-US" sz="1600" dirty="0"/>
              <a:t>專案研發經理</a:t>
            </a:r>
            <a:r>
              <a:rPr lang="zh-TW" altLang="zh-TW" sz="1600" dirty="0"/>
              <a:t>、</a:t>
            </a:r>
            <a:r>
              <a:rPr lang="zh-TW" altLang="en-US" sz="1600" dirty="0"/>
              <a:t>資深研發經理</a:t>
            </a:r>
            <a:r>
              <a:rPr lang="zh-TW" altLang="zh-TW" sz="1600" dirty="0"/>
              <a:t>），</a:t>
            </a:r>
            <a:endParaRPr lang="en-US" altLang="zh-TW" sz="1600" dirty="0"/>
          </a:p>
          <a:p>
            <a:pPr marL="360362" lvl="1" indent="0">
              <a:buNone/>
            </a:pPr>
            <a:r>
              <a:rPr lang="en-US" altLang="zh-TW" sz="1600" dirty="0"/>
              <a:t>      </a:t>
            </a:r>
            <a:r>
              <a:rPr lang="zh-TW" altLang="zh-TW" sz="1600" dirty="0"/>
              <a:t>確保問題第一時間回應</a:t>
            </a:r>
            <a:r>
              <a:rPr lang="zh-TW" altLang="zh-TW" dirty="0"/>
              <a:t>；</a:t>
            </a:r>
          </a:p>
          <a:p>
            <a:pPr lvl="1"/>
            <a:r>
              <a:rPr lang="zh-TW" altLang="en-US" sz="1600" dirty="0">
                <a:highlight>
                  <a:srgbClr val="FFFF00"/>
                </a:highlight>
              </a:rPr>
              <a:t>專案開發流程遵循 </a:t>
            </a:r>
            <a:r>
              <a:rPr lang="en-US" altLang="zh-TW" sz="1600" dirty="0">
                <a:highlight>
                  <a:srgbClr val="FFFF00"/>
                </a:highlight>
              </a:rPr>
              <a:t>ASPICE</a:t>
            </a:r>
            <a:r>
              <a:rPr lang="zh-TW" altLang="en-US" sz="1600" dirty="0">
                <a:highlight>
                  <a:srgbClr val="FFFF00"/>
                </a:highlight>
              </a:rPr>
              <a:t> 開發流程</a:t>
            </a:r>
            <a:r>
              <a:rPr lang="en-US" altLang="zh-TW" sz="1600" dirty="0">
                <a:highlight>
                  <a:srgbClr val="FFFF00"/>
                </a:highlight>
              </a:rPr>
              <a:t> </a:t>
            </a:r>
          </a:p>
          <a:p>
            <a:pPr lvl="1"/>
            <a:r>
              <a:rPr lang="zh-TW" altLang="zh-TW" sz="1600" dirty="0"/>
              <a:t>專案啟動前</a:t>
            </a:r>
            <a:r>
              <a:rPr lang="zh-TW" altLang="en-US" sz="1600" dirty="0"/>
              <a:t>及進行</a:t>
            </a:r>
            <a:r>
              <a:rPr lang="en-US" altLang="zh-TW" sz="1600" dirty="0"/>
              <a:t>, </a:t>
            </a:r>
            <a:r>
              <a:rPr lang="zh-TW" altLang="en-US" sz="1600" dirty="0"/>
              <a:t>視需要進行</a:t>
            </a:r>
            <a:r>
              <a:rPr lang="zh-TW" altLang="zh-TW" sz="1600" dirty="0"/>
              <a:t>面對面溝通，梳理需求、介面及節點，形成書面確認</a:t>
            </a:r>
            <a:endParaRPr lang="en-US" altLang="zh-TW" sz="1600" dirty="0"/>
          </a:p>
          <a:p>
            <a:pPr lvl="1"/>
            <a:r>
              <a:rPr lang="zh-TW" altLang="zh-TW" sz="1600" dirty="0"/>
              <a:t>每週提交進度報告，</a:t>
            </a:r>
            <a:r>
              <a:rPr lang="zh-TW" altLang="en-US" sz="1600" dirty="0"/>
              <a:t>及招開 </a:t>
            </a:r>
            <a:r>
              <a:rPr lang="en-US" altLang="zh-TW" sz="1600" dirty="0"/>
              <a:t>weekly meeting , </a:t>
            </a:r>
            <a:r>
              <a:rPr lang="zh-TW" altLang="zh-TW" sz="1600" dirty="0"/>
              <a:t>關鍵節點提前</a:t>
            </a:r>
            <a:r>
              <a:rPr lang="en-US" altLang="zh-TW" sz="1600" dirty="0"/>
              <a:t> 2</a:t>
            </a:r>
            <a:r>
              <a:rPr lang="zh-TW" altLang="zh-TW" sz="1600" dirty="0"/>
              <a:t>天預驗收</a:t>
            </a:r>
            <a:endParaRPr lang="en-US" altLang="zh-TW" sz="1600" dirty="0"/>
          </a:p>
          <a:p>
            <a:pPr lvl="1"/>
            <a:r>
              <a:rPr lang="zh-TW" altLang="en-US" sz="1600" dirty="0"/>
              <a:t>專案導入</a:t>
            </a:r>
            <a:r>
              <a:rPr lang="en-US" altLang="zh-TW" sz="1600" dirty="0"/>
              <a:t>:</a:t>
            </a:r>
          </a:p>
          <a:p>
            <a:pPr lvl="2"/>
            <a:r>
              <a:rPr lang="zh-TW" altLang="zh-TW" sz="1600" dirty="0"/>
              <a:t>討論實現架構</a:t>
            </a:r>
            <a:endParaRPr lang="en-US" altLang="zh-TW" sz="1600" dirty="0"/>
          </a:p>
          <a:p>
            <a:pPr lvl="2"/>
            <a:r>
              <a:rPr lang="en-US" altLang="zh-TW" sz="1600" dirty="0"/>
              <a:t>Advanced function and Critical Part</a:t>
            </a:r>
            <a:r>
              <a:rPr lang="zh-TW" altLang="en-US" sz="1600" dirty="0"/>
              <a:t> 事項的驗證 </a:t>
            </a:r>
            <a:r>
              <a:rPr lang="en-US" altLang="zh-TW" sz="1600" dirty="0"/>
              <a:t>, IOP </a:t>
            </a:r>
            <a:r>
              <a:rPr lang="zh-TW" altLang="en-US" sz="1600" dirty="0"/>
              <a:t>測試</a:t>
            </a:r>
            <a:r>
              <a:rPr lang="en-US" altLang="zh-TW" sz="1600" dirty="0"/>
              <a:t>,  Certification </a:t>
            </a:r>
            <a:r>
              <a:rPr lang="zh-TW" altLang="en-US" sz="1600" dirty="0"/>
              <a:t>的 </a:t>
            </a:r>
            <a:r>
              <a:rPr lang="en-US" altLang="zh-TW" sz="1600" dirty="0"/>
              <a:t>Pre-test…</a:t>
            </a:r>
          </a:p>
          <a:p>
            <a:pPr lvl="2"/>
            <a:r>
              <a:rPr lang="zh-TW" altLang="en-US" sz="1400" dirty="0"/>
              <a:t>視需求</a:t>
            </a:r>
            <a:r>
              <a:rPr lang="zh-TW" altLang="zh-TW" sz="1400" dirty="0"/>
              <a:t>及時安排人員現場支持，如</a:t>
            </a:r>
            <a:r>
              <a:rPr lang="zh-TW" altLang="en-US" sz="1400" dirty="0"/>
              <a:t>緊急事項</a:t>
            </a:r>
            <a:r>
              <a:rPr lang="en-US" altLang="zh-TW" sz="1400" dirty="0"/>
              <a:t>, </a:t>
            </a:r>
            <a:r>
              <a:rPr lang="zh-TW" altLang="en-US" sz="1400" dirty="0"/>
              <a:t>無法遠端釐清等 </a:t>
            </a:r>
            <a:endParaRPr lang="en-US" altLang="zh-TW" sz="1400" dirty="0"/>
          </a:p>
          <a:p>
            <a:pPr lvl="2"/>
            <a:r>
              <a:rPr lang="zh-TW" altLang="en-US" sz="1400" dirty="0"/>
              <a:t>緊急應對聯繫 </a:t>
            </a:r>
            <a:r>
              <a:rPr lang="en-US" altLang="zh-TW" sz="1400" dirty="0"/>
              <a:t>: John ,</a:t>
            </a:r>
            <a:r>
              <a:rPr lang="zh-TW" altLang="zh-TW" sz="1400" dirty="0"/>
              <a:t>專案經理</a:t>
            </a:r>
            <a:r>
              <a:rPr lang="en-US" altLang="zh-TW" sz="1400" dirty="0"/>
              <a:t> , </a:t>
            </a:r>
            <a:r>
              <a:rPr lang="zh-TW" altLang="en-US" sz="1400" dirty="0"/>
              <a:t>專案研發經理</a:t>
            </a:r>
            <a:endParaRPr lang="en-US" altLang="zh-TW" sz="14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5187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57671</TotalTime>
  <Words>689</Words>
  <Application>Microsoft Office PowerPoint</Application>
  <PresentationFormat>寬螢幕</PresentationFormat>
  <Paragraphs>51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ForYou  Q&amp;A</vt:lpstr>
      <vt:lpstr>ForYou  Q&amp;A</vt:lpstr>
      <vt:lpstr>ForYou 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5680</cp:revision>
  <dcterms:created xsi:type="dcterms:W3CDTF">2014-11-12T21:47:38Z</dcterms:created>
  <dcterms:modified xsi:type="dcterms:W3CDTF">2025-08-13T08:29:54Z</dcterms:modified>
  <cp:category/>
</cp:coreProperties>
</file>