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8" r:id="rId1"/>
  </p:sldMasterIdLst>
  <p:notesMasterIdLst>
    <p:notesMasterId r:id="rId4"/>
  </p:notesMasterIdLst>
  <p:handoutMasterIdLst>
    <p:handoutMasterId r:id="rId5"/>
  </p:handoutMasterIdLst>
  <p:sldIdLst>
    <p:sldId id="2076138197" r:id="rId2"/>
    <p:sldId id="2076138198" r:id="rId3"/>
  </p:sldIdLst>
  <p:sldSz cx="12192000" cy="6858000"/>
  <p:notesSz cx="6858000" cy="9144000"/>
  <p:defaultTextStyle>
    <a:defPPr>
      <a:defRPr lang="en-US"/>
    </a:defPPr>
    <a:lvl1pPr marL="0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097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194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291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389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486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583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9680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6777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124" userDrawn="1">
          <p15:clr>
            <a:srgbClr val="A4A3A4"/>
          </p15:clr>
        </p15:guide>
        <p15:guide id="2" orient="horz" pos="180" userDrawn="1">
          <p15:clr>
            <a:srgbClr val="A4A3A4"/>
          </p15:clr>
        </p15:guide>
        <p15:guide id="3" pos="3840" userDrawn="1">
          <p15:clr>
            <a:srgbClr val="A4A3A4"/>
          </p15:clr>
        </p15:guide>
        <p15:guide id="4" pos="455" userDrawn="1">
          <p15:clr>
            <a:srgbClr val="A4A3A4"/>
          </p15:clr>
        </p15:guide>
        <p15:guide id="5" pos="7225" userDrawn="1">
          <p15:clr>
            <a:srgbClr val="A4A3A4"/>
          </p15:clr>
        </p15:guide>
        <p15:guide id="6" orient="horz" pos="23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FC0"/>
    <a:srgbClr val="BBD275"/>
    <a:srgbClr val="2196F3"/>
    <a:srgbClr val="F2F2F2"/>
    <a:srgbClr val="00AFF0"/>
    <a:srgbClr val="7F7F7F"/>
    <a:srgbClr val="4E617A"/>
    <a:srgbClr val="B03B3F"/>
    <a:srgbClr val="445468"/>
    <a:srgbClr val="7B8FA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3296810-A885-4BE3-A3E7-6D5BEEA58F35}" styleName="보통 스타일 2 - 강조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8EC20E35-A176-4012-BC5E-935CFFF8708E}" styleName="보통 스타일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C2FFA5D-87B4-456A-9821-1D502468CF0F}" styleName="테마 스타일 1 - 강조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테마 스타일 1 - 강조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2D5ABB26-0587-4C30-8999-92F81FD0307C}" styleName="스타일 없음, 눈금 없음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717" autoAdjust="0"/>
    <p:restoredTop sz="79369" autoAdjust="0"/>
  </p:normalViewPr>
  <p:slideViewPr>
    <p:cSldViewPr snapToGrid="0" snapToObjects="1">
      <p:cViewPr varScale="1">
        <p:scale>
          <a:sx n="82" d="100"/>
          <a:sy n="82" d="100"/>
        </p:scale>
        <p:origin x="594" y="114"/>
      </p:cViewPr>
      <p:guideLst>
        <p:guide orient="horz" pos="4124"/>
        <p:guide orient="horz" pos="180"/>
        <p:guide pos="3840"/>
        <p:guide pos="455"/>
        <p:guide pos="7225"/>
        <p:guide orient="horz" pos="23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4" d="100"/>
        <a:sy n="24" d="100"/>
      </p:scale>
      <p:origin x="0" y="2544"/>
    </p:cViewPr>
  </p:sorterViewPr>
  <p:notesViewPr>
    <p:cSldViewPr snapToGrid="0" snapToObjects="1">
      <p:cViewPr varScale="1">
        <p:scale>
          <a:sx n="86" d="100"/>
          <a:sy n="86" d="100"/>
        </p:scale>
        <p:origin x="386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0D10F59-8ACC-4663-8C2A-570A112049E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4637D57-B97E-42F5-8476-EB81689E0E2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914A51-A0F1-466D-A658-8BC31F3D95A0}" type="datetimeFigureOut">
              <a:rPr lang="en-US" smtClean="0"/>
              <a:pPr/>
              <a:t>8/11/2025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F9899B3-B33A-4EA9-8156-CF1990109B3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8324FE4-251C-4954-A1CB-FDB3EA793B8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CDEA3E-21B6-4F73-B86D-EC95D80D774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92635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alibri Light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alibri Light"/>
              </a:defRPr>
            </a:lvl1pPr>
          </a:lstStyle>
          <a:p>
            <a:fld id="{EFC10EE1-B198-C942-8235-326C972CBB30}" type="datetimeFigureOut">
              <a:rPr lang="en-US" smtClean="0"/>
              <a:pPr/>
              <a:t>8/11/2025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alibri Light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alibri Light"/>
              </a:defRPr>
            </a:lvl1pPr>
          </a:lstStyle>
          <a:p>
            <a:fld id="{006BE02D-20C0-F840-AFAC-BEA99C74FDC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289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1pPr>
    <a:lvl2pPr marL="457097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2pPr>
    <a:lvl3pPr marL="914194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3pPr>
    <a:lvl4pPr marL="1371291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4pPr>
    <a:lvl5pPr marL="1828389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5pPr>
    <a:lvl6pPr marL="2285486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583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9680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6777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B3A672EE-90E8-4860-A6D6-22159C48E3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419" y="6356350"/>
            <a:ext cx="105151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Copyright 2020 Advanced &amp; Wise Technology Corp. All nights reserved.</a:t>
            </a:r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5A8601D3-507B-4164-A6A1-4B0DD56554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9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274187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_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9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FB11E823-C0BF-4055-9DBD-05811B05D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8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EFF63A-41E6-4B8F-B98D-457FAE2AB27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Copyright 2020 Advanced &amp; Wise Technology Corp. All nights reserved.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D6EFE67-9631-2BA5-70C1-786E95D2C03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8400" y="252000"/>
            <a:ext cx="967846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29253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_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FB11E823-C0BF-4055-9DBD-05811B05D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9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EFF63A-41E6-4B8F-B98D-457FAE2AB27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Copyright 2020 Advanced &amp; Wise Technology Corp. All nights reserved.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8B69E70-10BD-BF96-E194-5D5164E12BC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252000"/>
            <a:ext cx="967846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89225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_Left_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FB11E823-C0BF-4055-9DBD-05811B05D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9" y="1588654"/>
            <a:ext cx="10515164" cy="45889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EFF63A-41E6-4B8F-B98D-457FAE2AB27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Copyright 2020 Advanced &amp; Wise Technology Corp. All nights reserved.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C5483E2-CB6B-4E60-8A90-A1FBC75CCCD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496000" y="1050713"/>
            <a:ext cx="7200000" cy="276999"/>
          </a:xfrm>
        </p:spPr>
        <p:txBody>
          <a:bodyPr wrap="none" lIns="0" tIns="0" rIns="0" bIns="0">
            <a:noAutofit/>
          </a:bodyPr>
          <a:lstStyle>
            <a:lvl1pPr marL="0" indent="0" algn="ctr">
              <a:buNone/>
              <a:defRPr sz="2000"/>
            </a:lvl1pPr>
            <a:lvl2pPr marL="360362" indent="0">
              <a:buNone/>
              <a:defRPr/>
            </a:lvl2pPr>
            <a:lvl3pPr marL="720725" indent="0">
              <a:buNone/>
              <a:defRPr/>
            </a:lvl3pPr>
            <a:lvl4pPr marL="968375" indent="0">
              <a:buNone/>
              <a:defRPr/>
            </a:lvl4pPr>
          </a:lstStyle>
          <a:p>
            <a:pPr lvl="0"/>
            <a:r>
              <a:rPr lang="en-US" dirty="0"/>
              <a:t>Sub title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00FBA0C-B75C-5ED8-761F-C974D4BE059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252000"/>
            <a:ext cx="967846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01571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4C76148-CB4A-4BF5-86BE-529CC21C75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33600" y="392400"/>
            <a:ext cx="8532000" cy="648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205E85-911A-4249-9511-5C107FE323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419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D6C5E0-FBC6-410C-9729-A06754CC55F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419" y="6356350"/>
            <a:ext cx="105151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Copyright 2020 Advanced &amp; Wise Technology Corp. All nights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5236240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1" r:id="rId1"/>
    <p:sldLayoutId id="2147483760" r:id="rId2"/>
    <p:sldLayoutId id="2147483763" r:id="rId3"/>
    <p:sldLayoutId id="2147483764" r:id="rId4"/>
  </p:sldLayoutIdLst>
  <p:txStyles>
    <p:titleStyle>
      <a:lvl1pPr algn="ctr" defTabSz="457189" rtl="0" eaLnBrk="1" latinLnBrk="0" hangingPunct="1">
        <a:lnSpc>
          <a:spcPct val="90000"/>
        </a:lnSpc>
        <a:spcBef>
          <a:spcPct val="0"/>
        </a:spcBef>
        <a:buNone/>
        <a:defRPr sz="3200" b="1" kern="1200">
          <a:solidFill>
            <a:schemeClr val="tx1"/>
          </a:solidFill>
          <a:latin typeface="+mn-lt"/>
          <a:ea typeface="+mj-ea"/>
          <a:cs typeface="+mj-cs"/>
        </a:defRPr>
      </a:lvl1pPr>
    </p:titleStyle>
    <p:bodyStyle>
      <a:lvl1pPr marL="266700" indent="-266700" algn="l" defTabSz="45718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28650" indent="-268288" algn="l" defTabSz="457189" rtl="0" eaLnBrk="1" latinLnBrk="0" hangingPunct="1">
        <a:lnSpc>
          <a:spcPct val="90000"/>
        </a:lnSpc>
        <a:spcBef>
          <a:spcPts val="251"/>
        </a:spcBef>
        <a:buFont typeface="Wingdings" panose="05000000000000000000" pitchFamily="2" charset="2"/>
        <a:buChar char="§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95350" indent="-174625" algn="l" defTabSz="457189" rtl="0" eaLnBrk="1" latinLnBrk="0" hangingPunct="1">
        <a:lnSpc>
          <a:spcPct val="90000"/>
        </a:lnSpc>
        <a:spcBef>
          <a:spcPts val="251"/>
        </a:spcBef>
        <a:buFont typeface="Calibri" panose="020F0502020204030204" pitchFamily="34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81088" indent="-112713" algn="l" defTabSz="457189" rtl="0" eaLnBrk="1" latinLnBrk="0" hangingPunct="1">
        <a:lnSpc>
          <a:spcPct val="90000"/>
        </a:lnSpc>
        <a:spcBef>
          <a:spcPts val="251"/>
        </a:spcBef>
        <a:buFont typeface="Calibri" panose="020F0502020204030204" pitchFamily="34" charset="0"/>
        <a:buChar char="‐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55713" indent="-112713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257269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485863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714457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943051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1pPr>
      <a:lvl2pPr marL="228594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2pPr>
      <a:lvl3pPr marL="457189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3pPr>
      <a:lvl4pPr marL="685783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4pPr>
      <a:lvl5pPr marL="914377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5pPr>
      <a:lvl6pPr marL="1142971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371566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600160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828754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9F8617-8234-563C-4107-CF84594158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105CBDE-C377-7804-21B2-9EC44D4392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7" y="196907"/>
            <a:ext cx="8533245" cy="647054"/>
          </a:xfrm>
        </p:spPr>
        <p:txBody>
          <a:bodyPr>
            <a:normAutofit/>
          </a:bodyPr>
          <a:lstStyle/>
          <a:p>
            <a:r>
              <a:rPr lang="zh-TW" altLang="en-US" sz="2800" dirty="0"/>
              <a:t>長安 </a:t>
            </a:r>
            <a:r>
              <a:rPr lang="en-US" altLang="zh-TW" sz="2800" dirty="0"/>
              <a:t>– Q&amp;A</a:t>
            </a:r>
            <a:endParaRPr lang="zh-TW" altLang="en-US" sz="2800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4508F4B1-EC5E-8D06-A4DA-B29596DA8C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2696" y="965199"/>
            <a:ext cx="10515164" cy="5543494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altLang="zh-TW" sz="2000" dirty="0"/>
              <a:t>1.</a:t>
            </a:r>
            <a:r>
              <a:rPr lang="zh-TW" altLang="en-US" sz="2000" dirty="0"/>
              <a:t>目前是</a:t>
            </a:r>
            <a:r>
              <a:rPr lang="en-US" altLang="zh-TW" sz="2000" dirty="0"/>
              <a:t>module and SW </a:t>
            </a:r>
            <a:r>
              <a:rPr lang="zh-TW" altLang="en-US" sz="2000" dirty="0"/>
              <a:t>分開採購 </a:t>
            </a:r>
            <a:r>
              <a:rPr lang="en-US" altLang="zh-TW" sz="2000" dirty="0"/>
              <a:t>?</a:t>
            </a:r>
          </a:p>
          <a:p>
            <a:pPr marL="0" indent="0">
              <a:buNone/>
            </a:pPr>
            <a:r>
              <a:rPr lang="zh-TW" altLang="en-US" sz="2000" dirty="0"/>
              <a:t>   </a:t>
            </a:r>
            <a:r>
              <a:rPr lang="en-US" altLang="zh-TW" sz="2000" dirty="0"/>
              <a:t>if yes , </a:t>
            </a:r>
            <a:r>
              <a:rPr lang="zh-TW" altLang="en-US" sz="2000" dirty="0"/>
              <a:t>那今年</a:t>
            </a:r>
            <a:r>
              <a:rPr lang="en-US" altLang="zh-TW" sz="2000" dirty="0"/>
              <a:t>project </a:t>
            </a:r>
            <a:r>
              <a:rPr lang="zh-TW" altLang="en-US" sz="2000" dirty="0"/>
              <a:t>為何用百瑞</a:t>
            </a:r>
            <a:r>
              <a:rPr lang="en-US" altLang="zh-TW" sz="2000" dirty="0"/>
              <a:t>?</a:t>
            </a:r>
            <a:r>
              <a:rPr lang="zh-TW" altLang="en-US" sz="2000" dirty="0"/>
              <a:t> 目前</a:t>
            </a:r>
            <a:r>
              <a:rPr lang="en-US" altLang="zh-TW" sz="2000" dirty="0"/>
              <a:t>module </a:t>
            </a:r>
            <a:r>
              <a:rPr lang="zh-TW" altLang="en-US" sz="2000" dirty="0"/>
              <a:t>有哪幾家</a:t>
            </a:r>
            <a:r>
              <a:rPr lang="en-US" altLang="zh-TW" sz="2000" dirty="0"/>
              <a:t>vendor ?</a:t>
            </a:r>
          </a:p>
          <a:p>
            <a:pPr marL="0" indent="0">
              <a:buNone/>
            </a:pPr>
            <a:r>
              <a:rPr lang="en-US" altLang="zh-TW" sz="2000" dirty="0"/>
              <a:t>   if no , module partner </a:t>
            </a:r>
            <a:r>
              <a:rPr lang="zh-TW" altLang="en-US" sz="2000" dirty="0"/>
              <a:t>信華</a:t>
            </a:r>
            <a:r>
              <a:rPr lang="en-US" altLang="zh-TW" sz="2000" dirty="0"/>
              <a:t>,</a:t>
            </a:r>
            <a:r>
              <a:rPr lang="zh-TW" altLang="en-US" sz="2000" dirty="0"/>
              <a:t>海華</a:t>
            </a:r>
            <a:endParaRPr lang="en-US" altLang="zh-TW" sz="2000" dirty="0"/>
          </a:p>
          <a:p>
            <a:pPr marL="0" indent="0">
              <a:buNone/>
            </a:pPr>
            <a:r>
              <a:rPr lang="en-US" altLang="zh-TW" sz="2000" dirty="0"/>
              <a:t>2.</a:t>
            </a:r>
            <a:r>
              <a:rPr lang="zh-TW" altLang="en-US" sz="2000" dirty="0"/>
              <a:t>分離採用</a:t>
            </a:r>
            <a:r>
              <a:rPr lang="en-US" altLang="zh-TW" sz="2000" dirty="0"/>
              <a:t>A&amp;W </a:t>
            </a:r>
            <a:r>
              <a:rPr lang="zh-TW" altLang="en-US" sz="2000" dirty="0"/>
              <a:t>如何讓他們安心</a:t>
            </a:r>
            <a:r>
              <a:rPr lang="en-US" altLang="zh-TW" sz="2000" dirty="0"/>
              <a:t>?</a:t>
            </a:r>
          </a:p>
          <a:p>
            <a:pPr marL="0" indent="0">
              <a:buNone/>
            </a:pPr>
            <a:r>
              <a:rPr lang="en-US" altLang="zh-TW" sz="2000" dirty="0"/>
              <a:t>3. ECNR </a:t>
            </a:r>
            <a:r>
              <a:rPr lang="zh-TW" altLang="en-US" sz="2000" dirty="0"/>
              <a:t>用甚麼方案 </a:t>
            </a:r>
            <a:r>
              <a:rPr lang="en-US" altLang="zh-TW" sz="2000" dirty="0"/>
              <a:t>?</a:t>
            </a:r>
            <a:r>
              <a:rPr lang="zh-TW" altLang="en-US" sz="2000" dirty="0"/>
              <a:t> </a:t>
            </a:r>
            <a:r>
              <a:rPr lang="en-US" altLang="zh-TW" sz="2000" dirty="0"/>
              <a:t>SW</a:t>
            </a:r>
            <a:r>
              <a:rPr lang="zh-TW" altLang="en-US" sz="2000" dirty="0"/>
              <a:t>  </a:t>
            </a:r>
            <a:r>
              <a:rPr lang="en-US" altLang="zh-TW" sz="2000" dirty="0"/>
              <a:t>or DSP .</a:t>
            </a:r>
          </a:p>
          <a:p>
            <a:pPr marL="0" indent="0">
              <a:buNone/>
            </a:pPr>
            <a:r>
              <a:rPr lang="en-US" altLang="zh-TW" sz="2000" dirty="0"/>
              <a:t>    if use DSP </a:t>
            </a:r>
          </a:p>
          <a:p>
            <a:pPr marL="0" indent="0">
              <a:buNone/>
            </a:pPr>
            <a:r>
              <a:rPr lang="en-US" altLang="zh-TW" sz="2000" dirty="0"/>
              <a:t>   why not use SW ECNR , </a:t>
            </a:r>
            <a:r>
              <a:rPr lang="zh-TW" altLang="en-US" sz="2000" dirty="0"/>
              <a:t>優點 </a:t>
            </a:r>
            <a:r>
              <a:rPr lang="en-US" altLang="zh-TW" sz="2000" dirty="0"/>
              <a:t>, A&amp;W </a:t>
            </a:r>
            <a:r>
              <a:rPr lang="zh-TW" altLang="en-US" sz="2000" dirty="0"/>
              <a:t>經驗安心</a:t>
            </a:r>
            <a:r>
              <a:rPr lang="en-US" altLang="zh-TW" sz="2000" dirty="0"/>
              <a:t>, support VR , HFP,CP</a:t>
            </a:r>
          </a:p>
          <a:p>
            <a:pPr marL="0" indent="0">
              <a:buNone/>
            </a:pPr>
            <a:r>
              <a:rPr lang="en-US" altLang="zh-TW" sz="2000" dirty="0"/>
              <a:t>4.</a:t>
            </a:r>
            <a:r>
              <a:rPr lang="zh-TW" altLang="en-US" sz="2000" dirty="0"/>
              <a:t>是否有出口</a:t>
            </a:r>
            <a:r>
              <a:rPr lang="en-US" altLang="zh-TW" sz="2000" dirty="0"/>
              <a:t>CP/AA </a:t>
            </a:r>
            <a:r>
              <a:rPr lang="zh-TW" altLang="en-US" sz="2000" dirty="0"/>
              <a:t>需求 </a:t>
            </a:r>
            <a:r>
              <a:rPr lang="en-US" altLang="zh-TW" sz="2000" dirty="0"/>
              <a:t>?</a:t>
            </a:r>
          </a:p>
          <a:p>
            <a:pPr marL="0" indent="0">
              <a:buNone/>
            </a:pPr>
            <a:r>
              <a:rPr lang="zh-TW" altLang="en-US" sz="2000" dirty="0"/>
              <a:t>   </a:t>
            </a:r>
            <a:r>
              <a:rPr lang="en-US" altLang="zh-TW" sz="2000" dirty="0"/>
              <a:t>A&amp;W</a:t>
            </a:r>
            <a:r>
              <a:rPr lang="zh-TW" altLang="en-US" sz="2000" dirty="0"/>
              <a:t> 是服務國際大廠的公司 </a:t>
            </a:r>
            <a:r>
              <a:rPr lang="en-US" altLang="zh-TW" sz="2000" dirty="0"/>
              <a:t>, </a:t>
            </a:r>
            <a:r>
              <a:rPr lang="zh-TW" altLang="en-US" sz="2000" dirty="0"/>
              <a:t>在國內公司應該沒有可以像</a:t>
            </a:r>
            <a:r>
              <a:rPr lang="en-US" altLang="zh-TW" sz="2000" dirty="0"/>
              <a:t>A&amp;W </a:t>
            </a:r>
            <a:r>
              <a:rPr lang="zh-TW" altLang="en-US" sz="2000" dirty="0"/>
              <a:t>這樣服務國際公司的手機互連廠商</a:t>
            </a:r>
            <a:endParaRPr lang="en-US" altLang="zh-TW" sz="2000" dirty="0"/>
          </a:p>
          <a:p>
            <a:pPr marL="0" indent="0">
              <a:buNone/>
            </a:pPr>
            <a:r>
              <a:rPr lang="zh-TW" altLang="en-US" sz="2000" dirty="0"/>
              <a:t>   包含能整合其他</a:t>
            </a:r>
            <a:r>
              <a:rPr lang="en-US" altLang="zh-TW" sz="2000" dirty="0"/>
              <a:t>car connectivity </a:t>
            </a:r>
            <a:r>
              <a:rPr lang="zh-TW" altLang="en-US" sz="2000" dirty="0"/>
              <a:t>功能</a:t>
            </a:r>
            <a:r>
              <a:rPr lang="en-US" altLang="zh-TW" sz="2000" dirty="0"/>
              <a:t>, hi-</a:t>
            </a:r>
            <a:r>
              <a:rPr lang="en-US" altLang="zh-TW" sz="2000" dirty="0" err="1"/>
              <a:t>car,carlink</a:t>
            </a:r>
            <a:r>
              <a:rPr lang="en-US" altLang="zh-TW" sz="2000" dirty="0"/>
              <a:t> …</a:t>
            </a:r>
          </a:p>
          <a:p>
            <a:pPr marL="0" indent="0">
              <a:buNone/>
            </a:pPr>
            <a:endParaRPr lang="en-US" altLang="zh-TW" sz="2000" dirty="0"/>
          </a:p>
          <a:p>
            <a:pPr marL="0" indent="0">
              <a:buNone/>
            </a:pPr>
            <a:r>
              <a:rPr lang="zh-TW" altLang="en-US" sz="2000" dirty="0"/>
              <a:t>為何在大陸沒有名氣 </a:t>
            </a:r>
            <a:r>
              <a:rPr lang="en-US" altLang="zh-TW" sz="2000" dirty="0"/>
              <a:t>:</a:t>
            </a:r>
          </a:p>
          <a:p>
            <a:pPr marL="0" indent="0">
              <a:buNone/>
            </a:pPr>
            <a:r>
              <a:rPr lang="en-US" altLang="zh-TW" sz="2000" dirty="0"/>
              <a:t>    A&amp;W </a:t>
            </a:r>
            <a:r>
              <a:rPr lang="zh-TW" altLang="en-US" sz="2000" dirty="0"/>
              <a:t>沒有</a:t>
            </a:r>
            <a:r>
              <a:rPr lang="en-US" altLang="zh-TW" sz="2000" dirty="0"/>
              <a:t>module</a:t>
            </a:r>
          </a:p>
          <a:p>
            <a:pPr marL="0" indent="0">
              <a:buNone/>
            </a:pPr>
            <a:r>
              <a:rPr lang="en-US" altLang="zh-TW" sz="2000" dirty="0"/>
              <a:t> 1.</a:t>
            </a:r>
            <a:r>
              <a:rPr lang="zh-TW" altLang="en-US" sz="2000" dirty="0"/>
              <a:t>因為大部分</a:t>
            </a:r>
            <a:r>
              <a:rPr lang="en-US" altLang="zh-TW" sz="2000" dirty="0"/>
              <a:t>focus </a:t>
            </a:r>
            <a:r>
              <a:rPr lang="zh-TW" altLang="en-US" sz="2000" dirty="0"/>
              <a:t>在國際市場</a:t>
            </a:r>
            <a:endParaRPr lang="en-US" altLang="zh-TW" sz="2000" dirty="0"/>
          </a:p>
          <a:p>
            <a:pPr marL="0" indent="0">
              <a:buNone/>
            </a:pPr>
            <a:r>
              <a:rPr lang="zh-TW" altLang="en-US" sz="2000" dirty="0"/>
              <a:t> </a:t>
            </a:r>
            <a:r>
              <a:rPr lang="en-US" altLang="zh-TW" sz="2000" dirty="0"/>
              <a:t>2.</a:t>
            </a:r>
            <a:r>
              <a:rPr lang="zh-TW" altLang="en-US" sz="2000" dirty="0"/>
              <a:t>除了</a:t>
            </a:r>
            <a:r>
              <a:rPr lang="en-US" altLang="zh-TW" sz="2000" dirty="0"/>
              <a:t>China </a:t>
            </a:r>
            <a:r>
              <a:rPr lang="zh-TW" altLang="en-US" sz="2000" dirty="0"/>
              <a:t>幾家大廠有採用</a:t>
            </a:r>
            <a:r>
              <a:rPr lang="en-US" altLang="zh-TW" sz="2000" dirty="0"/>
              <a:t>HW , SW </a:t>
            </a:r>
            <a:r>
              <a:rPr lang="zh-TW" altLang="en-US" sz="2000" dirty="0"/>
              <a:t>分開 </a:t>
            </a:r>
            <a:r>
              <a:rPr lang="en-US" altLang="zh-TW" sz="2000" dirty="0"/>
              <a:t>,</a:t>
            </a:r>
            <a:r>
              <a:rPr lang="zh-TW" altLang="en-US" sz="2000" dirty="0"/>
              <a:t>所以我們在</a:t>
            </a:r>
            <a:r>
              <a:rPr lang="en-US" altLang="zh-TW" sz="2000" dirty="0"/>
              <a:t>China </a:t>
            </a:r>
            <a:r>
              <a:rPr lang="zh-TW" altLang="en-US" sz="2000" dirty="0"/>
              <a:t>都是幾家大的</a:t>
            </a:r>
            <a:r>
              <a:rPr lang="en-US" altLang="zh-TW" sz="2000" dirty="0"/>
              <a:t>Tier1 </a:t>
            </a:r>
          </a:p>
          <a:p>
            <a:pPr marL="0" indent="0">
              <a:buNone/>
            </a:pPr>
            <a:r>
              <a:rPr lang="en-US" altLang="zh-TW" sz="2000" dirty="0"/>
              <a:t>3. </a:t>
            </a:r>
            <a:r>
              <a:rPr lang="zh-TW" altLang="en-US" sz="2000" dirty="0"/>
              <a:t>國內有這迷思，可能是有軟硬互相推諉的習性。我們做那麼多外國生意，從來不會碰到有這</a:t>
            </a:r>
            <a:endParaRPr lang="en-US" altLang="zh-TW" sz="2000" dirty="0"/>
          </a:p>
          <a:p>
            <a:pPr marL="0" indent="0">
              <a:buNone/>
            </a:pPr>
            <a:r>
              <a:rPr lang="en-US" altLang="zh-TW" sz="2000" dirty="0"/>
              <a:t>    </a:t>
            </a:r>
            <a:r>
              <a:rPr lang="zh-TW" altLang="en-US" sz="2000" dirty="0"/>
              <a:t>個議題。公司往工廠走的模塊廠，整體軟件技術正常是不可能太專精的</a:t>
            </a:r>
            <a:endParaRPr lang="en-US" altLang="zh-TW" sz="2000" dirty="0"/>
          </a:p>
          <a:p>
            <a:pPr marL="0" indent="0">
              <a:buNone/>
            </a:pPr>
            <a:r>
              <a:rPr lang="en-US" altLang="zh-TW" sz="2000" dirty="0"/>
              <a:t> 3.module maker </a:t>
            </a:r>
            <a:r>
              <a:rPr lang="zh-TW" altLang="en-US" sz="2000" dirty="0"/>
              <a:t>一般在</a:t>
            </a:r>
            <a:r>
              <a:rPr lang="en-US" altLang="zh-TW" sz="2000" dirty="0"/>
              <a:t>IP or </a:t>
            </a:r>
            <a:r>
              <a:rPr lang="en-US" altLang="zh-TW" sz="2000" dirty="0" err="1"/>
              <a:t>sw</a:t>
            </a:r>
            <a:r>
              <a:rPr lang="en-US" altLang="zh-TW" sz="2000" dirty="0"/>
              <a:t> </a:t>
            </a:r>
            <a:r>
              <a:rPr lang="zh-TW" altLang="en-US" sz="2000" dirty="0"/>
              <a:t>部份不會太專注</a:t>
            </a:r>
            <a:r>
              <a:rPr lang="en-US" altLang="zh-TW" sz="2000" dirty="0"/>
              <a:t>,</a:t>
            </a:r>
            <a:r>
              <a:rPr lang="zh-TW" altLang="en-US" sz="2000" dirty="0"/>
              <a:t>所以在</a:t>
            </a:r>
            <a:r>
              <a:rPr lang="en-US" altLang="zh-TW" sz="2000" dirty="0"/>
              <a:t>SW </a:t>
            </a:r>
            <a:r>
              <a:rPr lang="zh-TW" altLang="en-US" sz="2000" dirty="0"/>
              <a:t>在</a:t>
            </a:r>
            <a:r>
              <a:rPr lang="en-US" altLang="zh-TW" sz="2000" dirty="0"/>
              <a:t>A&amp;W </a:t>
            </a:r>
            <a:r>
              <a:rPr lang="zh-TW" altLang="en-US" sz="2000" dirty="0"/>
              <a:t>是很強的</a:t>
            </a:r>
            <a:r>
              <a:rPr lang="en-US" altLang="zh-TW" sz="2000" dirty="0"/>
              <a:t>IP </a:t>
            </a:r>
            <a:r>
              <a:rPr lang="zh-TW" altLang="en-US" sz="2000" dirty="0"/>
              <a:t>跟方案</a:t>
            </a:r>
            <a:endParaRPr lang="en-US" altLang="zh-TW" sz="2000" dirty="0"/>
          </a:p>
          <a:p>
            <a:pPr marL="0" indent="0">
              <a:buNone/>
            </a:pPr>
            <a:r>
              <a:rPr lang="zh-TW" altLang="en-US" sz="2000" dirty="0"/>
              <a:t> </a:t>
            </a:r>
            <a:r>
              <a:rPr lang="en-US" altLang="zh-TW" sz="2000" dirty="0"/>
              <a:t>4.</a:t>
            </a:r>
            <a:r>
              <a:rPr lang="zh-TW" altLang="en-US" sz="2000" dirty="0"/>
              <a:t>現在國內車廠在也陸續搶佔國際市場</a:t>
            </a:r>
            <a:r>
              <a:rPr lang="en-US" altLang="zh-TW" sz="2000" dirty="0"/>
              <a:t>,A&amp;W</a:t>
            </a:r>
            <a:r>
              <a:rPr lang="zh-TW" altLang="en-US" sz="2000" dirty="0"/>
              <a:t> 也會以最佳品質好的價格來一起支持國內客戶</a:t>
            </a:r>
            <a:r>
              <a:rPr lang="en-US" altLang="zh-TW" sz="2000" dirty="0"/>
              <a:t>,</a:t>
            </a:r>
            <a:r>
              <a:rPr lang="zh-TW" altLang="en-US" sz="2000" dirty="0"/>
              <a:t>復興中華民族</a:t>
            </a:r>
            <a:r>
              <a:rPr lang="en-US" altLang="zh-TW" sz="2000" dirty="0"/>
              <a:t>,</a:t>
            </a:r>
            <a:r>
              <a:rPr lang="zh-TW" altLang="en-US" sz="2000" dirty="0"/>
              <a:t>如果需要</a:t>
            </a:r>
            <a:r>
              <a:rPr lang="en-US" altLang="zh-TW" sz="2000" dirty="0"/>
              <a:t>partner </a:t>
            </a:r>
            <a:r>
              <a:rPr lang="zh-TW" altLang="en-US" sz="2000" dirty="0"/>
              <a:t>我們也有密切合作的夥伴</a:t>
            </a:r>
            <a:endParaRPr lang="en-US" altLang="zh-TW" sz="2000" dirty="0"/>
          </a:p>
          <a:p>
            <a:pPr marL="0" indent="0">
              <a:buNone/>
            </a:pPr>
            <a:endParaRPr lang="en-US" altLang="zh-TW" sz="2000" dirty="0"/>
          </a:p>
          <a:p>
            <a:pPr marL="0" indent="0">
              <a:buNone/>
            </a:pPr>
            <a:endParaRPr lang="zh-TW" altLang="en-US" sz="2000" dirty="0"/>
          </a:p>
        </p:txBody>
      </p:sp>
    </p:spTree>
    <p:extLst>
      <p:ext uri="{BB962C8B-B14F-4D97-AF65-F5344CB8AC3E}">
        <p14:creationId xmlns:p14="http://schemas.microsoft.com/office/powerpoint/2010/main" val="7447406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8F64E20-E1DB-B28C-9B56-844EC3F15A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Strategy</a:t>
            </a:r>
            <a:endParaRPr lang="zh-TW" altLang="en-US"/>
          </a:p>
        </p:txBody>
      </p:sp>
      <p:sp>
        <p:nvSpPr>
          <p:cNvPr id="4" name="內容版面配置區 2">
            <a:extLst>
              <a:ext uri="{FF2B5EF4-FFF2-40B4-BE49-F238E27FC236}">
                <a16:creationId xmlns:a16="http://schemas.microsoft.com/office/drawing/2014/main" id="{CFBA58F4-B01A-9346-5D1E-3446E500F8D0}"/>
              </a:ext>
            </a:extLst>
          </p:cNvPr>
          <p:cNvSpPr txBox="1">
            <a:spLocks/>
          </p:cNvSpPr>
          <p:nvPr/>
        </p:nvSpPr>
        <p:spPr>
          <a:xfrm>
            <a:off x="1078523" y="970547"/>
            <a:ext cx="10275060" cy="520705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66700" indent="-266700" algn="l" defTabSz="457189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8650" indent="-268288" algn="l" defTabSz="457189" rtl="0" eaLnBrk="1" latinLnBrk="0" hangingPunct="1">
              <a:lnSpc>
                <a:spcPct val="90000"/>
              </a:lnSpc>
              <a:spcBef>
                <a:spcPts val="251"/>
              </a:spcBef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95350" indent="-174625" algn="l" defTabSz="457189" rtl="0" eaLnBrk="1" latinLnBrk="0" hangingPunct="1">
              <a:lnSpc>
                <a:spcPct val="90000"/>
              </a:lnSpc>
              <a:spcBef>
                <a:spcPts val="251"/>
              </a:spcBef>
              <a:buFont typeface="Calibri" panose="020F0502020204030204" pitchFamily="34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81088" indent="-112713" algn="l" defTabSz="457189" rtl="0" eaLnBrk="1" latinLnBrk="0" hangingPunct="1">
              <a:lnSpc>
                <a:spcPct val="90000"/>
              </a:lnSpc>
              <a:spcBef>
                <a:spcPts val="251"/>
              </a:spcBef>
              <a:buFont typeface="Calibri" panose="020F0502020204030204" pitchFamily="34" charset="0"/>
              <a:buChar char="‐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55713" indent="-112713" algn="l" defTabSz="457189" rtl="0" eaLnBrk="1" latinLnBrk="0" hangingPunct="1">
              <a:lnSpc>
                <a:spcPct val="90000"/>
              </a:lnSpc>
              <a:spcBef>
                <a:spcPts val="251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57269" indent="-114297" algn="l" defTabSz="457189" rtl="0" eaLnBrk="1" latinLnBrk="0" hangingPunct="1">
              <a:lnSpc>
                <a:spcPct val="90000"/>
              </a:lnSpc>
              <a:spcBef>
                <a:spcPts val="251"/>
              </a:spcBef>
              <a:buFont typeface="Arial" panose="020B0604020202020204" pitchFamily="34" charset="0"/>
              <a:buChar char="•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85863" indent="-114297" algn="l" defTabSz="457189" rtl="0" eaLnBrk="1" latinLnBrk="0" hangingPunct="1">
              <a:lnSpc>
                <a:spcPct val="90000"/>
              </a:lnSpc>
              <a:spcBef>
                <a:spcPts val="251"/>
              </a:spcBef>
              <a:buFont typeface="Arial" panose="020B0604020202020204" pitchFamily="34" charset="0"/>
              <a:buChar char="•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14457" indent="-114297" algn="l" defTabSz="457189" rtl="0" eaLnBrk="1" latinLnBrk="0" hangingPunct="1">
              <a:lnSpc>
                <a:spcPct val="90000"/>
              </a:lnSpc>
              <a:spcBef>
                <a:spcPts val="251"/>
              </a:spcBef>
              <a:buFont typeface="Arial" panose="020B0604020202020204" pitchFamily="34" charset="0"/>
              <a:buChar char="•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43051" indent="-114297" algn="l" defTabSz="457189" rtl="0" eaLnBrk="1" latinLnBrk="0" hangingPunct="1">
              <a:lnSpc>
                <a:spcPct val="90000"/>
              </a:lnSpc>
              <a:spcBef>
                <a:spcPts val="251"/>
              </a:spcBef>
              <a:buFont typeface="Arial" panose="020B0604020202020204" pitchFamily="34" charset="0"/>
              <a:buChar char="•"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altLang="zh-TW" sz="1800" dirty="0"/>
              <a:t>    </a:t>
            </a:r>
            <a:endParaRPr lang="en-US" altLang="zh-TW" sz="1200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zh-TW" sz="1800" dirty="0"/>
              <a:t>BT Stack :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zh-TW" sz="1800" dirty="0"/>
              <a:t>   </a:t>
            </a:r>
            <a:r>
              <a:rPr lang="zh-TW" altLang="en-US" sz="1800" dirty="0"/>
              <a:t> 基本功能低價 </a:t>
            </a:r>
            <a:r>
              <a:rPr lang="en-US" altLang="zh-TW" sz="1800" dirty="0"/>
              <a:t>for </a:t>
            </a:r>
            <a:r>
              <a:rPr lang="zh-TW" altLang="en-US" sz="1800" dirty="0"/>
              <a:t>國內</a:t>
            </a:r>
            <a:endParaRPr lang="en-US" altLang="zh-TW" sz="1800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zh-TW" altLang="en-US" sz="1800" dirty="0"/>
              <a:t>    </a:t>
            </a:r>
            <a:r>
              <a:rPr lang="en-US" altLang="zh-TW" sz="1800" dirty="0"/>
              <a:t>Tier 1 . For </a:t>
            </a:r>
            <a:r>
              <a:rPr lang="zh-TW" altLang="en-US" sz="1800" dirty="0"/>
              <a:t>出口</a:t>
            </a:r>
            <a:endParaRPr lang="en-US" altLang="zh-TW" sz="1800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zh-TW" sz="1800" dirty="0"/>
              <a:t>   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zh-TW" sz="1800" dirty="0"/>
              <a:t>ECNR :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zh-TW" sz="1800" dirty="0"/>
              <a:t>     </a:t>
            </a:r>
            <a:r>
              <a:rPr lang="zh-TW" altLang="en-US" sz="1800" dirty="0"/>
              <a:t> 不需認證版本 </a:t>
            </a:r>
            <a:r>
              <a:rPr lang="en-US" altLang="zh-TW" sz="1800" dirty="0"/>
              <a:t>for </a:t>
            </a:r>
            <a:r>
              <a:rPr lang="zh-TW" altLang="en-US" sz="1800" dirty="0"/>
              <a:t>國內</a:t>
            </a:r>
            <a:r>
              <a:rPr lang="en-US" altLang="zh-TW" sz="1800" dirty="0"/>
              <a:t> 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altLang="zh-TW" sz="1800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zh-TW" sz="1800" dirty="0"/>
              <a:t>CP/AA :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zh-TW" sz="1800" dirty="0"/>
              <a:t>      Tier1 .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zh-TW" sz="1800" dirty="0"/>
              <a:t>   </a:t>
            </a:r>
          </a:p>
        </p:txBody>
      </p:sp>
    </p:spTree>
    <p:extLst>
      <p:ext uri="{BB962C8B-B14F-4D97-AF65-F5344CB8AC3E}">
        <p14:creationId xmlns:p14="http://schemas.microsoft.com/office/powerpoint/2010/main" val="4129526885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A&amp;W_PPT">
      <a:dk1>
        <a:srgbClr val="393A39"/>
      </a:dk1>
      <a:lt1>
        <a:sysClr val="window" lastClr="FFFFFF"/>
      </a:lt1>
      <a:dk2>
        <a:srgbClr val="445469"/>
      </a:dk2>
      <a:lt2>
        <a:srgbClr val="F6F7FA"/>
      </a:lt2>
      <a:accent1>
        <a:srgbClr val="1D68A6"/>
      </a:accent1>
      <a:accent2>
        <a:srgbClr val="178E6B"/>
      </a:accent2>
      <a:accent3>
        <a:srgbClr val="84AC40"/>
      </a:accent3>
      <a:accent4>
        <a:srgbClr val="EE8A12"/>
      </a:accent4>
      <a:accent5>
        <a:srgbClr val="B0221D"/>
      </a:accent5>
      <a:accent6>
        <a:srgbClr val="381B41"/>
      </a:accent6>
      <a:hlink>
        <a:srgbClr val="216CAB"/>
      </a:hlink>
      <a:folHlink>
        <a:srgbClr val="1A916E"/>
      </a:folHlink>
    </a:clrScheme>
    <a:fontScheme name="Calibri">
      <a:maj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>
            <a:lumMod val="20000"/>
            <a:lumOff val="80000"/>
          </a:schemeClr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57713</TotalTime>
  <Words>355</Words>
  <Application>Microsoft Office PowerPoint</Application>
  <PresentationFormat>寬螢幕</PresentationFormat>
  <Paragraphs>32</Paragraphs>
  <Slides>2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Wingdings</vt:lpstr>
      <vt:lpstr>Custom Design</vt:lpstr>
      <vt:lpstr>長安 – Q&amp;A</vt:lpstr>
      <vt:lpstr>Strategy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Jetfabrik</dc:creator>
  <cp:keywords/>
  <dc:description/>
  <cp:lastModifiedBy>Perry chang</cp:lastModifiedBy>
  <cp:revision>5683</cp:revision>
  <dcterms:created xsi:type="dcterms:W3CDTF">2014-11-12T21:47:38Z</dcterms:created>
  <dcterms:modified xsi:type="dcterms:W3CDTF">2025-08-11T12:56:15Z</dcterms:modified>
  <cp:category/>
</cp:coreProperties>
</file>