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Lst>
  <p:notesMasterIdLst>
    <p:notesMasterId r:id="rId9"/>
  </p:notesMasterIdLst>
  <p:handoutMasterIdLst>
    <p:handoutMasterId r:id="rId10"/>
  </p:handoutMasterIdLst>
  <p:sldIdLst>
    <p:sldId id="263" r:id="rId2"/>
    <p:sldId id="266" r:id="rId3"/>
    <p:sldId id="269" r:id="rId4"/>
    <p:sldId id="264" r:id="rId5"/>
    <p:sldId id="267" r:id="rId6"/>
    <p:sldId id="265" r:id="rId7"/>
    <p:sldId id="268" r:id="rId8"/>
  </p:sldIdLst>
  <p:sldSz cx="12192000" cy="6858000"/>
  <p:notesSz cx="6858000" cy="9144000"/>
  <p:defaultTex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24" userDrawn="1">
          <p15:clr>
            <a:srgbClr val="A4A3A4"/>
          </p15:clr>
        </p15:guide>
        <p15:guide id="2" orient="horz" pos="180" userDrawn="1">
          <p15:clr>
            <a:srgbClr val="A4A3A4"/>
          </p15:clr>
        </p15:guide>
        <p15:guide id="3" pos="3840" userDrawn="1">
          <p15:clr>
            <a:srgbClr val="A4A3A4"/>
          </p15:clr>
        </p15:guide>
        <p15:guide id="4" pos="455" userDrawn="1">
          <p15:clr>
            <a:srgbClr val="A4A3A4"/>
          </p15:clr>
        </p15:guide>
        <p15:guide id="5" pos="7225" userDrawn="1">
          <p15:clr>
            <a:srgbClr val="A4A3A4"/>
          </p15:clr>
        </p15:guide>
        <p15:guide id="6" orient="horz" pos="23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FC0"/>
    <a:srgbClr val="2196F3"/>
    <a:srgbClr val="BBD275"/>
    <a:srgbClr val="F2F2F2"/>
    <a:srgbClr val="00AFF0"/>
    <a:srgbClr val="7F7F7F"/>
    <a:srgbClr val="4E617A"/>
    <a:srgbClr val="B03B3F"/>
    <a:srgbClr val="445468"/>
    <a:srgbClr val="7B8F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3296810-A885-4BE3-A3E7-6D5BEEA58F35}" styleName="보통 스타일 2 - 강조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보통 스타일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C2FFA5D-87B4-456A-9821-1D502468CF0F}" styleName="테마 스타일 1 - 강조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테마 스타일 1 - 강조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스타일 없음, 눈금 없음">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97" autoAdjust="0"/>
    <p:restoredTop sz="79369" autoAdjust="0"/>
  </p:normalViewPr>
  <p:slideViewPr>
    <p:cSldViewPr snapToGrid="0" snapToObjects="1">
      <p:cViewPr varScale="1">
        <p:scale>
          <a:sx n="63" d="100"/>
          <a:sy n="63" d="100"/>
        </p:scale>
        <p:origin x="1076" y="56"/>
      </p:cViewPr>
      <p:guideLst>
        <p:guide orient="horz" pos="4124"/>
        <p:guide orient="horz" pos="180"/>
        <p:guide pos="3840"/>
        <p:guide pos="455"/>
        <p:guide pos="7225"/>
        <p:guide orient="horz" pos="23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4" d="100"/>
        <a:sy n="24" d="100"/>
      </p:scale>
      <p:origin x="0" y="2544"/>
    </p:cViewPr>
  </p:sorterViewPr>
  <p:notesViewPr>
    <p:cSldViewPr snapToGrid="0" snapToObjects="1">
      <p:cViewPr varScale="1">
        <p:scale>
          <a:sx n="86" d="100"/>
          <a:sy n="86" d="100"/>
        </p:scale>
        <p:origin x="386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0D10F59-8ACC-4663-8C2A-570A112049E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4637D57-B97E-42F5-8476-EB81689E0E2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1914A51-A0F1-466D-A658-8BC31F3D95A0}" type="datetimeFigureOut">
              <a:rPr lang="en-US" smtClean="0"/>
              <a:pPr/>
              <a:t>5/15/2026</a:t>
            </a:fld>
            <a:endParaRPr lang="en-US" dirty="0"/>
          </a:p>
        </p:txBody>
      </p:sp>
      <p:sp>
        <p:nvSpPr>
          <p:cNvPr id="4" name="Footer Placeholder 3">
            <a:extLst>
              <a:ext uri="{FF2B5EF4-FFF2-40B4-BE49-F238E27FC236}">
                <a16:creationId xmlns:a16="http://schemas.microsoft.com/office/drawing/2014/main" id="{7F9899B3-B33A-4EA9-8156-CF1990109B3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8324FE4-251C-4954-A1CB-FDB3EA793B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CDEA3E-21B6-4F73-B86D-EC95D80D7749}" type="slidenum">
              <a:rPr lang="en-US" smtClean="0"/>
              <a:pPr/>
              <a:t>‹#›</a:t>
            </a:fld>
            <a:endParaRPr lang="en-US" dirty="0"/>
          </a:p>
        </p:txBody>
      </p:sp>
    </p:spTree>
    <p:extLst>
      <p:ext uri="{BB962C8B-B14F-4D97-AF65-F5344CB8AC3E}">
        <p14:creationId xmlns:p14="http://schemas.microsoft.com/office/powerpoint/2010/main" val="2029263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Ligh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Light"/>
              </a:defRPr>
            </a:lvl1pPr>
          </a:lstStyle>
          <a:p>
            <a:fld id="{EFC10EE1-B198-C942-8235-326C972CBB30}" type="datetimeFigureOut">
              <a:rPr lang="en-US" smtClean="0"/>
              <a:pPr/>
              <a:t>5/15/2026</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Ligh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Light"/>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457097" rtl="0" eaLnBrk="1" latinLnBrk="0" hangingPunct="1">
      <a:defRPr sz="1200" kern="1200">
        <a:solidFill>
          <a:schemeClr val="tx1"/>
        </a:solidFill>
        <a:latin typeface="Calibri Light"/>
        <a:ea typeface="+mn-ea"/>
        <a:cs typeface="+mn-cs"/>
      </a:defRPr>
    </a:lvl1pPr>
    <a:lvl2pPr marL="457097" algn="l" defTabSz="457097" rtl="0" eaLnBrk="1" latinLnBrk="0" hangingPunct="1">
      <a:defRPr sz="1200" kern="1200">
        <a:solidFill>
          <a:schemeClr val="tx1"/>
        </a:solidFill>
        <a:latin typeface="Calibri Light"/>
        <a:ea typeface="+mn-ea"/>
        <a:cs typeface="+mn-cs"/>
      </a:defRPr>
    </a:lvl2pPr>
    <a:lvl3pPr marL="914194" algn="l" defTabSz="457097" rtl="0" eaLnBrk="1" latinLnBrk="0" hangingPunct="1">
      <a:defRPr sz="1200" kern="1200">
        <a:solidFill>
          <a:schemeClr val="tx1"/>
        </a:solidFill>
        <a:latin typeface="Calibri Light"/>
        <a:ea typeface="+mn-ea"/>
        <a:cs typeface="+mn-cs"/>
      </a:defRPr>
    </a:lvl3pPr>
    <a:lvl4pPr marL="1371291" algn="l" defTabSz="457097" rtl="0" eaLnBrk="1" latinLnBrk="0" hangingPunct="1">
      <a:defRPr sz="1200" kern="1200">
        <a:solidFill>
          <a:schemeClr val="tx1"/>
        </a:solidFill>
        <a:latin typeface="Calibri Light"/>
        <a:ea typeface="+mn-ea"/>
        <a:cs typeface="+mn-cs"/>
      </a:defRPr>
    </a:lvl4pPr>
    <a:lvl5pPr marL="1828389" algn="l" defTabSz="457097" rtl="0" eaLnBrk="1" latinLnBrk="0" hangingPunct="1">
      <a:defRPr sz="1200" kern="1200">
        <a:solidFill>
          <a:schemeClr val="tx1"/>
        </a:solidFill>
        <a:latin typeface="Calibri Light"/>
        <a:ea typeface="+mn-ea"/>
        <a:cs typeface="+mn-cs"/>
      </a:defRPr>
    </a:lvl5pPr>
    <a:lvl6pPr marL="2285486" algn="l" defTabSz="457097" rtl="0" eaLnBrk="1" latinLnBrk="0" hangingPunct="1">
      <a:defRPr sz="1200" kern="1200">
        <a:solidFill>
          <a:schemeClr val="tx1"/>
        </a:solidFill>
        <a:latin typeface="+mn-lt"/>
        <a:ea typeface="+mn-ea"/>
        <a:cs typeface="+mn-cs"/>
      </a:defRPr>
    </a:lvl6pPr>
    <a:lvl7pPr marL="2742583" algn="l" defTabSz="457097" rtl="0" eaLnBrk="1" latinLnBrk="0" hangingPunct="1">
      <a:defRPr sz="1200" kern="1200">
        <a:solidFill>
          <a:schemeClr val="tx1"/>
        </a:solidFill>
        <a:latin typeface="+mn-lt"/>
        <a:ea typeface="+mn-ea"/>
        <a:cs typeface="+mn-cs"/>
      </a:defRPr>
    </a:lvl7pPr>
    <a:lvl8pPr marL="3199680" algn="l" defTabSz="457097" rtl="0" eaLnBrk="1" latinLnBrk="0" hangingPunct="1">
      <a:defRPr sz="1200" kern="1200">
        <a:solidFill>
          <a:schemeClr val="tx1"/>
        </a:solidFill>
        <a:latin typeface="+mn-lt"/>
        <a:ea typeface="+mn-ea"/>
        <a:cs typeface="+mn-cs"/>
      </a:defRPr>
    </a:lvl8pPr>
    <a:lvl9pPr marL="3656777" algn="l" defTabSz="457097"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o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654E6-C869-47DD-9122-F479F6A07051}"/>
              </a:ext>
            </a:extLst>
          </p:cNvPr>
          <p:cNvSpPr>
            <a:spLocks noGrp="1"/>
          </p:cNvSpPr>
          <p:nvPr>
            <p:ph type="title"/>
          </p:nvPr>
        </p:nvSpPr>
        <p:spPr>
          <a:xfrm>
            <a:off x="1829378" y="392291"/>
            <a:ext cx="8533245" cy="647054"/>
          </a:xfrm>
        </p:spPr>
        <p:txBody>
          <a:bodyPr>
            <a:normAutofit/>
          </a:bodyPr>
          <a:lstStyle>
            <a:lvl1pPr algn="ctr">
              <a:defRPr sz="3200" b="1">
                <a:solidFill>
                  <a:schemeClr val="tx1"/>
                </a:solidFill>
                <a:effectLst/>
                <a:latin typeface="+mn-lt"/>
              </a:defRPr>
            </a:lvl1pPr>
          </a:lstStyle>
          <a:p>
            <a:r>
              <a:rPr lang="en-US" dirty="0"/>
              <a:t>Click to edit Master title style</a:t>
            </a:r>
          </a:p>
        </p:txBody>
      </p:sp>
      <p:sp>
        <p:nvSpPr>
          <p:cNvPr id="12" name="Footer Placeholder 4">
            <a:extLst>
              <a:ext uri="{FF2B5EF4-FFF2-40B4-BE49-F238E27FC236}">
                <a16:creationId xmlns:a16="http://schemas.microsoft.com/office/drawing/2014/main" id="{B3A672EE-90E8-4860-A6D6-22159C48E38A}"/>
              </a:ext>
            </a:extLst>
          </p:cNvPr>
          <p:cNvSpPr>
            <a:spLocks noGrp="1"/>
          </p:cNvSpPr>
          <p:nvPr>
            <p:ph type="ftr" sz="quarter" idx="3"/>
          </p:nvPr>
        </p:nvSpPr>
        <p:spPr>
          <a:xfrm>
            <a:off x="838419" y="6356350"/>
            <a:ext cx="10515164"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dirty="0"/>
              <a:t>Copyright 2020 Advanced &amp; Wise Technology Corp. All nights reserved.</a:t>
            </a:r>
          </a:p>
        </p:txBody>
      </p:sp>
      <p:sp>
        <p:nvSpPr>
          <p:cNvPr id="6" name="Text Placeholder 2">
            <a:extLst>
              <a:ext uri="{FF2B5EF4-FFF2-40B4-BE49-F238E27FC236}">
                <a16:creationId xmlns:a16="http://schemas.microsoft.com/office/drawing/2014/main" id="{5A8601D3-507B-4164-A6A1-4B0DD56554FE}"/>
              </a:ext>
            </a:extLst>
          </p:cNvPr>
          <p:cNvSpPr>
            <a:spLocks noGrp="1"/>
          </p:cNvSpPr>
          <p:nvPr>
            <p:ph idx="1"/>
          </p:nvPr>
        </p:nvSpPr>
        <p:spPr>
          <a:xfrm>
            <a:off x="838419" y="1432800"/>
            <a:ext cx="10515164" cy="474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27418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654E6-C869-47DD-9122-F479F6A07051}"/>
              </a:ext>
            </a:extLst>
          </p:cNvPr>
          <p:cNvSpPr>
            <a:spLocks noGrp="1"/>
          </p:cNvSpPr>
          <p:nvPr>
            <p:ph type="title"/>
          </p:nvPr>
        </p:nvSpPr>
        <p:spPr>
          <a:xfrm>
            <a:off x="1829379" y="392291"/>
            <a:ext cx="8533245" cy="647054"/>
          </a:xfrm>
        </p:spPr>
        <p:txBody>
          <a:bodyPr>
            <a:normAutofit/>
          </a:bodyPr>
          <a:lstStyle>
            <a:lvl1pPr algn="ctr">
              <a:defRPr sz="3200" b="1">
                <a:solidFill>
                  <a:schemeClr val="tx1"/>
                </a:solidFill>
                <a:effectLst/>
                <a:latin typeface="+mn-lt"/>
              </a:defRPr>
            </a:lvl1pPr>
          </a:lstStyle>
          <a:p>
            <a:r>
              <a:rPr lang="en-US" dirty="0"/>
              <a:t>Click to edit Master title style</a:t>
            </a:r>
          </a:p>
        </p:txBody>
      </p:sp>
      <p:sp>
        <p:nvSpPr>
          <p:cNvPr id="7" name="Text Placeholder 2">
            <a:extLst>
              <a:ext uri="{FF2B5EF4-FFF2-40B4-BE49-F238E27FC236}">
                <a16:creationId xmlns:a16="http://schemas.microsoft.com/office/drawing/2014/main" id="{FB11E823-C0BF-4055-9DBD-05811B05DA6C}"/>
              </a:ext>
            </a:extLst>
          </p:cNvPr>
          <p:cNvSpPr>
            <a:spLocks noGrp="1"/>
          </p:cNvSpPr>
          <p:nvPr>
            <p:ph idx="1"/>
          </p:nvPr>
        </p:nvSpPr>
        <p:spPr>
          <a:xfrm>
            <a:off x="838418" y="1432800"/>
            <a:ext cx="10515164" cy="474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A5EFF63A-41E6-4B8F-B98D-457FAE2AB273}"/>
              </a:ext>
            </a:extLst>
          </p:cNvPr>
          <p:cNvSpPr>
            <a:spLocks noGrp="1"/>
          </p:cNvSpPr>
          <p:nvPr>
            <p:ph type="ftr" sz="quarter" idx="10"/>
          </p:nvPr>
        </p:nvSpPr>
        <p:spPr/>
        <p:txBody>
          <a:bodyPr/>
          <a:lstStyle/>
          <a:p>
            <a:r>
              <a:rPr lang="en-US" dirty="0"/>
              <a:t>Copyright 2020 Advanced &amp; Wise Technology Corp. All nights reserved.</a:t>
            </a:r>
          </a:p>
        </p:txBody>
      </p:sp>
      <p:pic>
        <p:nvPicPr>
          <p:cNvPr id="6" name="Picture 5">
            <a:extLst>
              <a:ext uri="{FF2B5EF4-FFF2-40B4-BE49-F238E27FC236}">
                <a16:creationId xmlns:a16="http://schemas.microsoft.com/office/drawing/2014/main" id="{ED6EFE67-9631-2BA5-70C1-786E95D2C0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68400" y="252000"/>
            <a:ext cx="967846" cy="432000"/>
          </a:xfrm>
          <a:prstGeom prst="rect">
            <a:avLst/>
          </a:prstGeom>
        </p:spPr>
      </p:pic>
    </p:spTree>
    <p:extLst>
      <p:ext uri="{BB962C8B-B14F-4D97-AF65-F5344CB8AC3E}">
        <p14:creationId xmlns:p14="http://schemas.microsoft.com/office/powerpoint/2010/main" val="3982925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654E6-C869-47DD-9122-F479F6A07051}"/>
              </a:ext>
            </a:extLst>
          </p:cNvPr>
          <p:cNvSpPr>
            <a:spLocks noGrp="1"/>
          </p:cNvSpPr>
          <p:nvPr>
            <p:ph type="title"/>
          </p:nvPr>
        </p:nvSpPr>
        <p:spPr>
          <a:xfrm>
            <a:off x="1829378" y="392291"/>
            <a:ext cx="8533245" cy="647054"/>
          </a:xfrm>
        </p:spPr>
        <p:txBody>
          <a:bodyPr>
            <a:normAutofit/>
          </a:bodyPr>
          <a:lstStyle>
            <a:lvl1pPr algn="ctr">
              <a:defRPr sz="3200" b="1">
                <a:solidFill>
                  <a:schemeClr val="tx1"/>
                </a:solidFill>
                <a:effectLst/>
                <a:latin typeface="+mn-lt"/>
              </a:defRPr>
            </a:lvl1pPr>
          </a:lstStyle>
          <a:p>
            <a:r>
              <a:rPr lang="en-US" dirty="0"/>
              <a:t>Click to edit Master title style</a:t>
            </a:r>
          </a:p>
        </p:txBody>
      </p:sp>
      <p:sp>
        <p:nvSpPr>
          <p:cNvPr id="7" name="Text Placeholder 2">
            <a:extLst>
              <a:ext uri="{FF2B5EF4-FFF2-40B4-BE49-F238E27FC236}">
                <a16:creationId xmlns:a16="http://schemas.microsoft.com/office/drawing/2014/main" id="{FB11E823-C0BF-4055-9DBD-05811B05DA6C}"/>
              </a:ext>
            </a:extLst>
          </p:cNvPr>
          <p:cNvSpPr>
            <a:spLocks noGrp="1"/>
          </p:cNvSpPr>
          <p:nvPr>
            <p:ph idx="1"/>
          </p:nvPr>
        </p:nvSpPr>
        <p:spPr>
          <a:xfrm>
            <a:off x="838419" y="1432800"/>
            <a:ext cx="10515164" cy="474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A5EFF63A-41E6-4B8F-B98D-457FAE2AB273}"/>
              </a:ext>
            </a:extLst>
          </p:cNvPr>
          <p:cNvSpPr>
            <a:spLocks noGrp="1"/>
          </p:cNvSpPr>
          <p:nvPr>
            <p:ph type="ftr" sz="quarter" idx="10"/>
          </p:nvPr>
        </p:nvSpPr>
        <p:spPr/>
        <p:txBody>
          <a:bodyPr/>
          <a:lstStyle/>
          <a:p>
            <a:r>
              <a:rPr lang="en-US" dirty="0"/>
              <a:t>Copyright 2020 Advanced &amp; Wise Technology Corp. All nights reserved.</a:t>
            </a:r>
          </a:p>
        </p:txBody>
      </p:sp>
      <p:pic>
        <p:nvPicPr>
          <p:cNvPr id="3" name="Picture 2">
            <a:extLst>
              <a:ext uri="{FF2B5EF4-FFF2-40B4-BE49-F238E27FC236}">
                <a16:creationId xmlns:a16="http://schemas.microsoft.com/office/drawing/2014/main" id="{48B69E70-10BD-BF96-E194-5D5164E12B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0" y="252000"/>
            <a:ext cx="967846" cy="432000"/>
          </a:xfrm>
          <a:prstGeom prst="rect">
            <a:avLst/>
          </a:prstGeom>
        </p:spPr>
      </p:pic>
    </p:spTree>
    <p:extLst>
      <p:ext uri="{BB962C8B-B14F-4D97-AF65-F5344CB8AC3E}">
        <p14:creationId xmlns:p14="http://schemas.microsoft.com/office/powerpoint/2010/main" val="4278922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_Left_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654E6-C869-47DD-9122-F479F6A07051}"/>
              </a:ext>
            </a:extLst>
          </p:cNvPr>
          <p:cNvSpPr>
            <a:spLocks noGrp="1"/>
          </p:cNvSpPr>
          <p:nvPr>
            <p:ph type="title"/>
          </p:nvPr>
        </p:nvSpPr>
        <p:spPr>
          <a:xfrm>
            <a:off x="1829378" y="392291"/>
            <a:ext cx="8533245" cy="647054"/>
          </a:xfrm>
        </p:spPr>
        <p:txBody>
          <a:bodyPr>
            <a:normAutofit/>
          </a:bodyPr>
          <a:lstStyle>
            <a:lvl1pPr algn="ctr">
              <a:defRPr sz="3200" b="1">
                <a:solidFill>
                  <a:schemeClr val="tx1"/>
                </a:solidFill>
                <a:effectLst/>
                <a:latin typeface="+mn-lt"/>
              </a:defRPr>
            </a:lvl1pPr>
          </a:lstStyle>
          <a:p>
            <a:r>
              <a:rPr lang="en-US" dirty="0"/>
              <a:t>Click to edit Master title style</a:t>
            </a:r>
          </a:p>
        </p:txBody>
      </p:sp>
      <p:sp>
        <p:nvSpPr>
          <p:cNvPr id="7" name="Text Placeholder 2">
            <a:extLst>
              <a:ext uri="{FF2B5EF4-FFF2-40B4-BE49-F238E27FC236}">
                <a16:creationId xmlns:a16="http://schemas.microsoft.com/office/drawing/2014/main" id="{FB11E823-C0BF-4055-9DBD-05811B05DA6C}"/>
              </a:ext>
            </a:extLst>
          </p:cNvPr>
          <p:cNvSpPr>
            <a:spLocks noGrp="1"/>
          </p:cNvSpPr>
          <p:nvPr>
            <p:ph idx="1"/>
          </p:nvPr>
        </p:nvSpPr>
        <p:spPr>
          <a:xfrm>
            <a:off x="838419" y="1588654"/>
            <a:ext cx="10515164" cy="458894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A5EFF63A-41E6-4B8F-B98D-457FAE2AB273}"/>
              </a:ext>
            </a:extLst>
          </p:cNvPr>
          <p:cNvSpPr>
            <a:spLocks noGrp="1"/>
          </p:cNvSpPr>
          <p:nvPr>
            <p:ph type="ftr" sz="quarter" idx="10"/>
          </p:nvPr>
        </p:nvSpPr>
        <p:spPr/>
        <p:txBody>
          <a:bodyPr/>
          <a:lstStyle/>
          <a:p>
            <a:r>
              <a:rPr lang="en-US" dirty="0"/>
              <a:t>Copyright 2020 Advanced &amp; Wise Technology Corp. All nights reserved.</a:t>
            </a:r>
          </a:p>
        </p:txBody>
      </p:sp>
      <p:sp>
        <p:nvSpPr>
          <p:cNvPr id="5" name="Text Placeholder 4">
            <a:extLst>
              <a:ext uri="{FF2B5EF4-FFF2-40B4-BE49-F238E27FC236}">
                <a16:creationId xmlns:a16="http://schemas.microsoft.com/office/drawing/2014/main" id="{3C5483E2-CB6B-4E60-8A90-A1FBC75CCCDF}"/>
              </a:ext>
            </a:extLst>
          </p:cNvPr>
          <p:cNvSpPr>
            <a:spLocks noGrp="1"/>
          </p:cNvSpPr>
          <p:nvPr>
            <p:ph type="body" sz="quarter" idx="11" hasCustomPrompt="1"/>
          </p:nvPr>
        </p:nvSpPr>
        <p:spPr>
          <a:xfrm>
            <a:off x="2496000" y="1050713"/>
            <a:ext cx="7200000" cy="276999"/>
          </a:xfrm>
        </p:spPr>
        <p:txBody>
          <a:bodyPr wrap="none" lIns="0" tIns="0" rIns="0" bIns="0">
            <a:noAutofit/>
          </a:bodyPr>
          <a:lstStyle>
            <a:lvl1pPr marL="0" indent="0" algn="ctr">
              <a:buNone/>
              <a:defRPr sz="2000"/>
            </a:lvl1pPr>
            <a:lvl2pPr marL="360362" indent="0">
              <a:buNone/>
              <a:defRPr/>
            </a:lvl2pPr>
            <a:lvl3pPr marL="720725" indent="0">
              <a:buNone/>
              <a:defRPr/>
            </a:lvl3pPr>
            <a:lvl4pPr marL="968375" indent="0">
              <a:buNone/>
              <a:defRPr/>
            </a:lvl4pPr>
          </a:lstStyle>
          <a:p>
            <a:pPr lvl="0"/>
            <a:r>
              <a:rPr lang="en-US" dirty="0"/>
              <a:t>Sub title</a:t>
            </a:r>
          </a:p>
        </p:txBody>
      </p:sp>
      <p:pic>
        <p:nvPicPr>
          <p:cNvPr id="8" name="Picture 7">
            <a:extLst>
              <a:ext uri="{FF2B5EF4-FFF2-40B4-BE49-F238E27FC236}">
                <a16:creationId xmlns:a16="http://schemas.microsoft.com/office/drawing/2014/main" id="{000FBA0C-B75C-5ED8-761F-C974D4BE05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0" y="252000"/>
            <a:ext cx="967846" cy="432000"/>
          </a:xfrm>
          <a:prstGeom prst="rect">
            <a:avLst/>
          </a:prstGeom>
        </p:spPr>
      </p:pic>
    </p:spTree>
    <p:extLst>
      <p:ext uri="{BB962C8B-B14F-4D97-AF65-F5344CB8AC3E}">
        <p14:creationId xmlns:p14="http://schemas.microsoft.com/office/powerpoint/2010/main" val="19101571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C76148-CB4A-4BF5-86BE-529CC21C7530}"/>
              </a:ext>
            </a:extLst>
          </p:cNvPr>
          <p:cNvSpPr>
            <a:spLocks noGrp="1"/>
          </p:cNvSpPr>
          <p:nvPr>
            <p:ph type="title"/>
          </p:nvPr>
        </p:nvSpPr>
        <p:spPr>
          <a:xfrm>
            <a:off x="2433600" y="392400"/>
            <a:ext cx="8532000" cy="648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2205E85-911A-4249-9511-5C107FE32359}"/>
              </a:ext>
            </a:extLst>
          </p:cNvPr>
          <p:cNvSpPr>
            <a:spLocks noGrp="1"/>
          </p:cNvSpPr>
          <p:nvPr>
            <p:ph type="body" idx="1"/>
          </p:nvPr>
        </p:nvSpPr>
        <p:spPr>
          <a:xfrm>
            <a:off x="838419" y="1432800"/>
            <a:ext cx="10515164" cy="474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3D6C5E0-FBC6-410C-9729-A06754CC55FB}"/>
              </a:ext>
            </a:extLst>
          </p:cNvPr>
          <p:cNvSpPr>
            <a:spLocks noGrp="1"/>
          </p:cNvSpPr>
          <p:nvPr>
            <p:ph type="ftr" sz="quarter" idx="3"/>
          </p:nvPr>
        </p:nvSpPr>
        <p:spPr>
          <a:xfrm>
            <a:off x="838419" y="6356350"/>
            <a:ext cx="10515164"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dirty="0"/>
              <a:t>Copyright 2020 Advanced &amp; Wise Technology Corp. All nights reserved.</a:t>
            </a:r>
          </a:p>
        </p:txBody>
      </p:sp>
    </p:spTree>
    <p:extLst>
      <p:ext uri="{BB962C8B-B14F-4D97-AF65-F5344CB8AC3E}">
        <p14:creationId xmlns:p14="http://schemas.microsoft.com/office/powerpoint/2010/main" val="523624052"/>
      </p:ext>
    </p:extLst>
  </p:cSld>
  <p:clrMap bg1="lt1" tx1="dk1" bg2="lt2" tx2="dk2" accent1="accent1" accent2="accent2" accent3="accent3" accent4="accent4" accent5="accent5" accent6="accent6" hlink="hlink" folHlink="folHlink"/>
  <p:sldLayoutIdLst>
    <p:sldLayoutId id="2147483761" r:id="rId1"/>
    <p:sldLayoutId id="2147483760" r:id="rId2"/>
    <p:sldLayoutId id="2147483763" r:id="rId3"/>
    <p:sldLayoutId id="2147483764" r:id="rId4"/>
  </p:sldLayoutIdLst>
  <p:txStyles>
    <p:titleStyle>
      <a:lvl1pPr algn="ctr" defTabSz="457189" rtl="0" eaLnBrk="1" latinLnBrk="0" hangingPunct="1">
        <a:lnSpc>
          <a:spcPct val="90000"/>
        </a:lnSpc>
        <a:spcBef>
          <a:spcPct val="0"/>
        </a:spcBef>
        <a:buNone/>
        <a:defRPr sz="3200" b="1" kern="1200">
          <a:solidFill>
            <a:schemeClr val="tx1"/>
          </a:solidFill>
          <a:latin typeface="+mn-lt"/>
          <a:ea typeface="+mj-ea"/>
          <a:cs typeface="+mj-cs"/>
        </a:defRPr>
      </a:lvl1pPr>
    </p:titleStyle>
    <p:bodyStyle>
      <a:lvl1pPr marL="266700" indent="-266700" algn="l" defTabSz="457189"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1pPr>
      <a:lvl2pPr marL="628650" indent="-268288" algn="l" defTabSz="457189" rtl="0" eaLnBrk="1" latinLnBrk="0" hangingPunct="1">
        <a:lnSpc>
          <a:spcPct val="90000"/>
        </a:lnSpc>
        <a:spcBef>
          <a:spcPts val="251"/>
        </a:spcBef>
        <a:buFont typeface="Wingdings" panose="05000000000000000000" pitchFamily="2" charset="2"/>
        <a:buChar char="§"/>
        <a:defRPr sz="2400" kern="1200">
          <a:solidFill>
            <a:schemeClr val="tx1"/>
          </a:solidFill>
          <a:latin typeface="+mn-lt"/>
          <a:ea typeface="+mn-ea"/>
          <a:cs typeface="+mn-cs"/>
        </a:defRPr>
      </a:lvl2pPr>
      <a:lvl3pPr marL="895350" indent="-174625" algn="l" defTabSz="457189" rtl="0" eaLnBrk="1" latinLnBrk="0" hangingPunct="1">
        <a:lnSpc>
          <a:spcPct val="90000"/>
        </a:lnSpc>
        <a:spcBef>
          <a:spcPts val="251"/>
        </a:spcBef>
        <a:buFont typeface="Calibri" panose="020F0502020204030204" pitchFamily="34" charset="0"/>
        <a:buChar char="◦"/>
        <a:defRPr sz="1800" kern="1200">
          <a:solidFill>
            <a:schemeClr val="tx1"/>
          </a:solidFill>
          <a:latin typeface="+mn-lt"/>
          <a:ea typeface="+mn-ea"/>
          <a:cs typeface="+mn-cs"/>
        </a:defRPr>
      </a:lvl3pPr>
      <a:lvl4pPr marL="1081088" indent="-112713" algn="l" defTabSz="457189" rtl="0" eaLnBrk="1" latinLnBrk="0" hangingPunct="1">
        <a:lnSpc>
          <a:spcPct val="90000"/>
        </a:lnSpc>
        <a:spcBef>
          <a:spcPts val="251"/>
        </a:spcBef>
        <a:buFont typeface="Calibri" panose="020F0502020204030204" pitchFamily="34" charset="0"/>
        <a:buChar char="‐"/>
        <a:defRPr sz="1600" kern="1200">
          <a:solidFill>
            <a:schemeClr val="tx1"/>
          </a:solidFill>
          <a:latin typeface="+mn-lt"/>
          <a:ea typeface="+mn-ea"/>
          <a:cs typeface="+mn-cs"/>
        </a:defRPr>
      </a:lvl4pPr>
      <a:lvl5pPr marL="1255713" indent="-112713" algn="l" defTabSz="457189" rtl="0" eaLnBrk="1" latinLnBrk="0" hangingPunct="1">
        <a:lnSpc>
          <a:spcPct val="90000"/>
        </a:lnSpc>
        <a:spcBef>
          <a:spcPts val="251"/>
        </a:spcBef>
        <a:buFont typeface="Arial" panose="020B0604020202020204" pitchFamily="34" charset="0"/>
        <a:buChar char="•"/>
        <a:defRPr sz="1400" kern="1200">
          <a:solidFill>
            <a:schemeClr val="tx1"/>
          </a:solidFill>
          <a:latin typeface="+mn-lt"/>
          <a:ea typeface="+mn-ea"/>
          <a:cs typeface="+mn-cs"/>
        </a:defRPr>
      </a:lvl5pPr>
      <a:lvl6pPr marL="1257269" indent="-114297" algn="l" defTabSz="457189" rtl="0" eaLnBrk="1" latinLnBrk="0" hangingPunct="1">
        <a:lnSpc>
          <a:spcPct val="90000"/>
        </a:lnSpc>
        <a:spcBef>
          <a:spcPts val="251"/>
        </a:spcBef>
        <a:buFont typeface="Arial" panose="020B0604020202020204" pitchFamily="34" charset="0"/>
        <a:buChar char="•"/>
        <a:defRPr sz="900" kern="1200">
          <a:solidFill>
            <a:schemeClr val="tx1"/>
          </a:solidFill>
          <a:latin typeface="+mn-lt"/>
          <a:ea typeface="+mn-ea"/>
          <a:cs typeface="+mn-cs"/>
        </a:defRPr>
      </a:lvl6pPr>
      <a:lvl7pPr marL="1485863" indent="-114297" algn="l" defTabSz="457189" rtl="0" eaLnBrk="1" latinLnBrk="0" hangingPunct="1">
        <a:lnSpc>
          <a:spcPct val="90000"/>
        </a:lnSpc>
        <a:spcBef>
          <a:spcPts val="251"/>
        </a:spcBef>
        <a:buFont typeface="Arial" panose="020B0604020202020204" pitchFamily="34" charset="0"/>
        <a:buChar char="•"/>
        <a:defRPr sz="900" kern="1200">
          <a:solidFill>
            <a:schemeClr val="tx1"/>
          </a:solidFill>
          <a:latin typeface="+mn-lt"/>
          <a:ea typeface="+mn-ea"/>
          <a:cs typeface="+mn-cs"/>
        </a:defRPr>
      </a:lvl7pPr>
      <a:lvl8pPr marL="1714457" indent="-114297" algn="l" defTabSz="457189" rtl="0" eaLnBrk="1" latinLnBrk="0" hangingPunct="1">
        <a:lnSpc>
          <a:spcPct val="90000"/>
        </a:lnSpc>
        <a:spcBef>
          <a:spcPts val="251"/>
        </a:spcBef>
        <a:buFont typeface="Arial" panose="020B0604020202020204" pitchFamily="34" charset="0"/>
        <a:buChar char="•"/>
        <a:defRPr sz="900" kern="1200">
          <a:solidFill>
            <a:schemeClr val="tx1"/>
          </a:solidFill>
          <a:latin typeface="+mn-lt"/>
          <a:ea typeface="+mn-ea"/>
          <a:cs typeface="+mn-cs"/>
        </a:defRPr>
      </a:lvl8pPr>
      <a:lvl9pPr marL="1943051" indent="-114297" algn="l" defTabSz="457189" rtl="0" eaLnBrk="1" latinLnBrk="0" hangingPunct="1">
        <a:lnSpc>
          <a:spcPct val="90000"/>
        </a:lnSpc>
        <a:spcBef>
          <a:spcPts val="251"/>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457189" rtl="0" eaLnBrk="1" latinLnBrk="0" hangingPunct="1">
        <a:defRPr sz="900" kern="1200">
          <a:solidFill>
            <a:schemeClr val="tx1"/>
          </a:solidFill>
          <a:latin typeface="+mn-lt"/>
          <a:ea typeface="+mn-ea"/>
          <a:cs typeface="+mn-cs"/>
        </a:defRPr>
      </a:lvl1pPr>
      <a:lvl2pPr marL="228594" algn="l" defTabSz="457189" rtl="0" eaLnBrk="1" latinLnBrk="0" hangingPunct="1">
        <a:defRPr sz="900" kern="1200">
          <a:solidFill>
            <a:schemeClr val="tx1"/>
          </a:solidFill>
          <a:latin typeface="+mn-lt"/>
          <a:ea typeface="+mn-ea"/>
          <a:cs typeface="+mn-cs"/>
        </a:defRPr>
      </a:lvl2pPr>
      <a:lvl3pPr marL="457189" algn="l" defTabSz="457189" rtl="0" eaLnBrk="1" latinLnBrk="0" hangingPunct="1">
        <a:defRPr sz="900" kern="1200">
          <a:solidFill>
            <a:schemeClr val="tx1"/>
          </a:solidFill>
          <a:latin typeface="+mn-lt"/>
          <a:ea typeface="+mn-ea"/>
          <a:cs typeface="+mn-cs"/>
        </a:defRPr>
      </a:lvl3pPr>
      <a:lvl4pPr marL="685783" algn="l" defTabSz="457189" rtl="0" eaLnBrk="1" latinLnBrk="0" hangingPunct="1">
        <a:defRPr sz="900" kern="1200">
          <a:solidFill>
            <a:schemeClr val="tx1"/>
          </a:solidFill>
          <a:latin typeface="+mn-lt"/>
          <a:ea typeface="+mn-ea"/>
          <a:cs typeface="+mn-cs"/>
        </a:defRPr>
      </a:lvl4pPr>
      <a:lvl5pPr marL="914377" algn="l" defTabSz="457189" rtl="0" eaLnBrk="1" latinLnBrk="0" hangingPunct="1">
        <a:defRPr sz="900" kern="1200">
          <a:solidFill>
            <a:schemeClr val="tx1"/>
          </a:solidFill>
          <a:latin typeface="+mn-lt"/>
          <a:ea typeface="+mn-ea"/>
          <a:cs typeface="+mn-cs"/>
        </a:defRPr>
      </a:lvl5pPr>
      <a:lvl6pPr marL="1142971" algn="l" defTabSz="457189" rtl="0" eaLnBrk="1" latinLnBrk="0" hangingPunct="1">
        <a:defRPr sz="900" kern="1200">
          <a:solidFill>
            <a:schemeClr val="tx1"/>
          </a:solidFill>
          <a:latin typeface="+mn-lt"/>
          <a:ea typeface="+mn-ea"/>
          <a:cs typeface="+mn-cs"/>
        </a:defRPr>
      </a:lvl6pPr>
      <a:lvl7pPr marL="1371566" algn="l" defTabSz="457189" rtl="0" eaLnBrk="1" latinLnBrk="0" hangingPunct="1">
        <a:defRPr sz="900" kern="1200">
          <a:solidFill>
            <a:schemeClr val="tx1"/>
          </a:solidFill>
          <a:latin typeface="+mn-lt"/>
          <a:ea typeface="+mn-ea"/>
          <a:cs typeface="+mn-cs"/>
        </a:defRPr>
      </a:lvl7pPr>
      <a:lvl8pPr marL="1600160" algn="l" defTabSz="457189" rtl="0" eaLnBrk="1" latinLnBrk="0" hangingPunct="1">
        <a:defRPr sz="900" kern="1200">
          <a:solidFill>
            <a:schemeClr val="tx1"/>
          </a:solidFill>
          <a:latin typeface="+mn-lt"/>
          <a:ea typeface="+mn-ea"/>
          <a:cs typeface="+mn-cs"/>
        </a:defRPr>
      </a:lvl8pPr>
      <a:lvl9pPr marL="1828754" algn="l" defTabSz="457189"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06068-F35D-EDCA-1C78-CB7E2C62E7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6446F5-AF21-F04C-C08E-A84AA1152FDE}"/>
              </a:ext>
            </a:extLst>
          </p:cNvPr>
          <p:cNvSpPr>
            <a:spLocks noGrp="1"/>
          </p:cNvSpPr>
          <p:nvPr>
            <p:ph type="title"/>
          </p:nvPr>
        </p:nvSpPr>
        <p:spPr>
          <a:xfrm>
            <a:off x="1829378" y="147491"/>
            <a:ext cx="8704222" cy="647054"/>
          </a:xfrm>
        </p:spPr>
        <p:txBody>
          <a:bodyPr>
            <a:normAutofit/>
          </a:bodyPr>
          <a:lstStyle/>
          <a:p>
            <a:r>
              <a:rPr lang="en-US" altLang="zh-TW" sz="2800" dirty="0"/>
              <a:t> </a:t>
            </a:r>
            <a:r>
              <a:rPr lang="en-US" altLang="ja-JP" sz="2800" dirty="0"/>
              <a:t>Nippon Seiki</a:t>
            </a:r>
            <a:r>
              <a:rPr lang="en-US" altLang="zh-TW" sz="2800" dirty="0"/>
              <a:t> </a:t>
            </a:r>
            <a:r>
              <a:rPr lang="en-US" altLang="ja-JP" sz="2800" dirty="0"/>
              <a:t>BT</a:t>
            </a:r>
            <a:r>
              <a:rPr lang="ja-JP" altLang="en-US" sz="2800" dirty="0"/>
              <a:t> </a:t>
            </a:r>
            <a:r>
              <a:rPr lang="en-US" altLang="ja-JP" sz="2800" dirty="0"/>
              <a:t>Stack/ECNR/CP/AA</a:t>
            </a:r>
            <a:r>
              <a:rPr lang="en-US" altLang="zh-TW" sz="2800" dirty="0"/>
              <a:t> Q&amp;A (05/14)</a:t>
            </a:r>
            <a:endParaRPr lang="en-US" sz="2800" dirty="0"/>
          </a:p>
        </p:txBody>
      </p:sp>
      <p:sp>
        <p:nvSpPr>
          <p:cNvPr id="3" name="Content Placeholder 2">
            <a:extLst>
              <a:ext uri="{FF2B5EF4-FFF2-40B4-BE49-F238E27FC236}">
                <a16:creationId xmlns:a16="http://schemas.microsoft.com/office/drawing/2014/main" id="{4A642619-1EC7-4EBB-12C9-3A62B4B514A3}"/>
              </a:ext>
            </a:extLst>
          </p:cNvPr>
          <p:cNvSpPr>
            <a:spLocks noGrp="1"/>
          </p:cNvSpPr>
          <p:nvPr>
            <p:ph idx="1"/>
          </p:nvPr>
        </p:nvSpPr>
        <p:spPr>
          <a:xfrm>
            <a:off x="498057" y="951471"/>
            <a:ext cx="11491199" cy="4473969"/>
          </a:xfrm>
        </p:spPr>
        <p:txBody>
          <a:bodyPr>
            <a:normAutofit fontScale="92500" lnSpcReduction="20000"/>
          </a:bodyPr>
          <a:lstStyle/>
          <a:p>
            <a:pPr marL="0" indent="0">
              <a:buNone/>
            </a:pPr>
            <a:r>
              <a:rPr lang="en-US" altLang="zh-TW" sz="3000" b="1" dirty="0"/>
              <a:t>Questions about</a:t>
            </a:r>
            <a:r>
              <a:rPr lang="ja-JP" altLang="en-US" sz="3000" b="1" dirty="0"/>
              <a:t> </a:t>
            </a:r>
            <a:r>
              <a:rPr lang="en-US" altLang="ja-JP" sz="3000" b="1" dirty="0"/>
              <a:t>CP/AA 2Wheel Solution POC(Kondo-</a:t>
            </a:r>
            <a:r>
              <a:rPr lang="en-US" altLang="ja-JP" sz="3000" b="1" dirty="0" err="1"/>
              <a:t>san</a:t>
            </a:r>
            <a:r>
              <a:rPr lang="en-US" altLang="ja-JP" sz="3000" b="1" dirty="0"/>
              <a:t>)</a:t>
            </a:r>
            <a:endParaRPr lang="en-US" altLang="zh-TW" sz="3000" b="1" dirty="0"/>
          </a:p>
          <a:p>
            <a:pPr marL="0" indent="0">
              <a:buNone/>
            </a:pPr>
            <a:endParaRPr lang="en-US" altLang="ja-JP" sz="1500" dirty="0"/>
          </a:p>
          <a:p>
            <a:pPr marL="0" indent="0">
              <a:buNone/>
            </a:pPr>
            <a:r>
              <a:rPr lang="en-US" altLang="ja-JP" sz="1800" dirty="0"/>
              <a:t>Q1: Please provide an answer regarding the A&amp;W CP/AA, ECNE, and BT Stack products, which were previously answered, under the following quantity conditions. (100K x 2 years, 350K x 2 years, 1000K x 2 years)</a:t>
            </a:r>
          </a:p>
          <a:p>
            <a:pPr marL="0" indent="0">
              <a:buNone/>
            </a:pPr>
            <a:r>
              <a:rPr lang="en-US" altLang="zh-TW" sz="1800" dirty="0">
                <a:solidFill>
                  <a:srgbClr val="0070C0"/>
                </a:solidFill>
              </a:rPr>
              <a:t>A1:</a:t>
            </a:r>
          </a:p>
          <a:p>
            <a:pPr marL="0" indent="0">
              <a:buNone/>
            </a:pPr>
            <a:r>
              <a:rPr lang="zh-TW" altLang="en-US" sz="1800" dirty="0">
                <a:solidFill>
                  <a:srgbClr val="006FC0"/>
                </a:solidFill>
                <a:latin typeface="Calibri" panose="020F0502020204030204" pitchFamily="34" charset="0"/>
                <a:ea typeface="Calibri" panose="020F0502020204030204" pitchFamily="34" charset="0"/>
                <a:cs typeface="Calibri" panose="020F0502020204030204" pitchFamily="34" charset="0"/>
              </a:rPr>
              <a:t>   </a:t>
            </a:r>
            <a:r>
              <a:rPr lang="en-US" altLang="zh-TW" sz="1800" dirty="0">
                <a:solidFill>
                  <a:srgbClr val="006FC0"/>
                </a:solidFill>
                <a:latin typeface="Calibri" panose="020F0502020204030204" pitchFamily="34" charset="0"/>
                <a:ea typeface="Calibri" panose="020F0502020204030204" pitchFamily="34" charset="0"/>
                <a:cs typeface="Calibri" panose="020F0502020204030204" pitchFamily="34" charset="0"/>
              </a:rPr>
              <a:t>Basically our biz model is a per-copy license fee without development fee .</a:t>
            </a:r>
          </a:p>
          <a:p>
            <a:pPr marL="0" indent="0">
              <a:buNone/>
            </a:pPr>
            <a:r>
              <a:rPr lang="en-US" altLang="zh-TW" sz="1800" dirty="0">
                <a:solidFill>
                  <a:srgbClr val="006FC0"/>
                </a:solidFill>
                <a:latin typeface="Calibri" panose="020F0502020204030204" pitchFamily="34" charset="0"/>
                <a:ea typeface="Calibri" panose="020F0502020204030204" pitchFamily="34" charset="0"/>
                <a:cs typeface="Calibri" panose="020F0502020204030204" pitchFamily="34" charset="0"/>
              </a:rPr>
              <a:t> 1. Bluetooth BLE only  :</a:t>
            </a:r>
            <a:r>
              <a:rPr lang="zh-TW" altLang="en-US" sz="1800" dirty="0">
                <a:solidFill>
                  <a:srgbClr val="006FC0"/>
                </a:solidFill>
                <a:latin typeface="Calibri" panose="020F0502020204030204" pitchFamily="34" charset="0"/>
                <a:ea typeface="Calibri" panose="020F0502020204030204" pitchFamily="34" charset="0"/>
                <a:cs typeface="Calibri" panose="020F0502020204030204" pitchFamily="34" charset="0"/>
              </a:rPr>
              <a:t> </a:t>
            </a:r>
            <a:r>
              <a:rPr lang="en-US" altLang="zh-TW" sz="1800" dirty="0">
                <a:solidFill>
                  <a:srgbClr val="006FC0"/>
                </a:solidFill>
                <a:latin typeface="Calibri" panose="020F0502020204030204" pitchFamily="34" charset="0"/>
                <a:ea typeface="Calibri" panose="020F0502020204030204" pitchFamily="34" charset="0"/>
                <a:cs typeface="Calibri" panose="020F0502020204030204" pitchFamily="34" charset="0"/>
              </a:rPr>
              <a:t>USD</a:t>
            </a:r>
            <a:r>
              <a:rPr lang="zh-TW" altLang="en-US" sz="1800" dirty="0">
                <a:solidFill>
                  <a:srgbClr val="006FC0"/>
                </a:solidFill>
                <a:latin typeface="Calibri" panose="020F0502020204030204" pitchFamily="34" charset="0"/>
                <a:ea typeface="Calibri" panose="020F0502020204030204" pitchFamily="34" charset="0"/>
                <a:cs typeface="Calibri" panose="020F0502020204030204" pitchFamily="34" charset="0"/>
              </a:rPr>
              <a:t> </a:t>
            </a:r>
            <a:r>
              <a:rPr lang="en-US" altLang="zh-TW" sz="1800" dirty="0">
                <a:solidFill>
                  <a:srgbClr val="006FC0"/>
                </a:solidFill>
                <a:latin typeface="Calibri" panose="020F0502020204030204" pitchFamily="34" charset="0"/>
                <a:ea typeface="Calibri" panose="020F0502020204030204" pitchFamily="34" charset="0"/>
                <a:cs typeface="Calibri" panose="020F0502020204030204" pitchFamily="34" charset="0"/>
              </a:rPr>
              <a:t>0.2/pcs</a:t>
            </a:r>
          </a:p>
          <a:p>
            <a:pPr marL="0" indent="0">
              <a:buNone/>
            </a:pPr>
            <a:r>
              <a:rPr lang="en-US" altLang="zh-TW" sz="1800" dirty="0">
                <a:solidFill>
                  <a:srgbClr val="006FC0"/>
                </a:solidFill>
                <a:latin typeface="Calibri" panose="020F0502020204030204" pitchFamily="34" charset="0"/>
                <a:ea typeface="Calibri" panose="020F0502020204030204" pitchFamily="34" charset="0"/>
                <a:cs typeface="Calibri" panose="020F0502020204030204" pitchFamily="34" charset="0"/>
              </a:rPr>
              <a:t> 2. Bluetooth Classic/BLE : USD 0.35/pcs  </a:t>
            </a:r>
          </a:p>
          <a:p>
            <a:pPr marL="0" indent="0">
              <a:buNone/>
            </a:pPr>
            <a:r>
              <a:rPr lang="en-US" altLang="ko-KR" sz="1800" dirty="0">
                <a:solidFill>
                  <a:srgbClr val="006FC0"/>
                </a:solidFill>
                <a:ea typeface="Malgun Gothic" panose="020B0503020000020004" pitchFamily="34" charset="-127"/>
                <a:cs typeface="Times New Roman" panose="02020603050405020304" pitchFamily="18" charset="0"/>
              </a:rPr>
              <a:t> 3. Bluetooth, CarPlay, and Android Auto </a:t>
            </a:r>
            <a:r>
              <a:rPr lang="en-US" altLang="zh-TW" sz="1800" dirty="0">
                <a:solidFill>
                  <a:srgbClr val="006FC0"/>
                </a:solidFill>
                <a:ea typeface="Malgun Gothic" panose="020B0503020000020004" pitchFamily="34" charset="-127"/>
                <a:cs typeface="Times New Roman" panose="02020603050405020304" pitchFamily="18" charset="0"/>
              </a:rPr>
              <a:t>:</a:t>
            </a:r>
            <a:r>
              <a:rPr lang="zh-TW" altLang="en-US" sz="1800" dirty="0">
                <a:solidFill>
                  <a:srgbClr val="006FC0"/>
                </a:solidFill>
                <a:ea typeface="Malgun Gothic" panose="020B0503020000020004" pitchFamily="34" charset="-127"/>
                <a:cs typeface="Times New Roman" panose="02020603050405020304" pitchFamily="18" charset="0"/>
              </a:rPr>
              <a:t> </a:t>
            </a:r>
            <a:r>
              <a:rPr lang="en-US" altLang="zh-TW" sz="1800" dirty="0">
                <a:solidFill>
                  <a:srgbClr val="006FC0"/>
                </a:solidFill>
                <a:ea typeface="Malgun Gothic" panose="020B0503020000020004" pitchFamily="34" charset="-127"/>
                <a:cs typeface="Times New Roman" panose="02020603050405020304" pitchFamily="18" charset="0"/>
              </a:rPr>
              <a:t>USD</a:t>
            </a:r>
            <a:r>
              <a:rPr lang="zh-TW" altLang="en-US" sz="1800" dirty="0">
                <a:solidFill>
                  <a:srgbClr val="006FC0"/>
                </a:solidFill>
                <a:ea typeface="Malgun Gothic" panose="020B0503020000020004" pitchFamily="34" charset="-127"/>
                <a:cs typeface="Times New Roman" panose="02020603050405020304" pitchFamily="18" charset="0"/>
              </a:rPr>
              <a:t> </a:t>
            </a:r>
            <a:r>
              <a:rPr lang="en-US" altLang="zh-TW" sz="1800" dirty="0">
                <a:solidFill>
                  <a:srgbClr val="006FC0"/>
                </a:solidFill>
                <a:ea typeface="Malgun Gothic" panose="020B0503020000020004" pitchFamily="34" charset="-127"/>
                <a:cs typeface="Times New Roman" panose="02020603050405020304" pitchFamily="18" charset="0"/>
              </a:rPr>
              <a:t>0.8/pcs  </a:t>
            </a:r>
          </a:p>
          <a:p>
            <a:pPr marL="0" indent="0">
              <a:buNone/>
            </a:pPr>
            <a:r>
              <a:rPr lang="en-US" altLang="ko-KR" sz="1800" dirty="0">
                <a:solidFill>
                  <a:srgbClr val="006FC0"/>
                </a:solidFill>
                <a:ea typeface="Malgun Gothic" panose="020B0503020000020004" pitchFamily="34" charset="-127"/>
                <a:cs typeface="Times New Roman" panose="02020603050405020304" pitchFamily="18" charset="0"/>
              </a:rPr>
              <a:t> 4. Bluetooth , ECNR , CarPlay, and Android Auto </a:t>
            </a:r>
            <a:r>
              <a:rPr lang="en-US" altLang="zh-TW" sz="1800" dirty="0">
                <a:solidFill>
                  <a:srgbClr val="006FC0"/>
                </a:solidFill>
                <a:ea typeface="Malgun Gothic" panose="020B0503020000020004" pitchFamily="34" charset="-127"/>
                <a:cs typeface="Times New Roman" panose="02020603050405020304" pitchFamily="18" charset="0"/>
              </a:rPr>
              <a:t>:</a:t>
            </a:r>
            <a:r>
              <a:rPr lang="zh-TW" altLang="en-US" sz="1800" dirty="0">
                <a:solidFill>
                  <a:srgbClr val="006FC0"/>
                </a:solidFill>
                <a:ea typeface="Malgun Gothic" panose="020B0503020000020004" pitchFamily="34" charset="-127"/>
                <a:cs typeface="Times New Roman" panose="02020603050405020304" pitchFamily="18" charset="0"/>
              </a:rPr>
              <a:t> </a:t>
            </a:r>
            <a:r>
              <a:rPr lang="en-US" altLang="zh-TW" sz="1800" dirty="0">
                <a:solidFill>
                  <a:srgbClr val="006FC0"/>
                </a:solidFill>
                <a:ea typeface="Malgun Gothic" panose="020B0503020000020004" pitchFamily="34" charset="-127"/>
                <a:cs typeface="Times New Roman" panose="02020603050405020304" pitchFamily="18" charset="0"/>
              </a:rPr>
              <a:t>USD</a:t>
            </a:r>
            <a:r>
              <a:rPr lang="zh-TW" altLang="en-US" sz="1800" dirty="0">
                <a:solidFill>
                  <a:srgbClr val="006FC0"/>
                </a:solidFill>
                <a:ea typeface="Malgun Gothic" panose="020B0503020000020004" pitchFamily="34" charset="-127"/>
                <a:cs typeface="Times New Roman" panose="02020603050405020304" pitchFamily="18" charset="0"/>
              </a:rPr>
              <a:t> </a:t>
            </a:r>
            <a:r>
              <a:rPr lang="en-US" altLang="zh-TW" sz="1800" dirty="0">
                <a:solidFill>
                  <a:srgbClr val="006FC0"/>
                </a:solidFill>
                <a:ea typeface="Malgun Gothic" panose="020B0503020000020004" pitchFamily="34" charset="-127"/>
                <a:cs typeface="Times New Roman" panose="02020603050405020304" pitchFamily="18" charset="0"/>
              </a:rPr>
              <a:t>1.0/pcs</a:t>
            </a:r>
            <a:endParaRPr lang="en-US" altLang="ko-KR" sz="1800" dirty="0">
              <a:solidFill>
                <a:srgbClr val="006FC0"/>
              </a:solidFill>
            </a:endParaRPr>
          </a:p>
          <a:p>
            <a:pPr marL="0" indent="0">
              <a:buNone/>
            </a:pPr>
            <a:endParaRPr lang="en-US" altLang="ko-KR" sz="1800" dirty="0">
              <a:solidFill>
                <a:srgbClr val="006FC0"/>
              </a:solidFill>
            </a:endParaRPr>
          </a:p>
          <a:p>
            <a:pPr marL="0" indent="0">
              <a:buNone/>
            </a:pPr>
            <a:endParaRPr lang="en-US" altLang="zh-TW" sz="1800" dirty="0">
              <a:solidFill>
                <a:srgbClr val="006FC0"/>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altLang="zh-TW" sz="1800" dirty="0">
                <a:solidFill>
                  <a:srgbClr val="006FC0"/>
                </a:solidFill>
                <a:latin typeface="Calibri" panose="020F0502020204030204" pitchFamily="34" charset="0"/>
                <a:ea typeface="Calibri" panose="020F0502020204030204" pitchFamily="34" charset="0"/>
                <a:cs typeface="Calibri" panose="020F0502020204030204" pitchFamily="34" charset="0"/>
              </a:rPr>
              <a:t> </a:t>
            </a:r>
          </a:p>
          <a:p>
            <a:pPr marL="0" indent="0">
              <a:buNone/>
            </a:pPr>
            <a:endParaRPr lang="en-US" altLang="zh-TW" sz="1800" dirty="0">
              <a:solidFill>
                <a:srgbClr val="006FC0"/>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altLang="zh-TW" sz="1800" dirty="0">
              <a:solidFill>
                <a:srgbClr val="006FC0"/>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altLang="zh-TW" sz="1800" dirty="0">
                <a:solidFill>
                  <a:srgbClr val="006FC0"/>
                </a:solidFill>
                <a:latin typeface="Calibri" panose="020F0502020204030204" pitchFamily="34" charset="0"/>
                <a:ea typeface="Calibri" panose="020F0502020204030204" pitchFamily="34" charset="0"/>
                <a:cs typeface="Calibri" panose="020F0502020204030204" pitchFamily="34" charset="0"/>
              </a:rPr>
              <a:t> </a:t>
            </a:r>
          </a:p>
          <a:p>
            <a:pPr marL="0" indent="0">
              <a:buNone/>
            </a:pPr>
            <a:r>
              <a:rPr lang="zh-TW" altLang="en-US" sz="1800" dirty="0">
                <a:solidFill>
                  <a:srgbClr val="006FC0"/>
                </a:solidFill>
              </a:rPr>
              <a:t>  </a:t>
            </a:r>
            <a:endParaRPr lang="en-US" altLang="zh-TW" sz="1800" dirty="0">
              <a:solidFill>
                <a:srgbClr val="006FC0"/>
              </a:solidFill>
            </a:endParaRPr>
          </a:p>
          <a:p>
            <a:pPr marL="0" indent="0">
              <a:buNone/>
            </a:pPr>
            <a:endParaRPr lang="en-US" altLang="ja-JP" sz="1800" dirty="0">
              <a:solidFill>
                <a:srgbClr val="006FC0"/>
              </a:solidFill>
            </a:endParaRPr>
          </a:p>
          <a:p>
            <a:pPr marL="0" indent="0">
              <a:buNone/>
            </a:pPr>
            <a:endParaRPr lang="en-US" altLang="ja-JP" sz="1800" dirty="0">
              <a:solidFill>
                <a:srgbClr val="006FC0"/>
              </a:solidFill>
            </a:endParaRPr>
          </a:p>
          <a:p>
            <a:pPr marL="0" indent="0">
              <a:buNone/>
            </a:pPr>
            <a:endParaRPr lang="en-US" altLang="ja-JP" sz="1800" dirty="0">
              <a:solidFill>
                <a:srgbClr val="006FC0"/>
              </a:solidFill>
            </a:endParaRPr>
          </a:p>
          <a:p>
            <a:pPr marL="0" indent="0">
              <a:buNone/>
            </a:pPr>
            <a:endParaRPr lang="en-US" altLang="zh-TW" sz="1400" dirty="0">
              <a:solidFill>
                <a:srgbClr val="0070C0"/>
              </a:solidFill>
            </a:endParaRPr>
          </a:p>
        </p:txBody>
      </p:sp>
    </p:spTree>
    <p:extLst>
      <p:ext uri="{BB962C8B-B14F-4D97-AF65-F5344CB8AC3E}">
        <p14:creationId xmlns:p14="http://schemas.microsoft.com/office/powerpoint/2010/main" val="1138649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9127E-CB6C-FC30-AC0A-AE6BA93AED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DF0190-3E1E-2B8C-AF65-BD283013CB55}"/>
              </a:ext>
            </a:extLst>
          </p:cNvPr>
          <p:cNvSpPr>
            <a:spLocks noGrp="1"/>
          </p:cNvSpPr>
          <p:nvPr>
            <p:ph type="title"/>
          </p:nvPr>
        </p:nvSpPr>
        <p:spPr>
          <a:xfrm>
            <a:off x="1829378" y="147491"/>
            <a:ext cx="8704222" cy="647054"/>
          </a:xfrm>
        </p:spPr>
        <p:txBody>
          <a:bodyPr>
            <a:normAutofit/>
          </a:bodyPr>
          <a:lstStyle/>
          <a:p>
            <a:r>
              <a:rPr lang="en-US" altLang="zh-TW" sz="2800" dirty="0"/>
              <a:t> </a:t>
            </a:r>
            <a:r>
              <a:rPr lang="en-US" altLang="ja-JP" sz="2800" dirty="0"/>
              <a:t>Nippon Seiki</a:t>
            </a:r>
            <a:r>
              <a:rPr lang="en-US" altLang="zh-TW" sz="2800" dirty="0"/>
              <a:t> </a:t>
            </a:r>
            <a:r>
              <a:rPr lang="en-US" altLang="ja-JP" sz="2800" dirty="0"/>
              <a:t>BT</a:t>
            </a:r>
            <a:r>
              <a:rPr lang="ja-JP" altLang="en-US" sz="2800" dirty="0"/>
              <a:t> </a:t>
            </a:r>
            <a:r>
              <a:rPr lang="en-US" altLang="ja-JP" sz="2800" dirty="0"/>
              <a:t>Stack/ECNR/CP/AA</a:t>
            </a:r>
            <a:r>
              <a:rPr lang="en-US" altLang="zh-TW" sz="2800" dirty="0"/>
              <a:t> Q&amp;A (05/14)</a:t>
            </a:r>
            <a:endParaRPr lang="en-US" sz="2800" dirty="0"/>
          </a:p>
        </p:txBody>
      </p:sp>
      <p:sp>
        <p:nvSpPr>
          <p:cNvPr id="3" name="Content Placeholder 2">
            <a:extLst>
              <a:ext uri="{FF2B5EF4-FFF2-40B4-BE49-F238E27FC236}">
                <a16:creationId xmlns:a16="http://schemas.microsoft.com/office/drawing/2014/main" id="{14EFA285-39FE-1CA7-D2B6-63E71273DEFA}"/>
              </a:ext>
            </a:extLst>
          </p:cNvPr>
          <p:cNvSpPr>
            <a:spLocks noGrp="1"/>
          </p:cNvSpPr>
          <p:nvPr>
            <p:ph idx="1"/>
          </p:nvPr>
        </p:nvSpPr>
        <p:spPr>
          <a:xfrm>
            <a:off x="498057" y="951471"/>
            <a:ext cx="11491199" cy="5639829"/>
          </a:xfrm>
        </p:spPr>
        <p:txBody>
          <a:bodyPr>
            <a:normAutofit/>
          </a:bodyPr>
          <a:lstStyle/>
          <a:p>
            <a:pPr marL="0" indent="0">
              <a:buNone/>
            </a:pPr>
            <a:r>
              <a:rPr lang="en-US" altLang="zh-TW" sz="3000" b="1" dirty="0"/>
              <a:t>Questions about</a:t>
            </a:r>
            <a:r>
              <a:rPr lang="ja-JP" altLang="en-US" sz="3000" b="1" dirty="0"/>
              <a:t> </a:t>
            </a:r>
            <a:r>
              <a:rPr lang="en-US" altLang="ja-JP" sz="3000" b="1" dirty="0"/>
              <a:t>CP/AA 2Wheel Solution POC(Kondo-</a:t>
            </a:r>
            <a:r>
              <a:rPr lang="en-US" altLang="ja-JP" sz="3000" b="1" dirty="0" err="1"/>
              <a:t>san</a:t>
            </a:r>
            <a:r>
              <a:rPr lang="en-US" altLang="ja-JP" sz="3000" b="1" dirty="0"/>
              <a:t>)</a:t>
            </a:r>
            <a:endParaRPr lang="en-US" altLang="zh-TW" sz="3000" b="1" dirty="0"/>
          </a:p>
          <a:p>
            <a:pPr marL="0" indent="0">
              <a:buNone/>
            </a:pPr>
            <a:endParaRPr lang="en-US" altLang="ja-JP" sz="1500" dirty="0"/>
          </a:p>
          <a:p>
            <a:pPr marL="0" indent="0">
              <a:buNone/>
            </a:pPr>
            <a:r>
              <a:rPr lang="en-US" altLang="ja-JP" sz="1800" dirty="0"/>
              <a:t>Q2: Check if A&amp;W has a CP/AA Demo for the </a:t>
            </a:r>
            <a:r>
              <a:rPr lang="en-US" altLang="ja-JP" sz="1800" dirty="0" err="1"/>
              <a:t>Telechips</a:t>
            </a:r>
            <a:r>
              <a:rPr lang="en-US" altLang="ja-JP" sz="1800" dirty="0"/>
              <a:t> 8030 (Dolphin+) SDK (Confirm A&amp;W's 8030 (Dolphin+) SDK track record)</a:t>
            </a:r>
          </a:p>
          <a:p>
            <a:pPr marL="0" indent="0">
              <a:buNone/>
            </a:pPr>
            <a:r>
              <a:rPr lang="en-US" altLang="zh-TW" sz="1800" dirty="0">
                <a:solidFill>
                  <a:srgbClr val="0070C0"/>
                </a:solidFill>
              </a:rPr>
              <a:t>A2:</a:t>
            </a:r>
            <a:r>
              <a:rPr lang="zh-TW" altLang="en-US" sz="1800" dirty="0"/>
              <a:t> </a:t>
            </a:r>
            <a:endParaRPr lang="en-US" altLang="zh-TW" sz="1800" dirty="0"/>
          </a:p>
          <a:p>
            <a:r>
              <a:rPr lang="zh-TW" altLang="en-US" sz="1800" dirty="0">
                <a:solidFill>
                  <a:srgbClr val="006FC0"/>
                </a:solidFill>
              </a:rPr>
              <a:t> </a:t>
            </a:r>
            <a:r>
              <a:rPr lang="en-US" altLang="zh-TW" sz="1800" dirty="0">
                <a:solidFill>
                  <a:srgbClr val="006FC0"/>
                </a:solidFill>
              </a:rPr>
              <a:t>We have extensive experience on TCC 8070/8050/803x/897x platforms for J.P. in Japan, M.M. in Korea, G. in Taiwan and C.C. in Malaysia , and more.</a:t>
            </a:r>
          </a:p>
          <a:p>
            <a:r>
              <a:rPr lang="zh-TW" altLang="en-US" sz="1800" dirty="0">
                <a:solidFill>
                  <a:srgbClr val="006FC0"/>
                </a:solidFill>
              </a:rPr>
              <a:t> </a:t>
            </a:r>
            <a:r>
              <a:rPr lang="en-US" altLang="zh-TW" sz="1800" dirty="0">
                <a:solidFill>
                  <a:srgbClr val="006FC0"/>
                </a:solidFill>
              </a:rPr>
              <a:t>In TCC 8050/8030 we have a demo of CP/AA</a:t>
            </a:r>
          </a:p>
          <a:p>
            <a:r>
              <a:rPr lang="en-US" altLang="zh-TW" sz="1800" dirty="0">
                <a:solidFill>
                  <a:srgbClr val="006FC0"/>
                </a:solidFill>
              </a:rPr>
              <a:t>We are  working on  TCC8030 with TCC’s  some offices to provide their customer a “ready for certification” solution </a:t>
            </a:r>
            <a:r>
              <a:rPr lang="zh-TW" altLang="en-US" sz="1800" dirty="0">
                <a:solidFill>
                  <a:srgbClr val="006FC0"/>
                </a:solidFill>
              </a:rPr>
              <a:t> </a:t>
            </a:r>
            <a:r>
              <a:rPr lang="en-US" altLang="zh-TW" sz="1800" dirty="0">
                <a:solidFill>
                  <a:srgbClr val="006FC0"/>
                </a:solidFill>
              </a:rPr>
              <a:t>.</a:t>
            </a:r>
          </a:p>
          <a:p>
            <a:pPr marL="0" indent="0">
              <a:buNone/>
            </a:pPr>
            <a:r>
              <a:rPr lang="zh-TW" altLang="en-US" sz="1800" dirty="0">
                <a:solidFill>
                  <a:srgbClr val="006FC0"/>
                </a:solidFill>
              </a:rPr>
              <a:t>   </a:t>
            </a:r>
            <a:endParaRPr lang="en-US" altLang="zh-TW" sz="1800" dirty="0">
              <a:solidFill>
                <a:srgbClr val="006FC0"/>
              </a:solidFill>
            </a:endParaRPr>
          </a:p>
          <a:p>
            <a:pPr marL="0" indent="0">
              <a:buNone/>
            </a:pPr>
            <a:endParaRPr lang="en-US" altLang="ja-JP" sz="1800" dirty="0">
              <a:solidFill>
                <a:srgbClr val="0070C0"/>
              </a:solidFill>
            </a:endParaRPr>
          </a:p>
          <a:p>
            <a:pPr marL="0" indent="0">
              <a:buNone/>
            </a:pPr>
            <a:r>
              <a:rPr lang="en-US" altLang="ja-JP" sz="1800" dirty="0"/>
              <a:t>Q3: If the above Demo exists, clarify the ROM/RAM size of the entire CP/AA solution, the S/W configuration diagram, and the A&amp;W offerings (Comparison with SI company estimates)</a:t>
            </a:r>
          </a:p>
          <a:p>
            <a:pPr marL="0" indent="0">
              <a:buNone/>
            </a:pPr>
            <a:r>
              <a:rPr lang="en-US" altLang="zh-TW" sz="1800" dirty="0">
                <a:solidFill>
                  <a:srgbClr val="0070C0"/>
                </a:solidFill>
              </a:rPr>
              <a:t>A3</a:t>
            </a:r>
            <a:r>
              <a:rPr lang="en-US" altLang="zh-TW" sz="1800" dirty="0"/>
              <a:t>:</a:t>
            </a:r>
          </a:p>
          <a:p>
            <a:pPr marL="0" indent="0">
              <a:buNone/>
            </a:pPr>
            <a:endParaRPr lang="en-US" altLang="ja-JP" sz="1800" dirty="0">
              <a:solidFill>
                <a:srgbClr val="0070C0"/>
              </a:solidFill>
            </a:endParaRPr>
          </a:p>
          <a:p>
            <a:pPr marL="0" indent="0">
              <a:buNone/>
            </a:pPr>
            <a:endParaRPr lang="en-US" altLang="ja-JP" sz="1800" dirty="0"/>
          </a:p>
          <a:p>
            <a:pPr marL="0" indent="0">
              <a:buNone/>
            </a:pPr>
            <a:endParaRPr lang="en-US" altLang="ja-JP" sz="1800" dirty="0"/>
          </a:p>
          <a:p>
            <a:pPr marL="0" indent="0">
              <a:buNone/>
            </a:pPr>
            <a:endParaRPr lang="en-US" altLang="zh-TW" sz="1400" dirty="0">
              <a:solidFill>
                <a:srgbClr val="0070C0"/>
              </a:solidFill>
            </a:endParaRPr>
          </a:p>
        </p:txBody>
      </p:sp>
      <p:graphicFrame>
        <p:nvGraphicFramePr>
          <p:cNvPr id="4" name="表格 3">
            <a:extLst>
              <a:ext uri="{FF2B5EF4-FFF2-40B4-BE49-F238E27FC236}">
                <a16:creationId xmlns:a16="http://schemas.microsoft.com/office/drawing/2014/main" id="{3105AC87-E8CD-A4BE-2CDC-973F5608776D}"/>
              </a:ext>
            </a:extLst>
          </p:cNvPr>
          <p:cNvGraphicFramePr>
            <a:graphicFrameLocks noGrp="1"/>
          </p:cNvGraphicFramePr>
          <p:nvPr>
            <p:extLst>
              <p:ext uri="{D42A27DB-BD31-4B8C-83A1-F6EECF244321}">
                <p14:modId xmlns:p14="http://schemas.microsoft.com/office/powerpoint/2010/main" val="2160771769"/>
              </p:ext>
            </p:extLst>
          </p:nvPr>
        </p:nvGraphicFramePr>
        <p:xfrm>
          <a:off x="1588000" y="5047526"/>
          <a:ext cx="8128000" cy="1419225"/>
        </p:xfrm>
        <a:graphic>
          <a:graphicData uri="http://schemas.openxmlformats.org/drawingml/2006/table">
            <a:tbl>
              <a:tblPr firstRow="1" bandRow="1">
                <a:tableStyleId>{5C22544A-7EE6-4342-B048-85BDC9FD1C3A}</a:tableStyleId>
              </a:tblPr>
              <a:tblGrid>
                <a:gridCol w="1145040">
                  <a:extLst>
                    <a:ext uri="{9D8B030D-6E8A-4147-A177-3AD203B41FA5}">
                      <a16:colId xmlns:a16="http://schemas.microsoft.com/office/drawing/2014/main" val="784089573"/>
                    </a:ext>
                  </a:extLst>
                </a:gridCol>
                <a:gridCol w="1198880">
                  <a:extLst>
                    <a:ext uri="{9D8B030D-6E8A-4147-A177-3AD203B41FA5}">
                      <a16:colId xmlns:a16="http://schemas.microsoft.com/office/drawing/2014/main" val="2134399906"/>
                    </a:ext>
                  </a:extLst>
                </a:gridCol>
                <a:gridCol w="1036320">
                  <a:extLst>
                    <a:ext uri="{9D8B030D-6E8A-4147-A177-3AD203B41FA5}">
                      <a16:colId xmlns:a16="http://schemas.microsoft.com/office/drawing/2014/main" val="3251148293"/>
                    </a:ext>
                  </a:extLst>
                </a:gridCol>
                <a:gridCol w="945360">
                  <a:extLst>
                    <a:ext uri="{9D8B030D-6E8A-4147-A177-3AD203B41FA5}">
                      <a16:colId xmlns:a16="http://schemas.microsoft.com/office/drawing/2014/main" val="2920512871"/>
                    </a:ext>
                  </a:extLst>
                </a:gridCol>
                <a:gridCol w="3802400">
                  <a:extLst>
                    <a:ext uri="{9D8B030D-6E8A-4147-A177-3AD203B41FA5}">
                      <a16:colId xmlns:a16="http://schemas.microsoft.com/office/drawing/2014/main" val="3729537389"/>
                    </a:ext>
                  </a:extLst>
                </a:gridCol>
              </a:tblGrid>
              <a:tr h="254724">
                <a:tc>
                  <a:txBody>
                    <a:bodyPr/>
                    <a:lstStyle/>
                    <a:p>
                      <a:pPr algn="ctr">
                        <a:lnSpc>
                          <a:spcPct val="115000"/>
                        </a:lnSpc>
                        <a:spcAft>
                          <a:spcPts val="800"/>
                        </a:spcAft>
                        <a:buNone/>
                      </a:pPr>
                      <a:r>
                        <a:rPr lang="en-US" sz="1200" b="1" kern="100" dirty="0">
                          <a:solidFill>
                            <a:srgbClr val="333333"/>
                          </a:solidFill>
                          <a:effectLst/>
                          <a:latin typeface="Open Sans" panose="020B0606030504020204" pitchFamily="34" charset="0"/>
                          <a:ea typeface="Open Sans" panose="020B0606030504020204" pitchFamily="34" charset="0"/>
                          <a:cs typeface="Times New Roman" panose="02020603050405020304" pitchFamily="18" charset="0"/>
                        </a:rPr>
                        <a:t> </a:t>
                      </a:r>
                      <a:endParaRPr lang="zh-TW" sz="1200" kern="100" dirty="0">
                        <a:effectLst/>
                        <a:latin typeface="Aptos" panose="020B0004020202020204" pitchFamily="34" charset="0"/>
                        <a:ea typeface="新細明體" panose="02020500000000000000" pitchFamily="18" charset="-120"/>
                        <a:cs typeface="Times New Roman" panose="02020603050405020304" pitchFamily="18" charset="0"/>
                      </a:endParaRPr>
                    </a:p>
                  </a:txBody>
                  <a:tcPr marL="123825" marR="123825" marT="57150" marB="57150" anchor="ctr"/>
                </a:tc>
                <a:tc>
                  <a:txBody>
                    <a:bodyPr/>
                    <a:lstStyle/>
                    <a:p>
                      <a:pPr algn="ctr">
                        <a:lnSpc>
                          <a:spcPct val="115000"/>
                        </a:lnSpc>
                        <a:spcAft>
                          <a:spcPts val="800"/>
                        </a:spcAft>
                        <a:buNone/>
                      </a:pPr>
                      <a:r>
                        <a:rPr lang="en-US" sz="1200" b="1" kern="100" dirty="0">
                          <a:solidFill>
                            <a:schemeClr val="bg1"/>
                          </a:solidFill>
                          <a:effectLst/>
                          <a:latin typeface="Open Sans" panose="020B0606030504020204" pitchFamily="34" charset="0"/>
                          <a:ea typeface="Open Sans" panose="020B0606030504020204" pitchFamily="34" charset="0"/>
                          <a:cs typeface="Times New Roman" panose="02020603050405020304" pitchFamily="18" charset="0"/>
                        </a:rPr>
                        <a:t>ROM</a:t>
                      </a:r>
                      <a:endParaRPr lang="zh-TW" sz="1200" kern="100" dirty="0">
                        <a:solidFill>
                          <a:schemeClr val="bg1"/>
                        </a:solidFill>
                        <a:effectLst/>
                        <a:latin typeface="Aptos" panose="020B0004020202020204" pitchFamily="34" charset="0"/>
                        <a:ea typeface="新細明體" panose="02020500000000000000" pitchFamily="18" charset="-120"/>
                        <a:cs typeface="Times New Roman" panose="02020603050405020304" pitchFamily="18" charset="0"/>
                      </a:endParaRPr>
                    </a:p>
                  </a:txBody>
                  <a:tcPr marL="123825" marR="123825" marT="57150" marB="57150" anchor="ctr"/>
                </a:tc>
                <a:tc>
                  <a:txBody>
                    <a:bodyPr/>
                    <a:lstStyle/>
                    <a:p>
                      <a:pPr algn="ctr">
                        <a:lnSpc>
                          <a:spcPct val="115000"/>
                        </a:lnSpc>
                        <a:spcAft>
                          <a:spcPts val="800"/>
                        </a:spcAft>
                        <a:buNone/>
                      </a:pPr>
                      <a:r>
                        <a:rPr lang="en-US" altLang="zh-TW" sz="1200" kern="100" dirty="0">
                          <a:solidFill>
                            <a:schemeClr val="bg1"/>
                          </a:solidFill>
                          <a:effectLst/>
                          <a:latin typeface="Aptos" panose="020B0004020202020204" pitchFamily="34" charset="0"/>
                          <a:ea typeface="新細明體" panose="02020500000000000000" pitchFamily="18" charset="-120"/>
                          <a:cs typeface="Times New Roman" panose="02020603050405020304" pitchFamily="18" charset="0"/>
                        </a:rPr>
                        <a:t>RAM(SDK only)</a:t>
                      </a:r>
                      <a:endParaRPr lang="zh-TW" sz="1200" kern="100" dirty="0">
                        <a:solidFill>
                          <a:schemeClr val="bg1"/>
                        </a:solidFill>
                        <a:effectLst/>
                        <a:latin typeface="Aptos" panose="020B0004020202020204" pitchFamily="34" charset="0"/>
                        <a:ea typeface="新細明體" panose="02020500000000000000" pitchFamily="18" charset="-120"/>
                        <a:cs typeface="Times New Roman" panose="02020603050405020304" pitchFamily="18" charset="0"/>
                      </a:endParaRPr>
                    </a:p>
                  </a:txBody>
                  <a:tcPr marL="123825" marR="123825" marT="57150" marB="57150" anchor="ctr"/>
                </a:tc>
                <a:tc>
                  <a:txBody>
                    <a:bodyPr/>
                    <a:lstStyle/>
                    <a:p>
                      <a:pPr algn="ctr">
                        <a:lnSpc>
                          <a:spcPct val="115000"/>
                        </a:lnSpc>
                        <a:spcAft>
                          <a:spcPts val="800"/>
                        </a:spcAft>
                        <a:buNone/>
                      </a:pPr>
                      <a:r>
                        <a:rPr lang="en-US" sz="1200" b="1" kern="100" dirty="0">
                          <a:solidFill>
                            <a:schemeClr val="bg1"/>
                          </a:solidFill>
                          <a:effectLst/>
                          <a:latin typeface="Open Sans" panose="020B0606030504020204" pitchFamily="34" charset="0"/>
                          <a:ea typeface="Open Sans" panose="020B0606030504020204" pitchFamily="34" charset="0"/>
                          <a:cs typeface="Times New Roman" panose="02020603050405020304" pitchFamily="18" charset="0"/>
                        </a:rPr>
                        <a:t>RAM</a:t>
                      </a:r>
                      <a:endParaRPr lang="zh-TW" sz="1200" kern="100" dirty="0">
                        <a:solidFill>
                          <a:schemeClr val="bg1"/>
                        </a:solidFill>
                        <a:effectLst/>
                        <a:latin typeface="Aptos" panose="020B0004020202020204" pitchFamily="34" charset="0"/>
                        <a:ea typeface="新細明體" panose="02020500000000000000" pitchFamily="18" charset="-120"/>
                        <a:cs typeface="Times New Roman" panose="02020603050405020304" pitchFamily="18" charset="0"/>
                      </a:endParaRPr>
                    </a:p>
                  </a:txBody>
                  <a:tcPr marL="123825" marR="123825" marT="57150" marB="57150" anchor="ctr"/>
                </a:tc>
                <a:tc>
                  <a:txBody>
                    <a:bodyPr/>
                    <a:lstStyle/>
                    <a:p>
                      <a:pPr algn="ctr">
                        <a:lnSpc>
                          <a:spcPct val="115000"/>
                        </a:lnSpc>
                        <a:spcAft>
                          <a:spcPts val="800"/>
                        </a:spcAft>
                        <a:buNone/>
                      </a:pPr>
                      <a:r>
                        <a:rPr lang="en-US" sz="1200" b="1" kern="100" dirty="0">
                          <a:solidFill>
                            <a:schemeClr val="bg1"/>
                          </a:solidFill>
                          <a:effectLst/>
                          <a:latin typeface="Open Sans" panose="020B0606030504020204" pitchFamily="34" charset="0"/>
                          <a:ea typeface="Open Sans" panose="020B0606030504020204" pitchFamily="34" charset="0"/>
                          <a:cs typeface="Times New Roman" panose="02020603050405020304" pitchFamily="18" charset="0"/>
                        </a:rPr>
                        <a:t>Comment</a:t>
                      </a:r>
                      <a:endParaRPr lang="zh-TW" sz="1200" kern="100" dirty="0">
                        <a:solidFill>
                          <a:schemeClr val="bg1"/>
                        </a:solidFill>
                        <a:effectLst/>
                        <a:latin typeface="Aptos" panose="020B000402020202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3188982111"/>
                  </a:ext>
                </a:extLst>
              </a:tr>
              <a:tr h="370840">
                <a:tc>
                  <a:txBody>
                    <a:bodyPr/>
                    <a:lstStyle/>
                    <a:p>
                      <a:pPr>
                        <a:lnSpc>
                          <a:spcPct val="115000"/>
                        </a:lnSpc>
                        <a:spcAft>
                          <a:spcPts val="800"/>
                        </a:spcAft>
                        <a:buNone/>
                      </a:pPr>
                      <a:r>
                        <a:rPr lang="en-US" sz="1200" kern="100">
                          <a:solidFill>
                            <a:srgbClr val="333333"/>
                          </a:solidFill>
                          <a:effectLst/>
                          <a:latin typeface="Open Sans" panose="020B0606030504020204" pitchFamily="34" charset="0"/>
                          <a:ea typeface="Open Sans" panose="020B0606030504020204" pitchFamily="34" charset="0"/>
                          <a:cs typeface="Times New Roman" panose="02020603050405020304" pitchFamily="18" charset="0"/>
                        </a:rPr>
                        <a:t>CarPlay</a:t>
                      </a:r>
                      <a:endParaRPr lang="zh-TW" sz="1200" kern="100">
                        <a:effectLst/>
                        <a:latin typeface="Aptos" panose="020B0004020202020204" pitchFamily="34" charset="0"/>
                        <a:ea typeface="新細明體" panose="02020500000000000000" pitchFamily="18" charset="-120"/>
                        <a:cs typeface="Times New Roman" panose="02020603050405020304" pitchFamily="18" charset="0"/>
                      </a:endParaRPr>
                    </a:p>
                  </a:txBody>
                  <a:tcPr marL="123825" marR="123825" marT="57150" marB="57150" anchor="ctr"/>
                </a:tc>
                <a:tc>
                  <a:txBody>
                    <a:bodyPr/>
                    <a:lstStyle/>
                    <a:p>
                      <a:pPr>
                        <a:lnSpc>
                          <a:spcPct val="115000"/>
                        </a:lnSpc>
                        <a:spcAft>
                          <a:spcPts val="800"/>
                        </a:spcAft>
                        <a:buNone/>
                      </a:pPr>
                      <a:r>
                        <a:rPr lang="en-US" sz="1200" kern="100" dirty="0">
                          <a:solidFill>
                            <a:srgbClr val="333333"/>
                          </a:solidFill>
                          <a:effectLst/>
                          <a:latin typeface="Open Sans" panose="020B0606030504020204" pitchFamily="34" charset="0"/>
                          <a:ea typeface="Open Sans" panose="020B0606030504020204" pitchFamily="34" charset="0"/>
                          <a:cs typeface="Times New Roman" panose="02020603050405020304" pitchFamily="18" charset="0"/>
                        </a:rPr>
                        <a:t>6.1MB</a:t>
                      </a:r>
                      <a:endParaRPr lang="zh-TW" sz="1200" kern="100" dirty="0">
                        <a:effectLst/>
                        <a:latin typeface="Aptos" panose="020B0004020202020204" pitchFamily="34" charset="0"/>
                        <a:ea typeface="新細明體" panose="02020500000000000000" pitchFamily="18" charset="-120"/>
                        <a:cs typeface="Times New Roman" panose="02020603050405020304" pitchFamily="18" charset="0"/>
                      </a:endParaRPr>
                    </a:p>
                  </a:txBody>
                  <a:tcPr marL="123825" marR="123825" marT="57150" marB="57150" anchor="ctr"/>
                </a:tc>
                <a:tc>
                  <a:txBody>
                    <a:bodyPr/>
                    <a:lstStyle/>
                    <a:p>
                      <a:pPr algn="ctr">
                        <a:lnSpc>
                          <a:spcPct val="115000"/>
                        </a:lnSpc>
                        <a:spcAft>
                          <a:spcPts val="800"/>
                        </a:spcAft>
                        <a:buNone/>
                      </a:pPr>
                      <a:r>
                        <a:rPr lang="en-US" altLang="zh-TW" sz="1200" kern="100" dirty="0">
                          <a:effectLst/>
                          <a:latin typeface="Aptos" panose="020B0004020202020204" pitchFamily="34" charset="0"/>
                          <a:ea typeface="新細明體" panose="02020500000000000000" pitchFamily="18" charset="-120"/>
                          <a:cs typeface="Times New Roman" panose="02020603050405020304" pitchFamily="18" charset="0"/>
                        </a:rPr>
                        <a:t>4.7MB</a:t>
                      </a:r>
                      <a:endParaRPr lang="zh-TW" sz="1200" kern="100" dirty="0">
                        <a:effectLst/>
                        <a:latin typeface="Aptos" panose="020B0004020202020204" pitchFamily="34" charset="0"/>
                        <a:ea typeface="新細明體" panose="02020500000000000000" pitchFamily="18" charset="-120"/>
                        <a:cs typeface="Times New Roman" panose="02020603050405020304" pitchFamily="18" charset="0"/>
                      </a:endParaRPr>
                    </a:p>
                  </a:txBody>
                  <a:tcPr marL="123825" marR="123825" marT="57150" marB="57150" anchor="ctr"/>
                </a:tc>
                <a:tc>
                  <a:txBody>
                    <a:bodyPr/>
                    <a:lstStyle/>
                    <a:p>
                      <a:pPr>
                        <a:lnSpc>
                          <a:spcPct val="115000"/>
                        </a:lnSpc>
                        <a:spcAft>
                          <a:spcPts val="800"/>
                        </a:spcAft>
                        <a:buNone/>
                      </a:pPr>
                      <a:r>
                        <a:rPr lang="en-US" sz="1200" kern="100" dirty="0">
                          <a:solidFill>
                            <a:srgbClr val="333333"/>
                          </a:solidFill>
                          <a:effectLst/>
                          <a:latin typeface="Open Sans" panose="020B0606030504020204" pitchFamily="34" charset="0"/>
                          <a:ea typeface="Open Sans" panose="020B0606030504020204" pitchFamily="34" charset="0"/>
                          <a:cs typeface="Times New Roman" panose="02020603050405020304" pitchFamily="18" charset="0"/>
                        </a:rPr>
                        <a:t>38.5MB</a:t>
                      </a:r>
                      <a:endParaRPr lang="zh-TW" sz="1200" kern="100" dirty="0">
                        <a:effectLst/>
                        <a:latin typeface="Aptos" panose="020B0004020202020204" pitchFamily="34" charset="0"/>
                        <a:ea typeface="新細明體" panose="02020500000000000000" pitchFamily="18" charset="-120"/>
                        <a:cs typeface="Times New Roman" panose="02020603050405020304" pitchFamily="18" charset="0"/>
                      </a:endParaRPr>
                    </a:p>
                  </a:txBody>
                  <a:tcPr marL="123825" marR="123825" marT="57150" marB="57150" anchor="ctr"/>
                </a:tc>
                <a:tc>
                  <a:txBody>
                    <a:bodyPr/>
                    <a:lstStyle/>
                    <a:p>
                      <a:pPr>
                        <a:lnSpc>
                          <a:spcPct val="115000"/>
                        </a:lnSpc>
                        <a:spcAft>
                          <a:spcPts val="800"/>
                        </a:spcAft>
                        <a:buNone/>
                      </a:pPr>
                      <a:r>
                        <a:rPr lang="en-US" sz="1200" kern="100">
                          <a:solidFill>
                            <a:srgbClr val="333333"/>
                          </a:solidFill>
                          <a:effectLst/>
                          <a:latin typeface="Open Sans" panose="020B0606030504020204" pitchFamily="34" charset="0"/>
                          <a:ea typeface="Open Sans" panose="020B0606030504020204" pitchFamily="34" charset="0"/>
                          <a:cs typeface="Times New Roman" panose="02020603050405020304" pitchFamily="18" charset="0"/>
                        </a:rPr>
                        <a:t>Complete Runtime Memory Footprint for CP APP</a:t>
                      </a:r>
                      <a:endParaRPr lang="zh-TW" sz="1200" kern="100">
                        <a:effectLst/>
                        <a:latin typeface="Aptos" panose="020B0004020202020204" pitchFamily="34" charset="0"/>
                        <a:ea typeface="新細明體" panose="02020500000000000000" pitchFamily="18" charset="-120"/>
                        <a:cs typeface="Times New Roman" panose="02020603050405020304" pitchFamily="18" charset="0"/>
                      </a:endParaRPr>
                    </a:p>
                  </a:txBody>
                  <a:tcPr marL="123825" marR="123825" marT="57150" marB="57150" anchor="ctr"/>
                </a:tc>
                <a:extLst>
                  <a:ext uri="{0D108BD9-81ED-4DB2-BD59-A6C34878D82A}">
                    <a16:rowId xmlns:a16="http://schemas.microsoft.com/office/drawing/2014/main" val="1554527874"/>
                  </a:ext>
                </a:extLst>
              </a:tr>
              <a:tr h="370840">
                <a:tc>
                  <a:txBody>
                    <a:bodyPr/>
                    <a:lstStyle/>
                    <a:p>
                      <a:pPr>
                        <a:lnSpc>
                          <a:spcPct val="115000"/>
                        </a:lnSpc>
                        <a:spcAft>
                          <a:spcPts val="800"/>
                        </a:spcAft>
                        <a:buNone/>
                      </a:pPr>
                      <a:r>
                        <a:rPr lang="en-US" sz="1200" kern="100" dirty="0">
                          <a:solidFill>
                            <a:srgbClr val="333333"/>
                          </a:solidFill>
                          <a:effectLst/>
                          <a:latin typeface="Open Sans" panose="020B0606030504020204" pitchFamily="34" charset="0"/>
                          <a:ea typeface="Open Sans" panose="020B0606030504020204" pitchFamily="34" charset="0"/>
                          <a:cs typeface="Times New Roman" panose="02020603050405020304" pitchFamily="18" charset="0"/>
                        </a:rPr>
                        <a:t>Android</a:t>
                      </a:r>
                      <a:r>
                        <a:rPr lang="zh-TW" altLang="en-US" sz="1200" kern="100" dirty="0">
                          <a:solidFill>
                            <a:srgbClr val="333333"/>
                          </a:solidFill>
                          <a:effectLst/>
                          <a:latin typeface="Open Sans" panose="020B0606030504020204" pitchFamily="34" charset="0"/>
                          <a:ea typeface="Open Sans" panose="020B0606030504020204" pitchFamily="34" charset="0"/>
                          <a:cs typeface="Times New Roman" panose="02020603050405020304" pitchFamily="18" charset="0"/>
                        </a:rPr>
                        <a:t> </a:t>
                      </a:r>
                      <a:r>
                        <a:rPr lang="en-US" sz="1200" kern="100" dirty="0">
                          <a:solidFill>
                            <a:srgbClr val="333333"/>
                          </a:solidFill>
                          <a:effectLst/>
                          <a:latin typeface="Open Sans" panose="020B0606030504020204" pitchFamily="34" charset="0"/>
                          <a:ea typeface="Open Sans" panose="020B0606030504020204" pitchFamily="34" charset="0"/>
                          <a:cs typeface="Times New Roman" panose="02020603050405020304" pitchFamily="18" charset="0"/>
                        </a:rPr>
                        <a:t>Auto</a:t>
                      </a:r>
                      <a:endParaRPr lang="zh-TW" sz="1200" kern="100" dirty="0">
                        <a:effectLst/>
                        <a:latin typeface="Aptos" panose="020B0004020202020204" pitchFamily="34" charset="0"/>
                        <a:ea typeface="新細明體" panose="02020500000000000000" pitchFamily="18" charset="-120"/>
                        <a:cs typeface="Times New Roman" panose="02020603050405020304" pitchFamily="18" charset="0"/>
                      </a:endParaRPr>
                    </a:p>
                  </a:txBody>
                  <a:tcPr marL="123825" marR="123825" marT="57150" marB="57150" anchor="ctr"/>
                </a:tc>
                <a:tc>
                  <a:txBody>
                    <a:bodyPr/>
                    <a:lstStyle/>
                    <a:p>
                      <a:pPr>
                        <a:lnSpc>
                          <a:spcPct val="115000"/>
                        </a:lnSpc>
                        <a:spcAft>
                          <a:spcPts val="800"/>
                        </a:spcAft>
                        <a:buNone/>
                      </a:pPr>
                      <a:r>
                        <a:rPr lang="en-US" sz="1200" kern="100" dirty="0">
                          <a:solidFill>
                            <a:srgbClr val="333333"/>
                          </a:solidFill>
                          <a:effectLst/>
                          <a:latin typeface="Open Sans" panose="020B0606030504020204" pitchFamily="34" charset="0"/>
                          <a:ea typeface="Open Sans" panose="020B0606030504020204" pitchFamily="34" charset="0"/>
                          <a:cs typeface="Times New Roman" panose="02020603050405020304" pitchFamily="18" charset="0"/>
                        </a:rPr>
                        <a:t>10.7MB</a:t>
                      </a:r>
                      <a:endParaRPr lang="zh-TW" sz="1200" kern="100" dirty="0">
                        <a:effectLst/>
                        <a:latin typeface="Aptos" panose="020B0004020202020204" pitchFamily="34" charset="0"/>
                        <a:ea typeface="新細明體" panose="02020500000000000000" pitchFamily="18" charset="-120"/>
                        <a:cs typeface="Times New Roman" panose="02020603050405020304" pitchFamily="18" charset="0"/>
                      </a:endParaRPr>
                    </a:p>
                  </a:txBody>
                  <a:tcPr marL="123825" marR="123825" marT="57150" marB="57150" anchor="ctr"/>
                </a:tc>
                <a:tc>
                  <a:txBody>
                    <a:bodyPr/>
                    <a:lstStyle/>
                    <a:p>
                      <a:pPr algn="ctr">
                        <a:lnSpc>
                          <a:spcPct val="115000"/>
                        </a:lnSpc>
                        <a:spcAft>
                          <a:spcPts val="800"/>
                        </a:spcAft>
                        <a:buNone/>
                      </a:pPr>
                      <a:r>
                        <a:rPr lang="en-US" altLang="zh-TW" sz="1200" kern="100">
                          <a:effectLst/>
                          <a:latin typeface="Aptos" panose="020B0004020202020204" pitchFamily="34" charset="0"/>
                          <a:ea typeface="新細明體" panose="02020500000000000000" pitchFamily="18" charset="-120"/>
                          <a:cs typeface="Times New Roman" panose="02020603050405020304" pitchFamily="18" charset="0"/>
                        </a:rPr>
                        <a:t>3.9MB</a:t>
                      </a:r>
                      <a:endParaRPr lang="zh-TW" sz="1200" kern="100" dirty="0">
                        <a:effectLst/>
                        <a:latin typeface="Aptos" panose="020B0004020202020204" pitchFamily="34" charset="0"/>
                        <a:ea typeface="新細明體" panose="02020500000000000000" pitchFamily="18" charset="-120"/>
                        <a:cs typeface="Times New Roman" panose="02020603050405020304" pitchFamily="18" charset="0"/>
                      </a:endParaRPr>
                    </a:p>
                  </a:txBody>
                  <a:tcPr marL="123825" marR="123825" marT="57150" marB="57150" anchor="ctr"/>
                </a:tc>
                <a:tc>
                  <a:txBody>
                    <a:bodyPr/>
                    <a:lstStyle/>
                    <a:p>
                      <a:pPr>
                        <a:lnSpc>
                          <a:spcPct val="115000"/>
                        </a:lnSpc>
                        <a:spcAft>
                          <a:spcPts val="800"/>
                        </a:spcAft>
                        <a:buNone/>
                      </a:pPr>
                      <a:r>
                        <a:rPr lang="en-US" sz="1200" kern="100" dirty="0">
                          <a:solidFill>
                            <a:srgbClr val="333333"/>
                          </a:solidFill>
                          <a:effectLst/>
                          <a:latin typeface="Open Sans" panose="020B0606030504020204" pitchFamily="34" charset="0"/>
                          <a:ea typeface="Open Sans" panose="020B0606030504020204" pitchFamily="34" charset="0"/>
                          <a:cs typeface="Times New Roman" panose="02020603050405020304" pitchFamily="18" charset="0"/>
                        </a:rPr>
                        <a:t>49.4MB</a:t>
                      </a:r>
                      <a:endParaRPr lang="zh-TW" sz="1200" kern="100" dirty="0">
                        <a:effectLst/>
                        <a:latin typeface="Aptos" panose="020B0004020202020204" pitchFamily="34" charset="0"/>
                        <a:ea typeface="新細明體" panose="02020500000000000000" pitchFamily="18" charset="-120"/>
                        <a:cs typeface="Times New Roman" panose="02020603050405020304" pitchFamily="18" charset="0"/>
                      </a:endParaRPr>
                    </a:p>
                  </a:txBody>
                  <a:tcPr marL="123825" marR="123825" marT="57150" marB="57150" anchor="ctr"/>
                </a:tc>
                <a:tc>
                  <a:txBody>
                    <a:bodyPr/>
                    <a:lstStyle/>
                    <a:p>
                      <a:pPr>
                        <a:lnSpc>
                          <a:spcPct val="115000"/>
                        </a:lnSpc>
                        <a:spcAft>
                          <a:spcPts val="800"/>
                        </a:spcAft>
                        <a:buNone/>
                      </a:pPr>
                      <a:r>
                        <a:rPr lang="en-US" sz="1200" kern="100" dirty="0">
                          <a:solidFill>
                            <a:srgbClr val="333333"/>
                          </a:solidFill>
                          <a:effectLst/>
                          <a:latin typeface="Open Sans" panose="020B0606030504020204" pitchFamily="34" charset="0"/>
                          <a:ea typeface="Open Sans" panose="020B0606030504020204" pitchFamily="34" charset="0"/>
                          <a:cs typeface="Times New Roman" panose="02020603050405020304" pitchFamily="18" charset="0"/>
                        </a:rPr>
                        <a:t>Complete Runtime Memory Footprint for AA APP</a:t>
                      </a:r>
                      <a:endParaRPr lang="zh-TW" sz="1200" kern="100" dirty="0">
                        <a:effectLst/>
                        <a:latin typeface="Aptos" panose="020B0004020202020204" pitchFamily="34" charset="0"/>
                        <a:ea typeface="新細明體" panose="02020500000000000000" pitchFamily="18" charset="-120"/>
                        <a:cs typeface="Times New Roman" panose="02020603050405020304" pitchFamily="18" charset="0"/>
                      </a:endParaRPr>
                    </a:p>
                  </a:txBody>
                  <a:tcPr marL="123825" marR="123825" marT="57150" marB="57150" anchor="ctr"/>
                </a:tc>
                <a:extLst>
                  <a:ext uri="{0D108BD9-81ED-4DB2-BD59-A6C34878D82A}">
                    <a16:rowId xmlns:a16="http://schemas.microsoft.com/office/drawing/2014/main" val="2307447695"/>
                  </a:ext>
                </a:extLst>
              </a:tr>
            </a:tbl>
          </a:graphicData>
        </a:graphic>
      </p:graphicFrame>
    </p:spTree>
    <p:extLst>
      <p:ext uri="{BB962C8B-B14F-4D97-AF65-F5344CB8AC3E}">
        <p14:creationId xmlns:p14="http://schemas.microsoft.com/office/powerpoint/2010/main" val="1834241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53D0D9-D1FD-C04C-2E59-255B271773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792982-41E8-1EA6-3583-B6FB6EBE17F6}"/>
              </a:ext>
            </a:extLst>
          </p:cNvPr>
          <p:cNvSpPr>
            <a:spLocks noGrp="1"/>
          </p:cNvSpPr>
          <p:nvPr>
            <p:ph type="title"/>
          </p:nvPr>
        </p:nvSpPr>
        <p:spPr>
          <a:xfrm>
            <a:off x="1829378" y="147491"/>
            <a:ext cx="8704222" cy="647054"/>
          </a:xfrm>
        </p:spPr>
        <p:txBody>
          <a:bodyPr>
            <a:normAutofit/>
          </a:bodyPr>
          <a:lstStyle/>
          <a:p>
            <a:r>
              <a:rPr lang="en-US" altLang="zh-TW" sz="2800" dirty="0"/>
              <a:t> </a:t>
            </a:r>
            <a:r>
              <a:rPr lang="en-US" altLang="ja-JP" sz="2800" dirty="0"/>
              <a:t>Nippon Seiki</a:t>
            </a:r>
            <a:r>
              <a:rPr lang="en-US" altLang="zh-TW" sz="2800" dirty="0"/>
              <a:t> </a:t>
            </a:r>
            <a:r>
              <a:rPr lang="en-US" altLang="ja-JP" sz="2800" dirty="0"/>
              <a:t>BT</a:t>
            </a:r>
            <a:r>
              <a:rPr lang="ja-JP" altLang="en-US" sz="2800" dirty="0"/>
              <a:t> </a:t>
            </a:r>
            <a:r>
              <a:rPr lang="en-US" altLang="ja-JP" sz="2800" dirty="0"/>
              <a:t>Stack/ECNR/CP/AA</a:t>
            </a:r>
            <a:r>
              <a:rPr lang="en-US" altLang="zh-TW" sz="2800" dirty="0"/>
              <a:t> Q&amp;A (05/14)</a:t>
            </a:r>
            <a:endParaRPr lang="en-US" sz="2800" dirty="0"/>
          </a:p>
        </p:txBody>
      </p:sp>
      <p:sp>
        <p:nvSpPr>
          <p:cNvPr id="3" name="Content Placeholder 2">
            <a:extLst>
              <a:ext uri="{FF2B5EF4-FFF2-40B4-BE49-F238E27FC236}">
                <a16:creationId xmlns:a16="http://schemas.microsoft.com/office/drawing/2014/main" id="{87315162-D3D1-7E25-E170-1631165BBF4B}"/>
              </a:ext>
            </a:extLst>
          </p:cNvPr>
          <p:cNvSpPr>
            <a:spLocks noGrp="1"/>
          </p:cNvSpPr>
          <p:nvPr>
            <p:ph idx="1"/>
          </p:nvPr>
        </p:nvSpPr>
        <p:spPr>
          <a:xfrm>
            <a:off x="288000" y="858942"/>
            <a:ext cx="11671200" cy="5639829"/>
          </a:xfrm>
        </p:spPr>
        <p:txBody>
          <a:bodyPr>
            <a:normAutofit/>
          </a:bodyPr>
          <a:lstStyle/>
          <a:p>
            <a:pPr marL="0" indent="0">
              <a:buNone/>
            </a:pPr>
            <a:r>
              <a:rPr lang="en-US" altLang="zh-TW" sz="1800" dirty="0">
                <a:solidFill>
                  <a:srgbClr val="0070C0"/>
                </a:solidFill>
              </a:rPr>
              <a:t> A3</a:t>
            </a:r>
            <a:r>
              <a:rPr lang="en-US" altLang="zh-TW" sz="1800" dirty="0"/>
              <a:t>:</a:t>
            </a:r>
          </a:p>
          <a:p>
            <a:pPr marL="0" indent="0">
              <a:buNone/>
            </a:pPr>
            <a:r>
              <a:rPr lang="en-US" altLang="zh-TW" sz="1800" dirty="0">
                <a:solidFill>
                  <a:srgbClr val="0070C0"/>
                </a:solidFill>
              </a:rPr>
              <a:t>         </a:t>
            </a:r>
            <a:r>
              <a:rPr lang="en-US" altLang="zh-TW" sz="1400" dirty="0"/>
              <a:t>[CarPlay Diagram]</a:t>
            </a:r>
            <a:r>
              <a:rPr lang="zh-TW" altLang="en-US" sz="1400" dirty="0"/>
              <a:t>                                                                                                                  </a:t>
            </a:r>
            <a:r>
              <a:rPr lang="en-US" altLang="zh-TW" sz="1400" dirty="0"/>
              <a:t>[Android Auto Diagram]</a:t>
            </a:r>
            <a:endParaRPr lang="zh-TW" altLang="zh-TW" sz="1400" dirty="0"/>
          </a:p>
          <a:p>
            <a:pPr marL="0" indent="0">
              <a:buNone/>
            </a:pPr>
            <a:endParaRPr lang="zh-TW" altLang="zh-TW" sz="1400" dirty="0"/>
          </a:p>
          <a:p>
            <a:pPr marL="0" indent="0">
              <a:buNone/>
            </a:pPr>
            <a:endParaRPr lang="en-US" altLang="zh-TW" sz="1400" dirty="0">
              <a:solidFill>
                <a:srgbClr val="0070C0"/>
              </a:solidFill>
            </a:endParaRPr>
          </a:p>
        </p:txBody>
      </p:sp>
      <p:pic>
        <p:nvPicPr>
          <p:cNvPr id="7" name="drawing">
            <a:extLst>
              <a:ext uri="{FF2B5EF4-FFF2-40B4-BE49-F238E27FC236}">
                <a16:creationId xmlns:a16="http://schemas.microsoft.com/office/drawing/2014/main" id="{D5AF4597-52B0-D4C0-F4ED-96E6A116569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16911" y="1793015"/>
            <a:ext cx="5666925" cy="2609875"/>
          </a:xfrm>
          <a:prstGeom prst="rect">
            <a:avLst/>
          </a:prstGeom>
        </p:spPr>
      </p:pic>
      <p:pic>
        <p:nvPicPr>
          <p:cNvPr id="8" name="drawing">
            <a:extLst>
              <a:ext uri="{FF2B5EF4-FFF2-40B4-BE49-F238E27FC236}">
                <a16:creationId xmlns:a16="http://schemas.microsoft.com/office/drawing/2014/main" id="{50CDCF7B-1E56-BAFE-4475-1156DBCA1BA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57768" y="1793015"/>
            <a:ext cx="5488632" cy="2456891"/>
          </a:xfrm>
          <a:prstGeom prst="rect">
            <a:avLst/>
          </a:prstGeom>
        </p:spPr>
      </p:pic>
    </p:spTree>
    <p:extLst>
      <p:ext uri="{BB962C8B-B14F-4D97-AF65-F5344CB8AC3E}">
        <p14:creationId xmlns:p14="http://schemas.microsoft.com/office/powerpoint/2010/main" val="150247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A26F0-536B-E56B-96AA-CFFF721009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37EB39-17B4-D18E-0738-ED5346F36476}"/>
              </a:ext>
            </a:extLst>
          </p:cNvPr>
          <p:cNvSpPr>
            <a:spLocks noGrp="1"/>
          </p:cNvSpPr>
          <p:nvPr>
            <p:ph type="title"/>
          </p:nvPr>
        </p:nvSpPr>
        <p:spPr>
          <a:xfrm>
            <a:off x="1829378" y="147491"/>
            <a:ext cx="8704222" cy="647054"/>
          </a:xfrm>
        </p:spPr>
        <p:txBody>
          <a:bodyPr>
            <a:normAutofit/>
          </a:bodyPr>
          <a:lstStyle/>
          <a:p>
            <a:r>
              <a:rPr lang="en-US" altLang="zh-TW" sz="2800" dirty="0"/>
              <a:t> </a:t>
            </a:r>
            <a:r>
              <a:rPr lang="en-US" altLang="ja-JP" sz="2800" dirty="0"/>
              <a:t>Nippon Seiki</a:t>
            </a:r>
            <a:r>
              <a:rPr lang="en-US" altLang="zh-TW" sz="2800" dirty="0"/>
              <a:t> </a:t>
            </a:r>
            <a:r>
              <a:rPr lang="en-US" altLang="ja-JP" sz="2800" dirty="0"/>
              <a:t>BT</a:t>
            </a:r>
            <a:r>
              <a:rPr lang="ja-JP" altLang="en-US" sz="2800" dirty="0"/>
              <a:t> </a:t>
            </a:r>
            <a:r>
              <a:rPr lang="en-US" altLang="ja-JP" sz="2800" dirty="0"/>
              <a:t>Stack/ECNR/CP/AA</a:t>
            </a:r>
            <a:r>
              <a:rPr lang="en-US" altLang="zh-TW" sz="2800" dirty="0"/>
              <a:t> Q&amp;A (05/14)</a:t>
            </a:r>
            <a:endParaRPr lang="en-US" sz="2800" dirty="0"/>
          </a:p>
        </p:txBody>
      </p:sp>
      <p:sp>
        <p:nvSpPr>
          <p:cNvPr id="3" name="Content Placeholder 2">
            <a:extLst>
              <a:ext uri="{FF2B5EF4-FFF2-40B4-BE49-F238E27FC236}">
                <a16:creationId xmlns:a16="http://schemas.microsoft.com/office/drawing/2014/main" id="{BA304D6D-13EE-9CF6-555C-4F1327F91B22}"/>
              </a:ext>
            </a:extLst>
          </p:cNvPr>
          <p:cNvSpPr>
            <a:spLocks noGrp="1"/>
          </p:cNvSpPr>
          <p:nvPr>
            <p:ph idx="1"/>
          </p:nvPr>
        </p:nvSpPr>
        <p:spPr>
          <a:xfrm>
            <a:off x="583782" y="794545"/>
            <a:ext cx="11491199" cy="5639829"/>
          </a:xfrm>
        </p:spPr>
        <p:txBody>
          <a:bodyPr>
            <a:normAutofit lnSpcReduction="10000"/>
          </a:bodyPr>
          <a:lstStyle/>
          <a:p>
            <a:pPr marL="0" indent="0">
              <a:buNone/>
            </a:pPr>
            <a:r>
              <a:rPr lang="en-US" altLang="ja-JP" sz="1800" dirty="0"/>
              <a:t>Q4: Check if A&amp;W has experience developing 2-Wheel CP/AA products (Please provide specific examples.) </a:t>
            </a:r>
          </a:p>
          <a:p>
            <a:pPr marL="0" indent="0">
              <a:buNone/>
            </a:pPr>
            <a:r>
              <a:rPr lang="en-US" altLang="ja-JP" sz="1800" dirty="0">
                <a:solidFill>
                  <a:srgbClr val="006FC0"/>
                </a:solidFill>
              </a:rPr>
              <a:t>A4: </a:t>
            </a:r>
            <a:endParaRPr lang="en-US" altLang="zh-TW" sz="1800" dirty="0">
              <a:solidFill>
                <a:srgbClr val="006FC0"/>
              </a:solidFill>
            </a:endParaRPr>
          </a:p>
          <a:p>
            <a:pPr marL="0" indent="0">
              <a:buNone/>
            </a:pPr>
            <a:r>
              <a:rPr lang="en-US" altLang="zh-TW" sz="1800" dirty="0">
                <a:solidFill>
                  <a:srgbClr val="006FC0"/>
                </a:solidFill>
              </a:rPr>
              <a:t>We started developing 2-Wheel solution with ST about 5 years ago, and we've also been collaborating with </a:t>
            </a:r>
            <a:r>
              <a:rPr lang="en-US" altLang="zh-TW" sz="1800" dirty="0" err="1">
                <a:solidFill>
                  <a:srgbClr val="006FC0"/>
                </a:solidFill>
              </a:rPr>
              <a:t>Telechips</a:t>
            </a:r>
            <a:r>
              <a:rPr lang="en-US" altLang="zh-TW" sz="1800" dirty="0">
                <a:solidFill>
                  <a:srgbClr val="006FC0"/>
                </a:solidFill>
              </a:rPr>
              <a:t>, NXP, and ARK for customers in India, Southeast Asia, China, Taiwan, and the EU .  </a:t>
            </a:r>
          </a:p>
          <a:p>
            <a:pPr marL="0" indent="0">
              <a:buNone/>
            </a:pPr>
            <a:endParaRPr lang="en-US" altLang="ja-JP" sz="1800" dirty="0"/>
          </a:p>
          <a:p>
            <a:pPr marL="0" indent="0">
              <a:buNone/>
            </a:pPr>
            <a:r>
              <a:rPr lang="en-US" altLang="ja-JP" sz="1800" dirty="0"/>
              <a:t>Q5: If A&amp;W has experience developing 2-Wheel CP/AA products, then What kind of ITU-T Experience with TEST support</a:t>
            </a:r>
          </a:p>
          <a:p>
            <a:pPr marL="0" indent="0">
              <a:buNone/>
            </a:pPr>
            <a:r>
              <a:rPr lang="en-US" altLang="zh-TW" sz="1800" dirty="0">
                <a:solidFill>
                  <a:srgbClr val="006FC0"/>
                </a:solidFill>
              </a:rPr>
              <a:t>A5: </a:t>
            </a:r>
          </a:p>
          <a:p>
            <a:r>
              <a:rPr lang="en-US" altLang="zh-TW" sz="1900" dirty="0">
                <a:solidFill>
                  <a:srgbClr val="006FC0"/>
                </a:solidFill>
              </a:rPr>
              <a:t>A&amp;W has extensive experience with CarPlay ITU-T certification for 4W products, as well as 2W products.</a:t>
            </a:r>
          </a:p>
          <a:p>
            <a:r>
              <a:rPr lang="zh-TW" altLang="en-US" sz="1900" dirty="0">
                <a:solidFill>
                  <a:srgbClr val="006FC0"/>
                </a:solidFill>
              </a:rPr>
              <a:t> </a:t>
            </a:r>
            <a:r>
              <a:rPr lang="en-US" altLang="zh-TW" sz="1900" dirty="0">
                <a:solidFill>
                  <a:srgbClr val="006FC0"/>
                </a:solidFill>
              </a:rPr>
              <a:t>Moreover, utilizing  our in-house ITU-T testing tool, we can verify audio quality and optimize to reduce RTD efficiently. We can also carry out pre-Test for CP/AA, ITU-T prior to the real test.</a:t>
            </a:r>
            <a:endParaRPr lang="en-US" altLang="ja-JP" sz="1900" dirty="0">
              <a:solidFill>
                <a:srgbClr val="006FC0"/>
              </a:solidFill>
            </a:endParaRPr>
          </a:p>
          <a:p>
            <a:pPr marL="0" indent="0">
              <a:buNone/>
            </a:pPr>
            <a:endParaRPr lang="en-US" altLang="ja-JP" sz="1800" dirty="0"/>
          </a:p>
          <a:p>
            <a:pPr marL="0" indent="0">
              <a:buNone/>
            </a:pPr>
            <a:r>
              <a:rPr lang="en-US" altLang="ja-JP" sz="1800" dirty="0"/>
              <a:t>Q6: Introduction of NR adoption examples in 2-Wheel CP/AA products (Please provide specific examples.)</a:t>
            </a:r>
          </a:p>
          <a:p>
            <a:pPr marL="0" indent="0">
              <a:buNone/>
            </a:pPr>
            <a:r>
              <a:rPr lang="en-US" altLang="ja-JP" sz="1800" dirty="0"/>
              <a:t>       (For example, implementing NR in the handset, but not ECNR in the cluster, etc.)</a:t>
            </a:r>
          </a:p>
          <a:p>
            <a:pPr marL="0" indent="0">
              <a:buNone/>
            </a:pPr>
            <a:r>
              <a:rPr lang="en-US" altLang="zh-TW" sz="1800" dirty="0">
                <a:solidFill>
                  <a:srgbClr val="0070C0"/>
                </a:solidFill>
              </a:rPr>
              <a:t>A6</a:t>
            </a:r>
            <a:r>
              <a:rPr lang="en-US" altLang="zh-TW" sz="1800" dirty="0"/>
              <a:t>: </a:t>
            </a:r>
          </a:p>
          <a:p>
            <a:r>
              <a:rPr lang="en-US" altLang="zh-TW" sz="1800" dirty="0">
                <a:solidFill>
                  <a:srgbClr val="006FC0"/>
                </a:solidFill>
              </a:rPr>
              <a:t> Our ECNR has extensive experience in 4W . A&amp;W also has Noise Reduction and Neural NR technologies for open space processing. </a:t>
            </a:r>
          </a:p>
          <a:p>
            <a:r>
              <a:rPr lang="en-US" altLang="zh-TW" sz="1800" dirty="0">
                <a:solidFill>
                  <a:srgbClr val="006FC0"/>
                </a:solidFill>
              </a:rPr>
              <a:t> Also most 2W customers have discussed the application of NR with us. If it is to solve the problem of noisy speech transmission through headphones on helmets, the situation may be different because there are many types of helmet headphones. Currently, n</a:t>
            </a:r>
            <a:r>
              <a:rPr lang="zh-TW" altLang="zh-TW" sz="1800" dirty="0">
                <a:solidFill>
                  <a:srgbClr val="006FC0"/>
                </a:solidFill>
              </a:rPr>
              <a:t>o products with NR function have been released yet</a:t>
            </a:r>
            <a:r>
              <a:rPr lang="en-US" altLang="zh-TW" sz="1800" dirty="0">
                <a:solidFill>
                  <a:srgbClr val="006FC0"/>
                </a:solidFill>
              </a:rPr>
              <a:t>.</a:t>
            </a:r>
          </a:p>
          <a:p>
            <a:pPr marL="0" indent="0">
              <a:buNone/>
            </a:pPr>
            <a:endParaRPr lang="en-US" altLang="ja-JP" sz="1800" dirty="0">
              <a:solidFill>
                <a:srgbClr val="006FC0"/>
              </a:solidFill>
            </a:endParaRPr>
          </a:p>
          <a:p>
            <a:pPr marL="0" indent="0">
              <a:buNone/>
            </a:pPr>
            <a:endParaRPr lang="en-US" altLang="ja-JP" sz="1800" dirty="0">
              <a:solidFill>
                <a:srgbClr val="0070C0"/>
              </a:solidFill>
            </a:endParaRPr>
          </a:p>
          <a:p>
            <a:pPr marL="0" indent="0">
              <a:buNone/>
            </a:pPr>
            <a:endParaRPr lang="en-US" altLang="ja-JP" sz="1500" dirty="0"/>
          </a:p>
          <a:p>
            <a:pPr marL="0" indent="0">
              <a:buNone/>
            </a:pPr>
            <a:endParaRPr lang="en-US" altLang="zh-TW" sz="1800" dirty="0">
              <a:solidFill>
                <a:srgbClr val="0070C0"/>
              </a:solidFill>
            </a:endParaRPr>
          </a:p>
          <a:p>
            <a:pPr marL="0" indent="0">
              <a:buNone/>
            </a:pPr>
            <a:endParaRPr lang="en-US" altLang="ja-JP" sz="1800" dirty="0"/>
          </a:p>
          <a:p>
            <a:pPr marL="0" indent="0">
              <a:buNone/>
            </a:pPr>
            <a:endParaRPr lang="en-US" altLang="ja-JP" sz="1800" dirty="0"/>
          </a:p>
          <a:p>
            <a:pPr marL="0" indent="0">
              <a:buNone/>
            </a:pPr>
            <a:endParaRPr lang="en-US" altLang="ja-JP" sz="1800" dirty="0"/>
          </a:p>
          <a:p>
            <a:pPr marL="0" indent="0">
              <a:buNone/>
            </a:pPr>
            <a:endParaRPr lang="en-US" altLang="zh-TW" sz="1400" dirty="0">
              <a:solidFill>
                <a:srgbClr val="0070C0"/>
              </a:solidFill>
            </a:endParaRPr>
          </a:p>
        </p:txBody>
      </p:sp>
    </p:spTree>
    <p:extLst>
      <p:ext uri="{BB962C8B-B14F-4D97-AF65-F5344CB8AC3E}">
        <p14:creationId xmlns:p14="http://schemas.microsoft.com/office/powerpoint/2010/main" val="4285419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73ABE-0CDD-8CC2-5A22-84570CAC3C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E8A895-8FAE-0971-2C28-D6B904B94F6F}"/>
              </a:ext>
            </a:extLst>
          </p:cNvPr>
          <p:cNvSpPr>
            <a:spLocks noGrp="1"/>
          </p:cNvSpPr>
          <p:nvPr>
            <p:ph type="title"/>
          </p:nvPr>
        </p:nvSpPr>
        <p:spPr>
          <a:xfrm>
            <a:off x="1829378" y="147491"/>
            <a:ext cx="8704222" cy="647054"/>
          </a:xfrm>
        </p:spPr>
        <p:txBody>
          <a:bodyPr>
            <a:normAutofit/>
          </a:bodyPr>
          <a:lstStyle/>
          <a:p>
            <a:r>
              <a:rPr lang="en-US" altLang="zh-TW" sz="2800"/>
              <a:t> </a:t>
            </a:r>
            <a:r>
              <a:rPr lang="en-US" altLang="ja-JP" sz="2800"/>
              <a:t>Nippon Seiki</a:t>
            </a:r>
            <a:r>
              <a:rPr lang="en-US" altLang="zh-TW" sz="2800"/>
              <a:t> </a:t>
            </a:r>
            <a:r>
              <a:rPr lang="en-US" altLang="ja-JP" sz="2800"/>
              <a:t>BT</a:t>
            </a:r>
            <a:r>
              <a:rPr lang="ja-JP" altLang="en-US" sz="2800"/>
              <a:t> </a:t>
            </a:r>
            <a:r>
              <a:rPr lang="en-US" altLang="ja-JP" sz="2800"/>
              <a:t>Stack/ECNR/CP/AA</a:t>
            </a:r>
            <a:r>
              <a:rPr lang="en-US" altLang="zh-TW" sz="2800"/>
              <a:t> Q&amp;A (05/14)</a:t>
            </a:r>
            <a:endParaRPr lang="en-US" sz="2800"/>
          </a:p>
        </p:txBody>
      </p:sp>
      <p:sp>
        <p:nvSpPr>
          <p:cNvPr id="3" name="Content Placeholder 2">
            <a:extLst>
              <a:ext uri="{FF2B5EF4-FFF2-40B4-BE49-F238E27FC236}">
                <a16:creationId xmlns:a16="http://schemas.microsoft.com/office/drawing/2014/main" id="{FEC69FE6-62FF-21E3-BC97-4C9FDABE7991}"/>
              </a:ext>
            </a:extLst>
          </p:cNvPr>
          <p:cNvSpPr>
            <a:spLocks noGrp="1"/>
          </p:cNvSpPr>
          <p:nvPr>
            <p:ph idx="1"/>
          </p:nvPr>
        </p:nvSpPr>
        <p:spPr>
          <a:xfrm>
            <a:off x="583782" y="794545"/>
            <a:ext cx="11491199" cy="5639829"/>
          </a:xfrm>
        </p:spPr>
        <p:txBody>
          <a:bodyPr>
            <a:normAutofit/>
          </a:bodyPr>
          <a:lstStyle/>
          <a:p>
            <a:pPr marL="0" indent="0">
              <a:buNone/>
            </a:pPr>
            <a:r>
              <a:rPr lang="en-US" altLang="ja-JP" sz="1800" dirty="0"/>
              <a:t>Q7: Please list the strong advantages</a:t>
            </a:r>
            <a:r>
              <a:rPr lang="en-US" altLang="ja-JP" sz="1800" dirty="0">
                <a:solidFill>
                  <a:srgbClr val="FF0000"/>
                </a:solidFill>
              </a:rPr>
              <a:t> </a:t>
            </a:r>
            <a:r>
              <a:rPr lang="en-US" altLang="ja-JP" sz="1800" dirty="0"/>
              <a:t>of adopting A&amp;W's 2-Wheel CP/AA solution.</a:t>
            </a:r>
          </a:p>
          <a:p>
            <a:pPr marL="0" indent="0">
              <a:buNone/>
            </a:pPr>
            <a:r>
              <a:rPr lang="en-US" altLang="zh-TW" sz="1800" dirty="0">
                <a:solidFill>
                  <a:srgbClr val="0070C0"/>
                </a:solidFill>
              </a:rPr>
              <a:t>A7: </a:t>
            </a:r>
          </a:p>
          <a:p>
            <a:pPr marL="0" indent="0">
              <a:buNone/>
            </a:pPr>
            <a:r>
              <a:rPr lang="zh-TW" altLang="en-US" b="1" dirty="0"/>
              <a:t>   </a:t>
            </a:r>
            <a:r>
              <a:rPr lang="en-US" altLang="zh-TW" sz="1700" b="1" dirty="0">
                <a:solidFill>
                  <a:srgbClr val="0070C0"/>
                </a:solidFill>
              </a:rPr>
              <a:t>1. Strong Support for Cluster Development :</a:t>
            </a:r>
            <a:r>
              <a:rPr lang="en-US" altLang="zh-TW" sz="1600" dirty="0">
                <a:solidFill>
                  <a:srgbClr val="0070C0"/>
                </a:solidFill>
              </a:rPr>
              <a:t> validation and integration </a:t>
            </a:r>
            <a:endParaRPr lang="zh-TW" altLang="zh-TW" sz="1700" dirty="0">
              <a:solidFill>
                <a:srgbClr val="0070C0"/>
              </a:solidFill>
            </a:endParaRPr>
          </a:p>
          <a:p>
            <a:pPr marL="0" lvl="0" indent="0">
              <a:buNone/>
            </a:pPr>
            <a:r>
              <a:rPr lang="en-US" altLang="zh-TW" sz="1600" dirty="0">
                <a:solidFill>
                  <a:srgbClr val="0070C0"/>
                </a:solidFill>
              </a:rPr>
              <a:t>            - Bluetooth : </a:t>
            </a:r>
            <a:r>
              <a:rPr lang="en-US" altLang="zh-TW" sz="1600" dirty="0" err="1">
                <a:solidFill>
                  <a:srgbClr val="0070C0"/>
                </a:solidFill>
              </a:rPr>
              <a:t>Mfi</a:t>
            </a:r>
            <a:r>
              <a:rPr lang="en-US" altLang="zh-TW" sz="1600" dirty="0">
                <a:solidFill>
                  <a:srgbClr val="0070C0"/>
                </a:solidFill>
              </a:rPr>
              <a:t> iPA2, EIR , Out of band</a:t>
            </a:r>
          </a:p>
          <a:p>
            <a:pPr marL="0" lvl="0" indent="0">
              <a:buNone/>
            </a:pPr>
            <a:r>
              <a:rPr lang="en-US" altLang="zh-TW" sz="1600" dirty="0">
                <a:solidFill>
                  <a:srgbClr val="0070C0"/>
                </a:solidFill>
              </a:rPr>
              <a:t>            - Support for Round Trip Delay, Signal Noise Ratio, Jitter,</a:t>
            </a:r>
            <a:r>
              <a:rPr lang="zh-TW" altLang="en-US" sz="1600" dirty="0">
                <a:solidFill>
                  <a:srgbClr val="0070C0"/>
                </a:solidFill>
              </a:rPr>
              <a:t> </a:t>
            </a:r>
            <a:r>
              <a:rPr lang="en-US" altLang="zh-TW" sz="1600" dirty="0" err="1">
                <a:solidFill>
                  <a:srgbClr val="0070C0"/>
                </a:solidFill>
              </a:rPr>
              <a:t>WiFi</a:t>
            </a:r>
            <a:r>
              <a:rPr lang="en-US" altLang="zh-TW" sz="1600" dirty="0">
                <a:solidFill>
                  <a:srgbClr val="0070C0"/>
                </a:solidFill>
              </a:rPr>
              <a:t> Throughput/ interference optimization</a:t>
            </a:r>
          </a:p>
          <a:p>
            <a:pPr marL="0" lvl="0" indent="0">
              <a:buNone/>
            </a:pPr>
            <a:r>
              <a:rPr lang="en-US" altLang="zh-TW" sz="1700" dirty="0">
                <a:solidFill>
                  <a:srgbClr val="0070C0"/>
                </a:solidFill>
              </a:rPr>
              <a:t>           - Flexible customization for 2-wheel CPAA display layouts, resolutions, and UI/HMI requirements</a:t>
            </a:r>
            <a:endParaRPr lang="zh-TW" altLang="zh-TW" sz="1700" dirty="0">
              <a:solidFill>
                <a:srgbClr val="0070C0"/>
              </a:solidFill>
            </a:endParaRPr>
          </a:p>
          <a:p>
            <a:pPr marL="0" lvl="0" indent="0">
              <a:buNone/>
            </a:pPr>
            <a:r>
              <a:rPr lang="zh-TW" altLang="en-US" sz="1700" dirty="0">
                <a:solidFill>
                  <a:srgbClr val="0070C0"/>
                </a:solidFill>
              </a:rPr>
              <a:t>          </a:t>
            </a:r>
            <a:endParaRPr lang="zh-TW" altLang="zh-TW" sz="1700" dirty="0">
              <a:solidFill>
                <a:srgbClr val="0070C0"/>
              </a:solidFill>
            </a:endParaRPr>
          </a:p>
          <a:p>
            <a:pPr marL="0" indent="0">
              <a:buNone/>
            </a:pPr>
            <a:r>
              <a:rPr lang="zh-TW" altLang="en-US" sz="1700" b="1" dirty="0">
                <a:solidFill>
                  <a:srgbClr val="0070C0"/>
                </a:solidFill>
              </a:rPr>
              <a:t>    </a:t>
            </a:r>
            <a:r>
              <a:rPr lang="en-US" altLang="zh-TW" sz="1700" b="1" dirty="0">
                <a:solidFill>
                  <a:srgbClr val="0070C0"/>
                </a:solidFill>
              </a:rPr>
              <a:t>2. Smooth Collaboration with SI Partners</a:t>
            </a:r>
            <a:endParaRPr lang="zh-TW" altLang="zh-TW" sz="1700" dirty="0">
              <a:solidFill>
                <a:srgbClr val="0070C0"/>
              </a:solidFill>
            </a:endParaRPr>
          </a:p>
          <a:p>
            <a:pPr marL="0" lvl="0" indent="0">
              <a:buNone/>
            </a:pPr>
            <a:r>
              <a:rPr lang="zh-TW" altLang="en-US" sz="1700" dirty="0">
                <a:solidFill>
                  <a:srgbClr val="0070C0"/>
                </a:solidFill>
              </a:rPr>
              <a:t>          </a:t>
            </a:r>
            <a:r>
              <a:rPr lang="en-US" altLang="zh-TW" sz="1700" dirty="0">
                <a:solidFill>
                  <a:srgbClr val="0070C0"/>
                </a:solidFill>
              </a:rPr>
              <a:t>- Designed for hook-and-go integration with existing SI architecture and workflow</a:t>
            </a:r>
            <a:endParaRPr lang="zh-TW" altLang="zh-TW" sz="1700" dirty="0">
              <a:solidFill>
                <a:srgbClr val="0070C0"/>
              </a:solidFill>
            </a:endParaRPr>
          </a:p>
          <a:p>
            <a:pPr marL="0" lvl="0" indent="0">
              <a:buNone/>
            </a:pPr>
            <a:r>
              <a:rPr lang="zh-TW" altLang="en-US" sz="1700" dirty="0">
                <a:solidFill>
                  <a:srgbClr val="0070C0"/>
                </a:solidFill>
              </a:rPr>
              <a:t>          </a:t>
            </a:r>
            <a:r>
              <a:rPr lang="en-US" altLang="zh-TW" sz="1700" dirty="0">
                <a:solidFill>
                  <a:srgbClr val="0070C0"/>
                </a:solidFill>
              </a:rPr>
              <a:t>- Support for CP/AA connection management, and resource coordination</a:t>
            </a:r>
            <a:endParaRPr lang="zh-TW" altLang="zh-TW" sz="1700" dirty="0">
              <a:solidFill>
                <a:srgbClr val="0070C0"/>
              </a:solidFill>
            </a:endParaRPr>
          </a:p>
          <a:p>
            <a:pPr marL="0" lvl="0" indent="0">
              <a:buNone/>
            </a:pPr>
            <a:r>
              <a:rPr lang="zh-TW" altLang="en-US" sz="1700" dirty="0">
                <a:solidFill>
                  <a:srgbClr val="0070C0"/>
                </a:solidFill>
              </a:rPr>
              <a:t>          </a:t>
            </a:r>
            <a:r>
              <a:rPr lang="en-US" altLang="zh-TW" sz="1700" dirty="0">
                <a:solidFill>
                  <a:srgbClr val="0070C0"/>
                </a:solidFill>
              </a:rPr>
              <a:t>- Helps streamline bring-up, debugging, and overall integration efficiency</a:t>
            </a:r>
            <a:endParaRPr lang="zh-TW" altLang="zh-TW" sz="1700" dirty="0">
              <a:solidFill>
                <a:srgbClr val="0070C0"/>
              </a:solidFill>
            </a:endParaRPr>
          </a:p>
          <a:p>
            <a:pPr marL="0" lvl="0" indent="0">
              <a:buNone/>
            </a:pPr>
            <a:endParaRPr lang="en-US" altLang="zh-TW" sz="1800" dirty="0">
              <a:solidFill>
                <a:srgbClr val="0070C0"/>
              </a:solidFill>
            </a:endParaRPr>
          </a:p>
          <a:p>
            <a:pPr marL="0" lvl="0" indent="0">
              <a:buNone/>
            </a:pPr>
            <a:r>
              <a:rPr lang="en-US" altLang="zh-TW" sz="1800" b="1" dirty="0">
                <a:solidFill>
                  <a:srgbClr val="0070C0"/>
                </a:solidFill>
              </a:rPr>
              <a:t>    3. ITU-T Test </a:t>
            </a:r>
          </a:p>
          <a:p>
            <a:pPr marL="0" lvl="0" indent="0">
              <a:buNone/>
            </a:pPr>
            <a:r>
              <a:rPr lang="en-US" altLang="zh-TW" sz="1600" dirty="0">
                <a:solidFill>
                  <a:srgbClr val="0070C0"/>
                </a:solidFill>
              </a:rPr>
              <a:t>            - Maintains in-house self-developed ITU-T testing tools, audio tuning, and issue analysis flows (e.g. leading zero,</a:t>
            </a:r>
          </a:p>
          <a:p>
            <a:pPr marL="0" lvl="0" indent="0">
              <a:buNone/>
            </a:pPr>
            <a:r>
              <a:rPr lang="en-US" altLang="zh-TW" sz="1600" dirty="0">
                <a:solidFill>
                  <a:srgbClr val="0070C0"/>
                </a:solidFill>
              </a:rPr>
              <a:t>                   max zero, audio distortion, clipping...), helping accelerate fine-tuning on customer platforms.</a:t>
            </a:r>
          </a:p>
          <a:p>
            <a:pPr marL="0" lvl="0" indent="0">
              <a:buNone/>
            </a:pPr>
            <a:r>
              <a:rPr lang="en-US" altLang="zh-TW" sz="1600" dirty="0">
                <a:solidFill>
                  <a:srgbClr val="0070C0"/>
                </a:solidFill>
              </a:rPr>
              <a:t>            - Hands-on experience participating in ITU-T validation and audio tuning in certification labs</a:t>
            </a:r>
          </a:p>
          <a:p>
            <a:pPr marL="0" lvl="0" indent="0">
              <a:buNone/>
            </a:pPr>
            <a:endParaRPr lang="en-US" altLang="zh-TW" sz="1600" dirty="0">
              <a:solidFill>
                <a:srgbClr val="0070C0"/>
              </a:solidFill>
            </a:endParaRPr>
          </a:p>
          <a:p>
            <a:pPr marL="0" lvl="0" indent="0">
              <a:buNone/>
            </a:pPr>
            <a:r>
              <a:rPr lang="en-US" altLang="zh-TW" sz="1800" dirty="0">
                <a:solidFill>
                  <a:srgbClr val="0070C0"/>
                </a:solidFill>
              </a:rPr>
              <a:t>    </a:t>
            </a:r>
            <a:r>
              <a:rPr lang="en-US" altLang="zh-TW" sz="1800" b="1" dirty="0">
                <a:solidFill>
                  <a:srgbClr val="0070C0"/>
                </a:solidFill>
              </a:rPr>
              <a:t>4. Ready for Certification</a:t>
            </a:r>
          </a:p>
          <a:p>
            <a:pPr marL="0" indent="0">
              <a:buNone/>
            </a:pPr>
            <a:endParaRPr lang="en-US" altLang="ja-JP" sz="1800" dirty="0"/>
          </a:p>
          <a:p>
            <a:pPr marL="0" indent="0">
              <a:buNone/>
            </a:pPr>
            <a:endParaRPr lang="en-US" altLang="ja-JP" sz="1800" dirty="0"/>
          </a:p>
          <a:p>
            <a:pPr marL="0" indent="0">
              <a:buNone/>
            </a:pPr>
            <a:endParaRPr lang="en-US" altLang="ja-JP" sz="1800" dirty="0"/>
          </a:p>
          <a:p>
            <a:pPr marL="0" indent="0">
              <a:buNone/>
            </a:pPr>
            <a:endParaRPr lang="en-US" altLang="zh-TW" sz="1400" dirty="0">
              <a:solidFill>
                <a:srgbClr val="0070C0"/>
              </a:solidFill>
            </a:endParaRPr>
          </a:p>
        </p:txBody>
      </p:sp>
    </p:spTree>
    <p:extLst>
      <p:ext uri="{BB962C8B-B14F-4D97-AF65-F5344CB8AC3E}">
        <p14:creationId xmlns:p14="http://schemas.microsoft.com/office/powerpoint/2010/main" val="3950721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13367-0AA0-F994-D93D-7A1F422B48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45B54A-13FF-B550-7389-2834CD218D86}"/>
              </a:ext>
            </a:extLst>
          </p:cNvPr>
          <p:cNvSpPr>
            <a:spLocks noGrp="1"/>
          </p:cNvSpPr>
          <p:nvPr>
            <p:ph type="title"/>
          </p:nvPr>
        </p:nvSpPr>
        <p:spPr>
          <a:xfrm>
            <a:off x="1829378" y="147491"/>
            <a:ext cx="8704222" cy="647054"/>
          </a:xfrm>
        </p:spPr>
        <p:txBody>
          <a:bodyPr>
            <a:normAutofit/>
          </a:bodyPr>
          <a:lstStyle/>
          <a:p>
            <a:r>
              <a:rPr lang="en-US" altLang="zh-TW" sz="2800" dirty="0"/>
              <a:t> </a:t>
            </a:r>
            <a:r>
              <a:rPr lang="en-US" altLang="ja-JP" sz="2800" dirty="0"/>
              <a:t>Nippon Seiki</a:t>
            </a:r>
            <a:r>
              <a:rPr lang="en-US" altLang="zh-TW" sz="2800" dirty="0"/>
              <a:t> </a:t>
            </a:r>
            <a:r>
              <a:rPr lang="en-US" altLang="ja-JP" sz="2800" dirty="0"/>
              <a:t>BT</a:t>
            </a:r>
            <a:r>
              <a:rPr lang="ja-JP" altLang="en-US" sz="2800" dirty="0"/>
              <a:t> </a:t>
            </a:r>
            <a:r>
              <a:rPr lang="en-US" altLang="ja-JP" sz="2800" dirty="0"/>
              <a:t>Stack/ECNR/CP/AA</a:t>
            </a:r>
            <a:r>
              <a:rPr lang="en-US" altLang="zh-TW" sz="2800" dirty="0"/>
              <a:t> Q&amp;A (05/14)</a:t>
            </a:r>
            <a:endParaRPr lang="en-US" sz="2800" dirty="0"/>
          </a:p>
        </p:txBody>
      </p:sp>
      <p:sp>
        <p:nvSpPr>
          <p:cNvPr id="3" name="Content Placeholder 2">
            <a:extLst>
              <a:ext uri="{FF2B5EF4-FFF2-40B4-BE49-F238E27FC236}">
                <a16:creationId xmlns:a16="http://schemas.microsoft.com/office/drawing/2014/main" id="{B22C43C3-9D08-4997-DD49-1E7454C3228D}"/>
              </a:ext>
            </a:extLst>
          </p:cNvPr>
          <p:cNvSpPr>
            <a:spLocks noGrp="1"/>
          </p:cNvSpPr>
          <p:nvPr>
            <p:ph idx="1"/>
          </p:nvPr>
        </p:nvSpPr>
        <p:spPr>
          <a:xfrm>
            <a:off x="583782" y="794545"/>
            <a:ext cx="11491199" cy="5639829"/>
          </a:xfrm>
        </p:spPr>
        <p:txBody>
          <a:bodyPr>
            <a:normAutofit fontScale="92500" lnSpcReduction="10000"/>
          </a:bodyPr>
          <a:lstStyle/>
          <a:p>
            <a:pPr marL="0" indent="0">
              <a:buNone/>
            </a:pPr>
            <a:r>
              <a:rPr lang="en-US" altLang="ja-JP" sz="1800" dirty="0"/>
              <a:t>Regarding the descriptions in the following two figures:</a:t>
            </a:r>
          </a:p>
          <a:p>
            <a:pPr marL="0" indent="0">
              <a:buNone/>
            </a:pPr>
            <a:endParaRPr lang="en-US" altLang="ja-JP" sz="1800" dirty="0"/>
          </a:p>
          <a:p>
            <a:pPr marL="0" indent="0">
              <a:buNone/>
            </a:pPr>
            <a:endParaRPr lang="en-US" altLang="ja-JP" sz="1800" dirty="0"/>
          </a:p>
          <a:p>
            <a:pPr marL="0" indent="0">
              <a:buNone/>
            </a:pPr>
            <a:endParaRPr lang="en-US" altLang="ja-JP" sz="1800" dirty="0"/>
          </a:p>
          <a:p>
            <a:pPr marL="0" indent="0">
              <a:buNone/>
            </a:pPr>
            <a:endParaRPr lang="en-US" altLang="ja-JP" sz="1800" dirty="0"/>
          </a:p>
          <a:p>
            <a:pPr marL="0" indent="0">
              <a:buNone/>
            </a:pPr>
            <a:endParaRPr lang="en-US" altLang="ja-JP" sz="1800" dirty="0"/>
          </a:p>
          <a:p>
            <a:pPr marL="0" indent="0">
              <a:buNone/>
            </a:pPr>
            <a:endParaRPr lang="en-US" altLang="ja-JP" sz="1800" dirty="0"/>
          </a:p>
          <a:p>
            <a:pPr marL="0" indent="0">
              <a:buNone/>
            </a:pPr>
            <a:endParaRPr lang="en-US" altLang="ja-JP" sz="1800" dirty="0"/>
          </a:p>
          <a:p>
            <a:pPr marL="0" indent="0">
              <a:buNone/>
            </a:pPr>
            <a:endParaRPr lang="en-US" altLang="ja-JP" sz="1800" dirty="0"/>
          </a:p>
          <a:p>
            <a:pPr marL="0" indent="0">
              <a:buNone/>
            </a:pPr>
            <a:endParaRPr lang="en-US" altLang="ja-JP" sz="1800" dirty="0"/>
          </a:p>
          <a:p>
            <a:pPr marL="0" indent="0">
              <a:buNone/>
            </a:pPr>
            <a:r>
              <a:rPr lang="en-US" altLang="ja-JP" sz="1800" dirty="0"/>
              <a:t>Q8: In the two diagrams above, is it correct to understand that blue represents what A&amp;W provides (warranties), green represents what A&amp;W can support but without warranty, and gray represents what the customer develops and guarantees?</a:t>
            </a:r>
          </a:p>
          <a:p>
            <a:pPr marL="0" indent="0">
              <a:buNone/>
            </a:pPr>
            <a:r>
              <a:rPr lang="en-US" altLang="zh-TW" sz="1800" dirty="0">
                <a:solidFill>
                  <a:srgbClr val="0070C0"/>
                </a:solidFill>
              </a:rPr>
              <a:t>A8: Yes </a:t>
            </a:r>
          </a:p>
          <a:p>
            <a:pPr marL="0" indent="0">
              <a:buNone/>
            </a:pPr>
            <a:r>
              <a:rPr lang="en-US" altLang="ja-JP" sz="1800" dirty="0"/>
              <a:t>Q9: In the CarPlay block diagram, Apple typically provides the client.</a:t>
            </a:r>
          </a:p>
          <a:p>
            <a:pPr marL="0" indent="0">
              <a:buNone/>
            </a:pPr>
            <a:r>
              <a:rPr lang="en-US" altLang="ja-JP" sz="1800" dirty="0"/>
              <a:t>However, is it correct to understand this diagram as meaning that A&amp;W provides with Apple client? Please explain if there is a misunderstanding.</a:t>
            </a:r>
          </a:p>
          <a:p>
            <a:pPr marL="0" indent="0">
              <a:buNone/>
            </a:pPr>
            <a:r>
              <a:rPr lang="en-US" altLang="zh-TW" sz="1700" dirty="0">
                <a:solidFill>
                  <a:srgbClr val="0070C0"/>
                </a:solidFill>
              </a:rPr>
              <a:t>A9: </a:t>
            </a:r>
            <a:r>
              <a:rPr lang="en-US" altLang="zh-TW" sz="1700" dirty="0">
                <a:solidFill>
                  <a:srgbClr val="006FC0"/>
                </a:solidFill>
              </a:rPr>
              <a:t>A&amp;W is the licensee for Apple CarPlay, and we can obtain CarPlay development documents and libraries.</a:t>
            </a:r>
          </a:p>
          <a:p>
            <a:pPr marL="0" indent="0">
              <a:buNone/>
            </a:pPr>
            <a:r>
              <a:rPr lang="en-US" altLang="zh-TW" sz="1700" dirty="0">
                <a:solidFill>
                  <a:srgbClr val="006FC0"/>
                </a:solidFill>
              </a:rPr>
              <a:t>      For certification , Nippon Seiki  or their </a:t>
            </a:r>
            <a:r>
              <a:rPr lang="en-US" altLang="zh-TW" sz="1700" dirty="0" err="1">
                <a:solidFill>
                  <a:srgbClr val="006FC0"/>
                </a:solidFill>
              </a:rPr>
              <a:t>motocycle</a:t>
            </a:r>
            <a:r>
              <a:rPr lang="en-US" altLang="zh-TW" sz="1700" dirty="0">
                <a:solidFill>
                  <a:srgbClr val="006FC0"/>
                </a:solidFill>
              </a:rPr>
              <a:t> maker need an Apple account to apply for certification with Apple. </a:t>
            </a:r>
          </a:p>
          <a:p>
            <a:pPr marL="0" indent="0">
              <a:buNone/>
            </a:pPr>
            <a:r>
              <a:rPr lang="en-US" altLang="ja-JP" sz="1800" dirty="0"/>
              <a:t>Q10: In the Android Auto block diagram, should Google Gal be obtained from A&amp;W or Nippon Seiki?</a:t>
            </a:r>
          </a:p>
          <a:p>
            <a:pPr marL="0" indent="0">
              <a:buNone/>
            </a:pPr>
            <a:r>
              <a:rPr lang="en-US" altLang="zh-TW" sz="1800" dirty="0">
                <a:solidFill>
                  <a:srgbClr val="0070C0"/>
                </a:solidFill>
              </a:rPr>
              <a:t>A10:  Google Gal requires Nippon Seiki or motorcycle maker to provide it.</a:t>
            </a:r>
            <a:endParaRPr lang="en-US" altLang="zh-TW" sz="1800" dirty="0"/>
          </a:p>
          <a:p>
            <a:pPr marL="0" indent="0">
              <a:buNone/>
            </a:pPr>
            <a:endParaRPr lang="en-US" altLang="zh-TW" sz="1800" dirty="0"/>
          </a:p>
          <a:p>
            <a:pPr marL="0" indent="0">
              <a:buNone/>
            </a:pPr>
            <a:endParaRPr lang="en-US" altLang="zh-TW" sz="1800" dirty="0">
              <a:solidFill>
                <a:srgbClr val="0070C0"/>
              </a:solidFill>
            </a:endParaRPr>
          </a:p>
          <a:p>
            <a:pPr marL="0" indent="0">
              <a:buNone/>
            </a:pPr>
            <a:endParaRPr lang="en-US" altLang="ja-JP" sz="1800" dirty="0"/>
          </a:p>
          <a:p>
            <a:pPr marL="0" indent="0">
              <a:buNone/>
            </a:pPr>
            <a:endParaRPr lang="en-US" altLang="ja-JP" sz="1800" dirty="0"/>
          </a:p>
          <a:p>
            <a:pPr marL="0" indent="0">
              <a:buNone/>
            </a:pPr>
            <a:endParaRPr lang="en-US" altLang="ja-JP" sz="1800" dirty="0"/>
          </a:p>
          <a:p>
            <a:pPr marL="0" indent="0">
              <a:buNone/>
            </a:pPr>
            <a:endParaRPr lang="en-US" altLang="zh-TW" sz="1400" dirty="0">
              <a:solidFill>
                <a:srgbClr val="0070C0"/>
              </a:solidFill>
            </a:endParaRPr>
          </a:p>
        </p:txBody>
      </p:sp>
      <p:pic>
        <p:nvPicPr>
          <p:cNvPr id="5" name="図 4">
            <a:extLst>
              <a:ext uri="{FF2B5EF4-FFF2-40B4-BE49-F238E27FC236}">
                <a16:creationId xmlns:a16="http://schemas.microsoft.com/office/drawing/2014/main" id="{912EACC0-11D4-6D98-0DE2-E2A00EA76F10}"/>
              </a:ext>
            </a:extLst>
          </p:cNvPr>
          <p:cNvPicPr>
            <a:picLocks noChangeAspect="1"/>
          </p:cNvPicPr>
          <p:nvPr/>
        </p:nvPicPr>
        <p:blipFill>
          <a:blip r:embed="rId2"/>
          <a:stretch>
            <a:fillRect/>
          </a:stretch>
        </p:blipFill>
        <p:spPr>
          <a:xfrm>
            <a:off x="1087393" y="1185678"/>
            <a:ext cx="4236447" cy="2053709"/>
          </a:xfrm>
          <a:prstGeom prst="rect">
            <a:avLst/>
          </a:prstGeom>
        </p:spPr>
      </p:pic>
      <p:pic>
        <p:nvPicPr>
          <p:cNvPr id="7" name="図 6">
            <a:extLst>
              <a:ext uri="{FF2B5EF4-FFF2-40B4-BE49-F238E27FC236}">
                <a16:creationId xmlns:a16="http://schemas.microsoft.com/office/drawing/2014/main" id="{B5FD1404-13A7-B3BF-591E-35C34E520285}"/>
              </a:ext>
            </a:extLst>
          </p:cNvPr>
          <p:cNvPicPr>
            <a:picLocks noChangeAspect="1"/>
          </p:cNvPicPr>
          <p:nvPr/>
        </p:nvPicPr>
        <p:blipFill>
          <a:blip r:embed="rId3"/>
          <a:stretch>
            <a:fillRect/>
          </a:stretch>
        </p:blipFill>
        <p:spPr>
          <a:xfrm>
            <a:off x="6175311" y="1171422"/>
            <a:ext cx="4236447" cy="2026689"/>
          </a:xfrm>
          <a:prstGeom prst="rect">
            <a:avLst/>
          </a:prstGeom>
        </p:spPr>
      </p:pic>
    </p:spTree>
    <p:extLst>
      <p:ext uri="{BB962C8B-B14F-4D97-AF65-F5344CB8AC3E}">
        <p14:creationId xmlns:p14="http://schemas.microsoft.com/office/powerpoint/2010/main" val="3249543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EAE6EE-39C8-5967-8E82-807527700A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36CCD2-B65D-315E-855A-738D9DF4C614}"/>
              </a:ext>
            </a:extLst>
          </p:cNvPr>
          <p:cNvSpPr>
            <a:spLocks noGrp="1"/>
          </p:cNvSpPr>
          <p:nvPr>
            <p:ph type="title"/>
          </p:nvPr>
        </p:nvSpPr>
        <p:spPr>
          <a:xfrm>
            <a:off x="1829378" y="147491"/>
            <a:ext cx="8704222" cy="647054"/>
          </a:xfrm>
        </p:spPr>
        <p:txBody>
          <a:bodyPr>
            <a:normAutofit/>
          </a:bodyPr>
          <a:lstStyle/>
          <a:p>
            <a:r>
              <a:rPr lang="en-US" altLang="zh-TW" sz="2800" dirty="0"/>
              <a:t> </a:t>
            </a:r>
            <a:r>
              <a:rPr lang="en-US" altLang="ja-JP" sz="2800" dirty="0"/>
              <a:t>Nippon Seiki</a:t>
            </a:r>
            <a:r>
              <a:rPr lang="en-US" altLang="zh-TW" sz="2800" dirty="0"/>
              <a:t> </a:t>
            </a:r>
            <a:r>
              <a:rPr lang="en-US" altLang="ja-JP" sz="2800" dirty="0"/>
              <a:t>BT</a:t>
            </a:r>
            <a:r>
              <a:rPr lang="ja-JP" altLang="en-US" sz="2800" dirty="0"/>
              <a:t> </a:t>
            </a:r>
            <a:r>
              <a:rPr lang="en-US" altLang="ja-JP" sz="2800" dirty="0"/>
              <a:t>Stack/ECNR/CP/AA</a:t>
            </a:r>
            <a:r>
              <a:rPr lang="en-US" altLang="zh-TW" sz="2800" dirty="0"/>
              <a:t> Q&amp;A (05/14)</a:t>
            </a:r>
            <a:endParaRPr lang="en-US" sz="2800" dirty="0"/>
          </a:p>
        </p:txBody>
      </p:sp>
      <p:sp>
        <p:nvSpPr>
          <p:cNvPr id="3" name="Content Placeholder 2">
            <a:extLst>
              <a:ext uri="{FF2B5EF4-FFF2-40B4-BE49-F238E27FC236}">
                <a16:creationId xmlns:a16="http://schemas.microsoft.com/office/drawing/2014/main" id="{3D26025D-61A2-8543-9AF8-03F5B163EF77}"/>
              </a:ext>
            </a:extLst>
          </p:cNvPr>
          <p:cNvSpPr>
            <a:spLocks noGrp="1"/>
          </p:cNvSpPr>
          <p:nvPr>
            <p:ph idx="1"/>
          </p:nvPr>
        </p:nvSpPr>
        <p:spPr>
          <a:xfrm>
            <a:off x="583782" y="794545"/>
            <a:ext cx="11491199" cy="5639829"/>
          </a:xfrm>
        </p:spPr>
        <p:txBody>
          <a:bodyPr>
            <a:normAutofit/>
          </a:bodyPr>
          <a:lstStyle/>
          <a:p>
            <a:pPr marL="0" indent="0">
              <a:buNone/>
            </a:pPr>
            <a:endParaRPr lang="en-US" altLang="zh-TW" sz="1800" dirty="0"/>
          </a:p>
          <a:p>
            <a:pPr marL="0" indent="0">
              <a:buNone/>
            </a:pPr>
            <a:r>
              <a:rPr lang="en-US" altLang="ja-JP" sz="1800" dirty="0"/>
              <a:t>Q11: </a:t>
            </a:r>
            <a:r>
              <a:rPr lang="en-US" altLang="zh-TW" sz="1800" dirty="0"/>
              <a:t>Kondo-</a:t>
            </a:r>
            <a:r>
              <a:rPr lang="en-US" altLang="zh-TW" sz="1800" dirty="0" err="1"/>
              <a:t>san</a:t>
            </a:r>
            <a:r>
              <a:rPr lang="en-US" altLang="zh-TW" sz="1800" dirty="0"/>
              <a:t> wants assurance that A&amp;W can truly handle various specification changes/additions and support for problems with just the development cost.</a:t>
            </a:r>
          </a:p>
          <a:p>
            <a:pPr marL="0" indent="0">
              <a:buNone/>
            </a:pPr>
            <a:r>
              <a:rPr lang="en-US" altLang="zh-TW" sz="1800" dirty="0">
                <a:solidFill>
                  <a:srgbClr val="0070C0"/>
                </a:solidFill>
              </a:rPr>
              <a:t>A11: </a:t>
            </a:r>
          </a:p>
          <a:p>
            <a:pPr marL="0" indent="0">
              <a:buNone/>
            </a:pPr>
            <a:r>
              <a:rPr lang="en-US" altLang="zh-TW" sz="1800" dirty="0">
                <a:solidFill>
                  <a:srgbClr val="0070C0"/>
                </a:solidFill>
              </a:rPr>
              <a:t> </a:t>
            </a:r>
            <a:r>
              <a:rPr lang="en-US" altLang="zh-TW" sz="1800" dirty="0">
                <a:solidFill>
                  <a:srgbClr val="006FC0"/>
                </a:solidFill>
              </a:rPr>
              <a:t>A&amp;W's business model primarily uses a per-copy license, and there are no additional fees , we also accept specification changes during the project's progress without extra charge .</a:t>
            </a:r>
            <a:endParaRPr lang="en-US" altLang="zh-TW" sz="1800" dirty="0"/>
          </a:p>
          <a:p>
            <a:pPr marL="0" indent="0">
              <a:buNone/>
            </a:pPr>
            <a:endParaRPr lang="en-US" altLang="zh-TW" sz="1800" dirty="0">
              <a:solidFill>
                <a:srgbClr val="0070C0"/>
              </a:solidFill>
            </a:endParaRPr>
          </a:p>
          <a:p>
            <a:pPr marL="0" indent="0">
              <a:buNone/>
            </a:pPr>
            <a:endParaRPr lang="en-US" altLang="ja-JP" sz="1800" dirty="0"/>
          </a:p>
          <a:p>
            <a:pPr marL="0" indent="0">
              <a:buNone/>
            </a:pPr>
            <a:endParaRPr lang="en-US" altLang="ja-JP" sz="1800" dirty="0"/>
          </a:p>
          <a:p>
            <a:pPr marL="0" indent="0">
              <a:buNone/>
            </a:pPr>
            <a:endParaRPr lang="en-US" altLang="ja-JP" sz="1800" dirty="0"/>
          </a:p>
          <a:p>
            <a:pPr marL="0" indent="0">
              <a:buNone/>
            </a:pPr>
            <a:endParaRPr lang="en-US" altLang="zh-TW" sz="1400" dirty="0">
              <a:solidFill>
                <a:srgbClr val="0070C0"/>
              </a:solidFill>
            </a:endParaRPr>
          </a:p>
        </p:txBody>
      </p:sp>
    </p:spTree>
    <p:extLst>
      <p:ext uri="{BB962C8B-B14F-4D97-AF65-F5344CB8AC3E}">
        <p14:creationId xmlns:p14="http://schemas.microsoft.com/office/powerpoint/2010/main" val="271005226"/>
      </p:ext>
    </p:extLst>
  </p:cSld>
  <p:clrMapOvr>
    <a:masterClrMapping/>
  </p:clrMapOvr>
</p:sld>
</file>

<file path=ppt/theme/theme1.xml><?xml version="1.0" encoding="utf-8"?>
<a:theme xmlns:a="http://schemas.openxmlformats.org/drawingml/2006/main" name="Custom Design">
  <a:themeElements>
    <a:clrScheme name="A&amp;W_PPT">
      <a:dk1>
        <a:srgbClr val="393A39"/>
      </a:dk1>
      <a:lt1>
        <a:sysClr val="window" lastClr="FFFFFF"/>
      </a:lt1>
      <a:dk2>
        <a:srgbClr val="445469"/>
      </a:dk2>
      <a:lt2>
        <a:srgbClr val="F6F7FA"/>
      </a:lt2>
      <a:accent1>
        <a:srgbClr val="1D68A6"/>
      </a:accent1>
      <a:accent2>
        <a:srgbClr val="178E6B"/>
      </a:accent2>
      <a:accent3>
        <a:srgbClr val="84AC40"/>
      </a:accent3>
      <a:accent4>
        <a:srgbClr val="EE8A12"/>
      </a:accent4>
      <a:accent5>
        <a:srgbClr val="B0221D"/>
      </a:accent5>
      <a:accent6>
        <a:srgbClr val="381B41"/>
      </a:accent6>
      <a:hlink>
        <a:srgbClr val="216CAB"/>
      </a:hlink>
      <a:folHlink>
        <a:srgbClr val="1A916E"/>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20000"/>
            <a:lumOff val="8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59406</TotalTime>
  <Words>1167</Words>
  <Application>Microsoft Office PowerPoint</Application>
  <PresentationFormat>寬螢幕</PresentationFormat>
  <Paragraphs>124</Paragraphs>
  <Slides>7</Slides>
  <Notes>0</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7</vt:i4>
      </vt:variant>
    </vt:vector>
  </HeadingPairs>
  <TitlesOfParts>
    <vt:vector size="15" baseType="lpstr">
      <vt:lpstr>Malgun Gothic</vt:lpstr>
      <vt:lpstr>Aptos</vt:lpstr>
      <vt:lpstr>Arial</vt:lpstr>
      <vt:lpstr>Calibri</vt:lpstr>
      <vt:lpstr>Calibri Light</vt:lpstr>
      <vt:lpstr>Open Sans</vt:lpstr>
      <vt:lpstr>Wingdings</vt:lpstr>
      <vt:lpstr>Custom Design</vt:lpstr>
      <vt:lpstr> Nippon Seiki BT Stack/ECNR/CP/AA Q&amp;A (05/14)</vt:lpstr>
      <vt:lpstr> Nippon Seiki BT Stack/ECNR/CP/AA Q&amp;A (05/14)</vt:lpstr>
      <vt:lpstr> Nippon Seiki BT Stack/ECNR/CP/AA Q&amp;A (05/14)</vt:lpstr>
      <vt:lpstr> Nippon Seiki BT Stack/ECNR/CP/AA Q&amp;A (05/14)</vt:lpstr>
      <vt:lpstr> Nippon Seiki BT Stack/ECNR/CP/AA Q&amp;A (05/14)</vt:lpstr>
      <vt:lpstr> Nippon Seiki BT Stack/ECNR/CP/AA Q&amp;A (05/14)</vt:lpstr>
      <vt:lpstr> Nippon Seiki BT Stack/ECNR/CP/AA Q&amp;A (05/14)</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Jetfabrik</dc:creator>
  <cp:keywords/>
  <dc:description/>
  <cp:lastModifiedBy>Perry chang</cp:lastModifiedBy>
  <cp:revision>5777</cp:revision>
  <dcterms:created xsi:type="dcterms:W3CDTF">2014-11-12T21:47:38Z</dcterms:created>
  <dcterms:modified xsi:type="dcterms:W3CDTF">2026-05-15T09:58:27Z</dcterms:modified>
  <cp:category/>
</cp:coreProperties>
</file>