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66" r:id="rId2"/>
    <p:sldMasterId id="2147483771" r:id="rId3"/>
    <p:sldMasterId id="2147483778" r:id="rId4"/>
  </p:sldMasterIdLst>
  <p:notesMasterIdLst>
    <p:notesMasterId r:id="rId17"/>
  </p:notesMasterIdLst>
  <p:handoutMasterIdLst>
    <p:handoutMasterId r:id="rId18"/>
  </p:handoutMasterIdLst>
  <p:sldIdLst>
    <p:sldId id="1040" r:id="rId5"/>
    <p:sldId id="1041" r:id="rId6"/>
    <p:sldId id="1042" r:id="rId7"/>
    <p:sldId id="1034" r:id="rId8"/>
    <p:sldId id="1012" r:id="rId9"/>
    <p:sldId id="1009" r:id="rId10"/>
    <p:sldId id="1036" r:id="rId11"/>
    <p:sldId id="1008" r:id="rId12"/>
    <p:sldId id="257" r:id="rId13"/>
    <p:sldId id="997" r:id="rId14"/>
    <p:sldId id="1035" r:id="rId15"/>
    <p:sldId id="264" r:id="rId16"/>
  </p:sldIdLst>
  <p:sldSz cx="12192000" cy="6858000"/>
  <p:notesSz cx="6858000" cy="9144000"/>
  <p:defaultTextStyle>
    <a:defPPr>
      <a:defRPr lang="en-US"/>
    </a:defPPr>
    <a:lvl1pPr marL="0" algn="l" defTabSz="914194" rtl="0" eaLnBrk="1" latinLnBrk="0" hangingPunct="1">
      <a:defRPr sz="1800" kern="1200">
        <a:solidFill>
          <a:schemeClr val="tx1"/>
        </a:solidFill>
        <a:latin typeface="+mn-lt"/>
        <a:ea typeface="+mn-ea"/>
        <a:cs typeface="+mn-cs"/>
      </a:defRPr>
    </a:lvl1pPr>
    <a:lvl2pPr marL="457097"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1"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3"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4" userDrawn="1">
          <p15:clr>
            <a:srgbClr val="A4A3A4"/>
          </p15:clr>
        </p15:guide>
        <p15:guide id="2" orient="horz" pos="180" userDrawn="1">
          <p15:clr>
            <a:srgbClr val="A4A3A4"/>
          </p15:clr>
        </p15:guide>
        <p15:guide id="3" pos="3840" userDrawn="1">
          <p15:clr>
            <a:srgbClr val="A4A3A4"/>
          </p15:clr>
        </p15:guide>
        <p15:guide id="4" pos="455" userDrawn="1">
          <p15:clr>
            <a:srgbClr val="A4A3A4"/>
          </p15:clr>
        </p15:guide>
        <p15:guide id="5" pos="7225" userDrawn="1">
          <p15:clr>
            <a:srgbClr val="A4A3A4"/>
          </p15:clr>
        </p15:guide>
        <p15:guide id="6" orient="horz" pos="2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C0"/>
    <a:srgbClr val="00AFF0"/>
    <a:srgbClr val="F2F2F2"/>
    <a:srgbClr val="7F7F7F"/>
    <a:srgbClr val="BBD275"/>
    <a:srgbClr val="4E617A"/>
    <a:srgbClr val="B03B3F"/>
    <a:srgbClr val="445468"/>
    <a:srgbClr val="7B8FA9"/>
    <a:srgbClr val="1A94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5226" autoAdjust="0"/>
  </p:normalViewPr>
  <p:slideViewPr>
    <p:cSldViewPr snapToGrid="0" snapToObjects="1">
      <p:cViewPr varScale="1">
        <p:scale>
          <a:sx n="98" d="100"/>
          <a:sy n="98" d="100"/>
        </p:scale>
        <p:origin x="96" y="288"/>
      </p:cViewPr>
      <p:guideLst>
        <p:guide orient="horz" pos="4124"/>
        <p:guide orient="horz" pos="180"/>
        <p:guide pos="3840"/>
        <p:guide pos="455"/>
        <p:guide pos="7225"/>
        <p:guide orient="horz" pos="2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 d="100"/>
        <a:sy n="24" d="100"/>
      </p:scale>
      <p:origin x="0" y="2544"/>
    </p:cViewPr>
  </p:sorterViewPr>
  <p:notesViewPr>
    <p:cSldViewPr snapToGrid="0" snapToObjects="1">
      <p:cViewPr varScale="1">
        <p:scale>
          <a:sx n="86" d="100"/>
          <a:sy n="86"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D10F59-8ACC-4663-8C2A-570A112049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4637D57-B97E-42F5-8476-EB81689E0E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914A51-A0F1-466D-A658-8BC31F3D95A0}" type="datetimeFigureOut">
              <a:rPr lang="en-US" smtClean="0"/>
              <a:pPr/>
              <a:t>5/22/2026</a:t>
            </a:fld>
            <a:endParaRPr lang="en-US" dirty="0"/>
          </a:p>
        </p:txBody>
      </p:sp>
      <p:sp>
        <p:nvSpPr>
          <p:cNvPr id="4" name="Footer Placeholder 3">
            <a:extLst>
              <a:ext uri="{FF2B5EF4-FFF2-40B4-BE49-F238E27FC236}">
                <a16:creationId xmlns:a16="http://schemas.microsoft.com/office/drawing/2014/main" id="{7F9899B3-B33A-4EA9-8156-CF1990109B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8324FE4-251C-4954-A1CB-FDB3EA793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CDEA3E-21B6-4F73-B86D-EC95D80D7749}" type="slidenum">
              <a:rPr lang="en-US" smtClean="0"/>
              <a:pPr/>
              <a:t>‹#›</a:t>
            </a:fld>
            <a:endParaRPr lang="en-US" dirty="0"/>
          </a:p>
        </p:txBody>
      </p:sp>
    </p:spTree>
    <p:extLst>
      <p:ext uri="{BB962C8B-B14F-4D97-AF65-F5344CB8AC3E}">
        <p14:creationId xmlns:p14="http://schemas.microsoft.com/office/powerpoint/2010/main" val="202926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5/22/2026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097" rtl="0" eaLnBrk="1" latinLnBrk="0" hangingPunct="1">
      <a:defRPr sz="1200" kern="1200">
        <a:solidFill>
          <a:schemeClr val="tx1"/>
        </a:solidFill>
        <a:latin typeface="Calibri Light"/>
        <a:ea typeface="+mn-ea"/>
        <a:cs typeface="+mn-cs"/>
      </a:defRPr>
    </a:lvl1pPr>
    <a:lvl2pPr marL="457097" algn="l" defTabSz="457097" rtl="0" eaLnBrk="1" latinLnBrk="0" hangingPunct="1">
      <a:defRPr sz="1200" kern="1200">
        <a:solidFill>
          <a:schemeClr val="tx1"/>
        </a:solidFill>
        <a:latin typeface="Calibri Light"/>
        <a:ea typeface="+mn-ea"/>
        <a:cs typeface="+mn-cs"/>
      </a:defRPr>
    </a:lvl2pPr>
    <a:lvl3pPr marL="914194" algn="l" defTabSz="457097" rtl="0" eaLnBrk="1" latinLnBrk="0" hangingPunct="1">
      <a:defRPr sz="1200" kern="1200">
        <a:solidFill>
          <a:schemeClr val="tx1"/>
        </a:solidFill>
        <a:latin typeface="Calibri Light"/>
        <a:ea typeface="+mn-ea"/>
        <a:cs typeface="+mn-cs"/>
      </a:defRPr>
    </a:lvl3pPr>
    <a:lvl4pPr marL="1371291" algn="l" defTabSz="457097" rtl="0" eaLnBrk="1" latinLnBrk="0" hangingPunct="1">
      <a:defRPr sz="1200" kern="1200">
        <a:solidFill>
          <a:schemeClr val="tx1"/>
        </a:solidFill>
        <a:latin typeface="Calibri Light"/>
        <a:ea typeface="+mn-ea"/>
        <a:cs typeface="+mn-cs"/>
      </a:defRPr>
    </a:lvl4pPr>
    <a:lvl5pPr marL="1828389" algn="l" defTabSz="457097" rtl="0" eaLnBrk="1" latinLnBrk="0" hangingPunct="1">
      <a:defRPr sz="1200" kern="1200">
        <a:solidFill>
          <a:schemeClr val="tx1"/>
        </a:solidFill>
        <a:latin typeface="Calibri Light"/>
        <a:ea typeface="+mn-ea"/>
        <a:cs typeface="+mn-cs"/>
      </a:defRPr>
    </a:lvl5pPr>
    <a:lvl6pPr marL="2285486" algn="l" defTabSz="457097" rtl="0" eaLnBrk="1" latinLnBrk="0" hangingPunct="1">
      <a:defRPr sz="1200" kern="1200">
        <a:solidFill>
          <a:schemeClr val="tx1"/>
        </a:solidFill>
        <a:latin typeface="+mn-lt"/>
        <a:ea typeface="+mn-ea"/>
        <a:cs typeface="+mn-cs"/>
      </a:defRPr>
    </a:lvl6pPr>
    <a:lvl7pPr marL="2742583" algn="l" defTabSz="457097" rtl="0" eaLnBrk="1" latinLnBrk="0" hangingPunct="1">
      <a:defRPr sz="1200" kern="1200">
        <a:solidFill>
          <a:schemeClr val="tx1"/>
        </a:solidFill>
        <a:latin typeface="+mn-lt"/>
        <a:ea typeface="+mn-ea"/>
        <a:cs typeface="+mn-cs"/>
      </a:defRPr>
    </a:lvl7pPr>
    <a:lvl8pPr marL="3199680" algn="l" defTabSz="457097" rtl="0" eaLnBrk="1" latinLnBrk="0" hangingPunct="1">
      <a:defRPr sz="1200" kern="1200">
        <a:solidFill>
          <a:schemeClr val="tx1"/>
        </a:solidFill>
        <a:latin typeface="+mn-lt"/>
        <a:ea typeface="+mn-ea"/>
        <a:cs typeface="+mn-cs"/>
      </a:defRPr>
    </a:lvl8pPr>
    <a:lvl9pPr marL="3656777" algn="l" defTabSz="4570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8796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12" name="Footer Placeholder 4">
            <a:extLst>
              <a:ext uri="{FF2B5EF4-FFF2-40B4-BE49-F238E27FC236}">
                <a16:creationId xmlns:a16="http://schemas.microsoft.com/office/drawing/2014/main" id="{B3A672EE-90E8-4860-A6D6-22159C48E38A}"/>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
        <p:nvSpPr>
          <p:cNvPr id="6" name="Text Placeholder 2">
            <a:extLst>
              <a:ext uri="{FF2B5EF4-FFF2-40B4-BE49-F238E27FC236}">
                <a16:creationId xmlns:a16="http://schemas.microsoft.com/office/drawing/2014/main" id="{5A8601D3-507B-4164-A6A1-4B0DD56554FE}"/>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741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9"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684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8"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Tree>
    <p:extLst>
      <p:ext uri="{BB962C8B-B14F-4D97-AF65-F5344CB8AC3E}">
        <p14:creationId xmlns:p14="http://schemas.microsoft.com/office/powerpoint/2010/main" val="13638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00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Tree>
    <p:extLst>
      <p:ext uri="{BB962C8B-B14F-4D97-AF65-F5344CB8AC3E}">
        <p14:creationId xmlns:p14="http://schemas.microsoft.com/office/powerpoint/2010/main" val="178370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_Lef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00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588654"/>
            <a:ext cx="10515164" cy="45889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
        <p:nvSpPr>
          <p:cNvPr id="5" name="Text Placeholder 4">
            <a:extLst>
              <a:ext uri="{FF2B5EF4-FFF2-40B4-BE49-F238E27FC236}">
                <a16:creationId xmlns:a16="http://schemas.microsoft.com/office/drawing/2014/main" id="{3C5483E2-CB6B-4E60-8A90-A1FBC75CCCDF}"/>
              </a:ext>
            </a:extLst>
          </p:cNvPr>
          <p:cNvSpPr>
            <a:spLocks noGrp="1"/>
          </p:cNvSpPr>
          <p:nvPr>
            <p:ph type="body" sz="quarter" idx="11" hasCustomPrompt="1"/>
          </p:nvPr>
        </p:nvSpPr>
        <p:spPr>
          <a:xfrm>
            <a:off x="2496000" y="1050713"/>
            <a:ext cx="7200000" cy="276999"/>
          </a:xfrm>
        </p:spPr>
        <p:txBody>
          <a:bodyPr wrap="none" lIns="0" tIns="0" rIns="0" bIns="0">
            <a:noAutofit/>
          </a:bodyPr>
          <a:lstStyle>
            <a:lvl1pPr marL="0" indent="0" algn="ctr">
              <a:buNone/>
              <a:defRPr sz="2000"/>
            </a:lvl1pPr>
            <a:lvl2pPr marL="360362" indent="0">
              <a:buNone/>
              <a:defRPr/>
            </a:lvl2pPr>
            <a:lvl3pPr marL="720725" indent="0">
              <a:buNone/>
              <a:defRPr/>
            </a:lvl3pPr>
            <a:lvl4pPr marL="968375" indent="0">
              <a:buNone/>
              <a:defRPr/>
            </a:lvl4pPr>
          </a:lstStyle>
          <a:p>
            <a:pPr lvl="0"/>
            <a:r>
              <a:rPr lang="en-US" dirty="0"/>
              <a:t>Sub title</a:t>
            </a:r>
          </a:p>
        </p:txBody>
      </p:sp>
    </p:spTree>
    <p:extLst>
      <p:ext uri="{BB962C8B-B14F-4D97-AF65-F5344CB8AC3E}">
        <p14:creationId xmlns:p14="http://schemas.microsoft.com/office/powerpoint/2010/main" val="241929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12" name="Footer Placeholder 4">
            <a:extLst>
              <a:ext uri="{FF2B5EF4-FFF2-40B4-BE49-F238E27FC236}">
                <a16:creationId xmlns:a16="http://schemas.microsoft.com/office/drawing/2014/main" id="{B3A672EE-90E8-4860-A6D6-22159C48E38A}"/>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
        <p:nvSpPr>
          <p:cNvPr id="6" name="Text Placeholder 2">
            <a:extLst>
              <a:ext uri="{FF2B5EF4-FFF2-40B4-BE49-F238E27FC236}">
                <a16:creationId xmlns:a16="http://schemas.microsoft.com/office/drawing/2014/main" id="{5A8601D3-507B-4164-A6A1-4B0DD56554FE}"/>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01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9"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8"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pic>
        <p:nvPicPr>
          <p:cNvPr id="6" name="Picture 5">
            <a:extLst>
              <a:ext uri="{FF2B5EF4-FFF2-40B4-BE49-F238E27FC236}">
                <a16:creationId xmlns:a16="http://schemas.microsoft.com/office/drawing/2014/main" id="{ED6EFE67-9631-2BA5-70C1-786E95D2C03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68400" y="252000"/>
            <a:ext cx="967846" cy="432000"/>
          </a:xfrm>
          <a:prstGeom prst="rect">
            <a:avLst/>
          </a:prstGeom>
        </p:spPr>
      </p:pic>
    </p:spTree>
    <p:extLst>
      <p:ext uri="{BB962C8B-B14F-4D97-AF65-F5344CB8AC3E}">
        <p14:creationId xmlns:p14="http://schemas.microsoft.com/office/powerpoint/2010/main" val="3799816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pic>
        <p:nvPicPr>
          <p:cNvPr id="3" name="Picture 2">
            <a:extLst>
              <a:ext uri="{FF2B5EF4-FFF2-40B4-BE49-F238E27FC236}">
                <a16:creationId xmlns:a16="http://schemas.microsoft.com/office/drawing/2014/main" id="{48B69E70-10BD-BF96-E194-5D5164E12B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0000" y="252000"/>
            <a:ext cx="967846" cy="432000"/>
          </a:xfrm>
          <a:prstGeom prst="rect">
            <a:avLst/>
          </a:prstGeom>
        </p:spPr>
      </p:pic>
    </p:spTree>
    <p:extLst>
      <p:ext uri="{BB962C8B-B14F-4D97-AF65-F5344CB8AC3E}">
        <p14:creationId xmlns:p14="http://schemas.microsoft.com/office/powerpoint/2010/main" val="4067682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_Lef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588654"/>
            <a:ext cx="10515164" cy="45889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
        <p:nvSpPr>
          <p:cNvPr id="5" name="Text Placeholder 4">
            <a:extLst>
              <a:ext uri="{FF2B5EF4-FFF2-40B4-BE49-F238E27FC236}">
                <a16:creationId xmlns:a16="http://schemas.microsoft.com/office/drawing/2014/main" id="{3C5483E2-CB6B-4E60-8A90-A1FBC75CCCDF}"/>
              </a:ext>
            </a:extLst>
          </p:cNvPr>
          <p:cNvSpPr>
            <a:spLocks noGrp="1"/>
          </p:cNvSpPr>
          <p:nvPr>
            <p:ph type="body" sz="quarter" idx="11" hasCustomPrompt="1"/>
          </p:nvPr>
        </p:nvSpPr>
        <p:spPr>
          <a:xfrm>
            <a:off x="2496000" y="1050713"/>
            <a:ext cx="7200000" cy="276999"/>
          </a:xfrm>
        </p:spPr>
        <p:txBody>
          <a:bodyPr wrap="none" lIns="0" tIns="0" rIns="0" bIns="0">
            <a:noAutofit/>
          </a:bodyPr>
          <a:lstStyle>
            <a:lvl1pPr marL="0" indent="0" algn="ctr">
              <a:buNone/>
              <a:defRPr sz="2000"/>
            </a:lvl1pPr>
            <a:lvl2pPr marL="360362" indent="0">
              <a:buNone/>
              <a:defRPr/>
            </a:lvl2pPr>
            <a:lvl3pPr marL="720725" indent="0">
              <a:buNone/>
              <a:defRPr/>
            </a:lvl3pPr>
            <a:lvl4pPr marL="968375" indent="0">
              <a:buNone/>
              <a:defRPr/>
            </a:lvl4pPr>
          </a:lstStyle>
          <a:p>
            <a:pPr lvl="0"/>
            <a:r>
              <a:rPr lang="en-US" dirty="0"/>
              <a:t>Sub title</a:t>
            </a:r>
          </a:p>
        </p:txBody>
      </p:sp>
      <p:pic>
        <p:nvPicPr>
          <p:cNvPr id="8" name="Picture 7">
            <a:extLst>
              <a:ext uri="{FF2B5EF4-FFF2-40B4-BE49-F238E27FC236}">
                <a16:creationId xmlns:a16="http://schemas.microsoft.com/office/drawing/2014/main" id="{000FBA0C-B75C-5ED8-761F-C974D4BE059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0000" y="252000"/>
            <a:ext cx="967846" cy="432000"/>
          </a:xfrm>
          <a:prstGeom prst="rect">
            <a:avLst/>
          </a:prstGeom>
        </p:spPr>
      </p:pic>
    </p:spTree>
    <p:extLst>
      <p:ext uri="{BB962C8B-B14F-4D97-AF65-F5344CB8AC3E}">
        <p14:creationId xmlns:p14="http://schemas.microsoft.com/office/powerpoint/2010/main" val="2502805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70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9"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684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8"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Tree>
    <p:extLst>
      <p:ext uri="{BB962C8B-B14F-4D97-AF65-F5344CB8AC3E}">
        <p14:creationId xmlns:p14="http://schemas.microsoft.com/office/powerpoint/2010/main" val="398292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00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Tree>
    <p:extLst>
      <p:ext uri="{BB962C8B-B14F-4D97-AF65-F5344CB8AC3E}">
        <p14:creationId xmlns:p14="http://schemas.microsoft.com/office/powerpoint/2010/main" val="427892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_Lef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00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588654"/>
            <a:ext cx="10515164" cy="45889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
        <p:nvSpPr>
          <p:cNvPr id="5" name="Text Placeholder 4">
            <a:extLst>
              <a:ext uri="{FF2B5EF4-FFF2-40B4-BE49-F238E27FC236}">
                <a16:creationId xmlns:a16="http://schemas.microsoft.com/office/drawing/2014/main" id="{3C5483E2-CB6B-4E60-8A90-A1FBC75CCCDF}"/>
              </a:ext>
            </a:extLst>
          </p:cNvPr>
          <p:cNvSpPr>
            <a:spLocks noGrp="1"/>
          </p:cNvSpPr>
          <p:nvPr>
            <p:ph type="body" sz="quarter" idx="11" hasCustomPrompt="1"/>
          </p:nvPr>
        </p:nvSpPr>
        <p:spPr>
          <a:xfrm>
            <a:off x="2496000" y="1050713"/>
            <a:ext cx="7200000" cy="276999"/>
          </a:xfrm>
        </p:spPr>
        <p:txBody>
          <a:bodyPr wrap="none" lIns="0" tIns="0" rIns="0" bIns="0">
            <a:noAutofit/>
          </a:bodyPr>
          <a:lstStyle>
            <a:lvl1pPr marL="0" indent="0" algn="ctr">
              <a:buNone/>
              <a:defRPr sz="2000"/>
            </a:lvl1pPr>
            <a:lvl2pPr marL="360362" indent="0">
              <a:buNone/>
              <a:defRPr/>
            </a:lvl2pPr>
            <a:lvl3pPr marL="720725" indent="0">
              <a:buNone/>
              <a:defRPr/>
            </a:lvl3pPr>
            <a:lvl4pPr marL="968375" indent="0">
              <a:buNone/>
              <a:defRPr/>
            </a:lvl4pPr>
          </a:lstStyle>
          <a:p>
            <a:pPr lvl="0"/>
            <a:r>
              <a:rPr lang="en-US" dirty="0"/>
              <a:t>Sub title</a:t>
            </a:r>
          </a:p>
        </p:txBody>
      </p:sp>
    </p:spTree>
    <p:extLst>
      <p:ext uri="{BB962C8B-B14F-4D97-AF65-F5344CB8AC3E}">
        <p14:creationId xmlns:p14="http://schemas.microsoft.com/office/powerpoint/2010/main" val="191015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12" name="Footer Placeholder 4">
            <a:extLst>
              <a:ext uri="{FF2B5EF4-FFF2-40B4-BE49-F238E27FC236}">
                <a16:creationId xmlns:a16="http://schemas.microsoft.com/office/drawing/2014/main" id="{B3A672EE-90E8-4860-A6D6-22159C48E38A}"/>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
        <p:nvSpPr>
          <p:cNvPr id="6" name="Text Placeholder 2">
            <a:extLst>
              <a:ext uri="{FF2B5EF4-FFF2-40B4-BE49-F238E27FC236}">
                <a16:creationId xmlns:a16="http://schemas.microsoft.com/office/drawing/2014/main" id="{5A8601D3-507B-4164-A6A1-4B0DD56554FE}"/>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438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9"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684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8"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Tree>
    <p:extLst>
      <p:ext uri="{BB962C8B-B14F-4D97-AF65-F5344CB8AC3E}">
        <p14:creationId xmlns:p14="http://schemas.microsoft.com/office/powerpoint/2010/main" val="420336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00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Tree>
    <p:extLst>
      <p:ext uri="{BB962C8B-B14F-4D97-AF65-F5344CB8AC3E}">
        <p14:creationId xmlns:p14="http://schemas.microsoft.com/office/powerpoint/2010/main" val="417551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_Lef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pic>
        <p:nvPicPr>
          <p:cNvPr id="14" name="Picture 13" descr="A picture containing building&#10;&#10;Description automatically generated">
            <a:extLst>
              <a:ext uri="{FF2B5EF4-FFF2-40B4-BE49-F238E27FC236}">
                <a16:creationId xmlns:a16="http://schemas.microsoft.com/office/drawing/2014/main" id="{940BF52E-57CF-4836-8C14-68A8053E23F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0000" y="252000"/>
            <a:ext cx="965648" cy="432000"/>
          </a:xfrm>
          <a:prstGeom prst="rect">
            <a:avLst/>
          </a:prstGeom>
        </p:spPr>
      </p:pic>
      <p:sp>
        <p:nvSpPr>
          <p:cNvPr id="7" name="Text Placeholder 2">
            <a:extLst>
              <a:ext uri="{FF2B5EF4-FFF2-40B4-BE49-F238E27FC236}">
                <a16:creationId xmlns:a16="http://schemas.microsoft.com/office/drawing/2014/main" id="{FB11E823-C0BF-4055-9DBD-05811B05DA6C}"/>
              </a:ext>
            </a:extLst>
          </p:cNvPr>
          <p:cNvSpPr>
            <a:spLocks noGrp="1"/>
          </p:cNvSpPr>
          <p:nvPr>
            <p:ph idx="1"/>
          </p:nvPr>
        </p:nvSpPr>
        <p:spPr>
          <a:xfrm>
            <a:off x="838419" y="1588654"/>
            <a:ext cx="10515164" cy="45889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5EFF63A-41E6-4B8F-B98D-457FAE2AB273}"/>
              </a:ext>
            </a:extLst>
          </p:cNvPr>
          <p:cNvSpPr>
            <a:spLocks noGrp="1"/>
          </p:cNvSpPr>
          <p:nvPr>
            <p:ph type="ftr" sz="quarter" idx="10"/>
          </p:nvPr>
        </p:nvSpPr>
        <p:spPr/>
        <p:txBody>
          <a:bodyPr/>
          <a:lstStyle/>
          <a:p>
            <a:r>
              <a:rPr lang="en-US" dirty="0"/>
              <a:t>Copyright 2020 Advanced &amp; Wise Technology Corp. All nights reserved.</a:t>
            </a:r>
          </a:p>
        </p:txBody>
      </p:sp>
      <p:sp>
        <p:nvSpPr>
          <p:cNvPr id="5" name="Text Placeholder 4">
            <a:extLst>
              <a:ext uri="{FF2B5EF4-FFF2-40B4-BE49-F238E27FC236}">
                <a16:creationId xmlns:a16="http://schemas.microsoft.com/office/drawing/2014/main" id="{3C5483E2-CB6B-4E60-8A90-A1FBC75CCCDF}"/>
              </a:ext>
            </a:extLst>
          </p:cNvPr>
          <p:cNvSpPr>
            <a:spLocks noGrp="1"/>
          </p:cNvSpPr>
          <p:nvPr>
            <p:ph type="body" sz="quarter" idx="11" hasCustomPrompt="1"/>
          </p:nvPr>
        </p:nvSpPr>
        <p:spPr>
          <a:xfrm>
            <a:off x="2496000" y="1050713"/>
            <a:ext cx="7200000" cy="276999"/>
          </a:xfrm>
        </p:spPr>
        <p:txBody>
          <a:bodyPr wrap="none" lIns="0" tIns="0" rIns="0" bIns="0">
            <a:noAutofit/>
          </a:bodyPr>
          <a:lstStyle>
            <a:lvl1pPr marL="0" indent="0" algn="ctr">
              <a:buNone/>
              <a:defRPr sz="2000"/>
            </a:lvl1pPr>
            <a:lvl2pPr marL="360362" indent="0">
              <a:buNone/>
              <a:defRPr/>
            </a:lvl2pPr>
            <a:lvl3pPr marL="720725" indent="0">
              <a:buNone/>
              <a:defRPr/>
            </a:lvl3pPr>
            <a:lvl4pPr marL="968375" indent="0">
              <a:buNone/>
              <a:defRPr/>
            </a:lvl4pPr>
          </a:lstStyle>
          <a:p>
            <a:pPr lvl="0"/>
            <a:r>
              <a:rPr lang="en-US" dirty="0"/>
              <a:t>Sub title</a:t>
            </a:r>
          </a:p>
        </p:txBody>
      </p:sp>
    </p:spTree>
    <p:extLst>
      <p:ext uri="{BB962C8B-B14F-4D97-AF65-F5344CB8AC3E}">
        <p14:creationId xmlns:p14="http://schemas.microsoft.com/office/powerpoint/2010/main" val="261812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4E6-C869-47DD-9122-F479F6A07051}"/>
              </a:ext>
            </a:extLst>
          </p:cNvPr>
          <p:cNvSpPr>
            <a:spLocks noGrp="1"/>
          </p:cNvSpPr>
          <p:nvPr>
            <p:ph type="title"/>
          </p:nvPr>
        </p:nvSpPr>
        <p:spPr>
          <a:xfrm>
            <a:off x="1829378" y="392291"/>
            <a:ext cx="8533245" cy="647054"/>
          </a:xfrm>
        </p:spPr>
        <p:txBody>
          <a:bodyPr>
            <a:normAutofit/>
          </a:bodyPr>
          <a:lstStyle>
            <a:lvl1pPr algn="ctr">
              <a:defRPr sz="3200" b="1">
                <a:solidFill>
                  <a:schemeClr val="tx1"/>
                </a:solidFill>
                <a:effectLst/>
                <a:latin typeface="+mn-lt"/>
              </a:defRPr>
            </a:lvl1pPr>
          </a:lstStyle>
          <a:p>
            <a:r>
              <a:rPr lang="en-US" dirty="0"/>
              <a:t>Click to edit Master title style</a:t>
            </a:r>
          </a:p>
        </p:txBody>
      </p:sp>
      <p:sp>
        <p:nvSpPr>
          <p:cNvPr id="12" name="Footer Placeholder 4">
            <a:extLst>
              <a:ext uri="{FF2B5EF4-FFF2-40B4-BE49-F238E27FC236}">
                <a16:creationId xmlns:a16="http://schemas.microsoft.com/office/drawing/2014/main" id="{B3A672EE-90E8-4860-A6D6-22159C48E38A}"/>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
        <p:nvSpPr>
          <p:cNvPr id="6" name="Text Placeholder 2">
            <a:extLst>
              <a:ext uri="{FF2B5EF4-FFF2-40B4-BE49-F238E27FC236}">
                <a16:creationId xmlns:a16="http://schemas.microsoft.com/office/drawing/2014/main" id="{5A8601D3-507B-4164-A6A1-4B0DD56554FE}"/>
              </a:ext>
            </a:extLst>
          </p:cNvPr>
          <p:cNvSpPr>
            <a:spLocks noGrp="1"/>
          </p:cNvSpPr>
          <p:nvPr>
            <p:ph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01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76148-CB4A-4BF5-86BE-529CC21C7530}"/>
              </a:ext>
            </a:extLst>
          </p:cNvPr>
          <p:cNvSpPr>
            <a:spLocks noGrp="1"/>
          </p:cNvSpPr>
          <p:nvPr>
            <p:ph type="title"/>
          </p:nvPr>
        </p:nvSpPr>
        <p:spPr>
          <a:xfrm>
            <a:off x="2433600" y="392400"/>
            <a:ext cx="8532000" cy="648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205E85-911A-4249-9511-5C107FE32359}"/>
              </a:ext>
            </a:extLst>
          </p:cNvPr>
          <p:cNvSpPr>
            <a:spLocks noGrp="1"/>
          </p:cNvSpPr>
          <p:nvPr>
            <p:ph type="body"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3D6C5E0-FBC6-410C-9729-A06754CC55FB}"/>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Tree>
    <p:extLst>
      <p:ext uri="{BB962C8B-B14F-4D97-AF65-F5344CB8AC3E}">
        <p14:creationId xmlns:p14="http://schemas.microsoft.com/office/powerpoint/2010/main" val="523624052"/>
      </p:ext>
    </p:extLst>
  </p:cSld>
  <p:clrMap bg1="lt1" tx1="dk1" bg2="lt2" tx2="dk2" accent1="accent1" accent2="accent2" accent3="accent3" accent4="accent4" accent5="accent5" accent6="accent6" hlink="hlink" folHlink="folHlink"/>
  <p:sldLayoutIdLst>
    <p:sldLayoutId id="2147483761" r:id="rId1"/>
    <p:sldLayoutId id="2147483760" r:id="rId2"/>
    <p:sldLayoutId id="2147483763" r:id="rId3"/>
    <p:sldLayoutId id="2147483764" r:id="rId4"/>
  </p:sldLayoutIdLst>
  <p:txStyles>
    <p:titleStyle>
      <a:lvl1pPr algn="ctr" defTabSz="457189"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66700" indent="-266700" algn="l" defTabSz="45718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28650" indent="-268288" algn="l" defTabSz="457189" rtl="0" eaLnBrk="1" latinLnBrk="0" hangingPunct="1">
        <a:lnSpc>
          <a:spcPct val="90000"/>
        </a:lnSpc>
        <a:spcBef>
          <a:spcPts val="251"/>
        </a:spcBef>
        <a:buFont typeface="Wingdings" panose="05000000000000000000" pitchFamily="2" charset="2"/>
        <a:buChar char="§"/>
        <a:defRPr sz="2400" kern="1200">
          <a:solidFill>
            <a:schemeClr val="tx1"/>
          </a:solidFill>
          <a:latin typeface="+mn-lt"/>
          <a:ea typeface="+mn-ea"/>
          <a:cs typeface="+mn-cs"/>
        </a:defRPr>
      </a:lvl2pPr>
      <a:lvl3pPr marL="895350" indent="-174625" algn="l" defTabSz="457189" rtl="0" eaLnBrk="1" latinLnBrk="0" hangingPunct="1">
        <a:lnSpc>
          <a:spcPct val="90000"/>
        </a:lnSpc>
        <a:spcBef>
          <a:spcPts val="251"/>
        </a:spcBef>
        <a:buFont typeface="Calibri" panose="020F0502020204030204" pitchFamily="34" charset="0"/>
        <a:buChar char="◦"/>
        <a:defRPr sz="1800" kern="1200">
          <a:solidFill>
            <a:schemeClr val="tx1"/>
          </a:solidFill>
          <a:latin typeface="+mn-lt"/>
          <a:ea typeface="+mn-ea"/>
          <a:cs typeface="+mn-cs"/>
        </a:defRPr>
      </a:lvl3pPr>
      <a:lvl4pPr marL="1081088" indent="-112713" algn="l" defTabSz="457189" rtl="0" eaLnBrk="1" latinLnBrk="0" hangingPunct="1">
        <a:lnSpc>
          <a:spcPct val="90000"/>
        </a:lnSpc>
        <a:spcBef>
          <a:spcPts val="251"/>
        </a:spcBef>
        <a:buFont typeface="Calibri" panose="020F0502020204030204" pitchFamily="34" charset="0"/>
        <a:buChar char="‐"/>
        <a:defRPr sz="1600" kern="1200">
          <a:solidFill>
            <a:schemeClr val="tx1"/>
          </a:solidFill>
          <a:latin typeface="+mn-lt"/>
          <a:ea typeface="+mn-ea"/>
          <a:cs typeface="+mn-cs"/>
        </a:defRPr>
      </a:lvl4pPr>
      <a:lvl5pPr marL="1255713" indent="-112713" algn="l" defTabSz="457189" rtl="0" eaLnBrk="1" latinLnBrk="0" hangingPunct="1">
        <a:lnSpc>
          <a:spcPct val="90000"/>
        </a:lnSpc>
        <a:spcBef>
          <a:spcPts val="251"/>
        </a:spcBef>
        <a:buFont typeface="Arial" panose="020B0604020202020204" pitchFamily="34" charset="0"/>
        <a:buChar char="•"/>
        <a:defRPr sz="1400" kern="1200">
          <a:solidFill>
            <a:schemeClr val="tx1"/>
          </a:solidFill>
          <a:latin typeface="+mn-lt"/>
          <a:ea typeface="+mn-ea"/>
          <a:cs typeface="+mn-cs"/>
        </a:defRPr>
      </a:lvl5pPr>
      <a:lvl6pPr marL="1257269"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6pPr>
      <a:lvl7pPr marL="1485863"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7pPr>
      <a:lvl8pPr marL="1714457"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8pPr>
      <a:lvl9pPr marL="1943051"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89" rtl="0" eaLnBrk="1" latinLnBrk="0" hangingPunct="1">
        <a:defRPr sz="900" kern="1200">
          <a:solidFill>
            <a:schemeClr val="tx1"/>
          </a:solidFill>
          <a:latin typeface="+mn-lt"/>
          <a:ea typeface="+mn-ea"/>
          <a:cs typeface="+mn-cs"/>
        </a:defRPr>
      </a:lvl1pPr>
      <a:lvl2pPr marL="228594" algn="l" defTabSz="457189" rtl="0" eaLnBrk="1" latinLnBrk="0" hangingPunct="1">
        <a:defRPr sz="900" kern="1200">
          <a:solidFill>
            <a:schemeClr val="tx1"/>
          </a:solidFill>
          <a:latin typeface="+mn-lt"/>
          <a:ea typeface="+mn-ea"/>
          <a:cs typeface="+mn-cs"/>
        </a:defRPr>
      </a:lvl2pPr>
      <a:lvl3pPr marL="457189" algn="l" defTabSz="457189" rtl="0" eaLnBrk="1" latinLnBrk="0" hangingPunct="1">
        <a:defRPr sz="900" kern="1200">
          <a:solidFill>
            <a:schemeClr val="tx1"/>
          </a:solidFill>
          <a:latin typeface="+mn-lt"/>
          <a:ea typeface="+mn-ea"/>
          <a:cs typeface="+mn-cs"/>
        </a:defRPr>
      </a:lvl3pPr>
      <a:lvl4pPr marL="685783" algn="l" defTabSz="457189" rtl="0" eaLnBrk="1" latinLnBrk="0" hangingPunct="1">
        <a:defRPr sz="900" kern="1200">
          <a:solidFill>
            <a:schemeClr val="tx1"/>
          </a:solidFill>
          <a:latin typeface="+mn-lt"/>
          <a:ea typeface="+mn-ea"/>
          <a:cs typeface="+mn-cs"/>
        </a:defRPr>
      </a:lvl4pPr>
      <a:lvl5pPr marL="914377" algn="l" defTabSz="457189" rtl="0" eaLnBrk="1" latinLnBrk="0" hangingPunct="1">
        <a:defRPr sz="900" kern="1200">
          <a:solidFill>
            <a:schemeClr val="tx1"/>
          </a:solidFill>
          <a:latin typeface="+mn-lt"/>
          <a:ea typeface="+mn-ea"/>
          <a:cs typeface="+mn-cs"/>
        </a:defRPr>
      </a:lvl5pPr>
      <a:lvl6pPr marL="1142971" algn="l" defTabSz="457189" rtl="0" eaLnBrk="1" latinLnBrk="0" hangingPunct="1">
        <a:defRPr sz="900" kern="1200">
          <a:solidFill>
            <a:schemeClr val="tx1"/>
          </a:solidFill>
          <a:latin typeface="+mn-lt"/>
          <a:ea typeface="+mn-ea"/>
          <a:cs typeface="+mn-cs"/>
        </a:defRPr>
      </a:lvl6pPr>
      <a:lvl7pPr marL="1371566" algn="l" defTabSz="457189" rtl="0" eaLnBrk="1" latinLnBrk="0" hangingPunct="1">
        <a:defRPr sz="900" kern="1200">
          <a:solidFill>
            <a:schemeClr val="tx1"/>
          </a:solidFill>
          <a:latin typeface="+mn-lt"/>
          <a:ea typeface="+mn-ea"/>
          <a:cs typeface="+mn-cs"/>
        </a:defRPr>
      </a:lvl7pPr>
      <a:lvl8pPr marL="1600160" algn="l" defTabSz="457189" rtl="0" eaLnBrk="1" latinLnBrk="0" hangingPunct="1">
        <a:defRPr sz="900" kern="1200">
          <a:solidFill>
            <a:schemeClr val="tx1"/>
          </a:solidFill>
          <a:latin typeface="+mn-lt"/>
          <a:ea typeface="+mn-ea"/>
          <a:cs typeface="+mn-cs"/>
        </a:defRPr>
      </a:lvl8pPr>
      <a:lvl9pPr marL="1828754" algn="l" defTabSz="457189"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76148-CB4A-4BF5-86BE-529CC21C7530}"/>
              </a:ext>
            </a:extLst>
          </p:cNvPr>
          <p:cNvSpPr>
            <a:spLocks noGrp="1"/>
          </p:cNvSpPr>
          <p:nvPr>
            <p:ph type="title"/>
          </p:nvPr>
        </p:nvSpPr>
        <p:spPr>
          <a:xfrm>
            <a:off x="2433600" y="392400"/>
            <a:ext cx="8532000" cy="648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205E85-911A-4249-9511-5C107FE32359}"/>
              </a:ext>
            </a:extLst>
          </p:cNvPr>
          <p:cNvSpPr>
            <a:spLocks noGrp="1"/>
          </p:cNvSpPr>
          <p:nvPr>
            <p:ph type="body"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3D6C5E0-FBC6-410C-9729-A06754CC55FB}"/>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Tree>
    <p:extLst>
      <p:ext uri="{BB962C8B-B14F-4D97-AF65-F5344CB8AC3E}">
        <p14:creationId xmlns:p14="http://schemas.microsoft.com/office/powerpoint/2010/main" val="259351702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txStyles>
    <p:titleStyle>
      <a:lvl1pPr algn="ctr" defTabSz="457189"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66700" indent="-266700" algn="l" defTabSz="45718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28650" indent="-268288" algn="l" defTabSz="457189" rtl="0" eaLnBrk="1" latinLnBrk="0" hangingPunct="1">
        <a:lnSpc>
          <a:spcPct val="90000"/>
        </a:lnSpc>
        <a:spcBef>
          <a:spcPts val="251"/>
        </a:spcBef>
        <a:buFont typeface="Wingdings" panose="05000000000000000000" pitchFamily="2" charset="2"/>
        <a:buChar char="§"/>
        <a:defRPr sz="2400" kern="1200">
          <a:solidFill>
            <a:schemeClr val="tx1"/>
          </a:solidFill>
          <a:latin typeface="+mn-lt"/>
          <a:ea typeface="+mn-ea"/>
          <a:cs typeface="+mn-cs"/>
        </a:defRPr>
      </a:lvl2pPr>
      <a:lvl3pPr marL="895350" indent="-174625" algn="l" defTabSz="457189" rtl="0" eaLnBrk="1" latinLnBrk="0" hangingPunct="1">
        <a:lnSpc>
          <a:spcPct val="90000"/>
        </a:lnSpc>
        <a:spcBef>
          <a:spcPts val="251"/>
        </a:spcBef>
        <a:buFont typeface="Calibri" panose="020F0502020204030204" pitchFamily="34" charset="0"/>
        <a:buChar char="◦"/>
        <a:defRPr sz="1800" kern="1200">
          <a:solidFill>
            <a:schemeClr val="tx1"/>
          </a:solidFill>
          <a:latin typeface="+mn-lt"/>
          <a:ea typeface="+mn-ea"/>
          <a:cs typeface="+mn-cs"/>
        </a:defRPr>
      </a:lvl3pPr>
      <a:lvl4pPr marL="1081088" indent="-112713" algn="l" defTabSz="457189" rtl="0" eaLnBrk="1" latinLnBrk="0" hangingPunct="1">
        <a:lnSpc>
          <a:spcPct val="90000"/>
        </a:lnSpc>
        <a:spcBef>
          <a:spcPts val="251"/>
        </a:spcBef>
        <a:buFont typeface="Calibri" panose="020F0502020204030204" pitchFamily="34" charset="0"/>
        <a:buChar char="‐"/>
        <a:defRPr sz="1600" kern="1200">
          <a:solidFill>
            <a:schemeClr val="tx1"/>
          </a:solidFill>
          <a:latin typeface="+mn-lt"/>
          <a:ea typeface="+mn-ea"/>
          <a:cs typeface="+mn-cs"/>
        </a:defRPr>
      </a:lvl4pPr>
      <a:lvl5pPr marL="1255713" indent="-112713" algn="l" defTabSz="457189" rtl="0" eaLnBrk="1" latinLnBrk="0" hangingPunct="1">
        <a:lnSpc>
          <a:spcPct val="90000"/>
        </a:lnSpc>
        <a:spcBef>
          <a:spcPts val="251"/>
        </a:spcBef>
        <a:buFont typeface="Arial" panose="020B0604020202020204" pitchFamily="34" charset="0"/>
        <a:buChar char="•"/>
        <a:defRPr sz="1400" kern="1200">
          <a:solidFill>
            <a:schemeClr val="tx1"/>
          </a:solidFill>
          <a:latin typeface="+mn-lt"/>
          <a:ea typeface="+mn-ea"/>
          <a:cs typeface="+mn-cs"/>
        </a:defRPr>
      </a:lvl5pPr>
      <a:lvl6pPr marL="1257269"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6pPr>
      <a:lvl7pPr marL="1485863"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7pPr>
      <a:lvl8pPr marL="1714457"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8pPr>
      <a:lvl9pPr marL="1943051"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89" rtl="0" eaLnBrk="1" latinLnBrk="0" hangingPunct="1">
        <a:defRPr sz="900" kern="1200">
          <a:solidFill>
            <a:schemeClr val="tx1"/>
          </a:solidFill>
          <a:latin typeface="+mn-lt"/>
          <a:ea typeface="+mn-ea"/>
          <a:cs typeface="+mn-cs"/>
        </a:defRPr>
      </a:lvl1pPr>
      <a:lvl2pPr marL="228594" algn="l" defTabSz="457189" rtl="0" eaLnBrk="1" latinLnBrk="0" hangingPunct="1">
        <a:defRPr sz="900" kern="1200">
          <a:solidFill>
            <a:schemeClr val="tx1"/>
          </a:solidFill>
          <a:latin typeface="+mn-lt"/>
          <a:ea typeface="+mn-ea"/>
          <a:cs typeface="+mn-cs"/>
        </a:defRPr>
      </a:lvl2pPr>
      <a:lvl3pPr marL="457189" algn="l" defTabSz="457189" rtl="0" eaLnBrk="1" latinLnBrk="0" hangingPunct="1">
        <a:defRPr sz="900" kern="1200">
          <a:solidFill>
            <a:schemeClr val="tx1"/>
          </a:solidFill>
          <a:latin typeface="+mn-lt"/>
          <a:ea typeface="+mn-ea"/>
          <a:cs typeface="+mn-cs"/>
        </a:defRPr>
      </a:lvl3pPr>
      <a:lvl4pPr marL="685783" algn="l" defTabSz="457189" rtl="0" eaLnBrk="1" latinLnBrk="0" hangingPunct="1">
        <a:defRPr sz="900" kern="1200">
          <a:solidFill>
            <a:schemeClr val="tx1"/>
          </a:solidFill>
          <a:latin typeface="+mn-lt"/>
          <a:ea typeface="+mn-ea"/>
          <a:cs typeface="+mn-cs"/>
        </a:defRPr>
      </a:lvl4pPr>
      <a:lvl5pPr marL="914377" algn="l" defTabSz="457189" rtl="0" eaLnBrk="1" latinLnBrk="0" hangingPunct="1">
        <a:defRPr sz="900" kern="1200">
          <a:solidFill>
            <a:schemeClr val="tx1"/>
          </a:solidFill>
          <a:latin typeface="+mn-lt"/>
          <a:ea typeface="+mn-ea"/>
          <a:cs typeface="+mn-cs"/>
        </a:defRPr>
      </a:lvl5pPr>
      <a:lvl6pPr marL="1142971" algn="l" defTabSz="457189" rtl="0" eaLnBrk="1" latinLnBrk="0" hangingPunct="1">
        <a:defRPr sz="900" kern="1200">
          <a:solidFill>
            <a:schemeClr val="tx1"/>
          </a:solidFill>
          <a:latin typeface="+mn-lt"/>
          <a:ea typeface="+mn-ea"/>
          <a:cs typeface="+mn-cs"/>
        </a:defRPr>
      </a:lvl6pPr>
      <a:lvl7pPr marL="1371566" algn="l" defTabSz="457189" rtl="0" eaLnBrk="1" latinLnBrk="0" hangingPunct="1">
        <a:defRPr sz="900" kern="1200">
          <a:solidFill>
            <a:schemeClr val="tx1"/>
          </a:solidFill>
          <a:latin typeface="+mn-lt"/>
          <a:ea typeface="+mn-ea"/>
          <a:cs typeface="+mn-cs"/>
        </a:defRPr>
      </a:lvl7pPr>
      <a:lvl8pPr marL="1600160" algn="l" defTabSz="457189" rtl="0" eaLnBrk="1" latinLnBrk="0" hangingPunct="1">
        <a:defRPr sz="900" kern="1200">
          <a:solidFill>
            <a:schemeClr val="tx1"/>
          </a:solidFill>
          <a:latin typeface="+mn-lt"/>
          <a:ea typeface="+mn-ea"/>
          <a:cs typeface="+mn-cs"/>
        </a:defRPr>
      </a:lvl8pPr>
      <a:lvl9pPr marL="1828754" algn="l" defTabSz="457189"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76148-CB4A-4BF5-86BE-529CC21C7530}"/>
              </a:ext>
            </a:extLst>
          </p:cNvPr>
          <p:cNvSpPr>
            <a:spLocks noGrp="1"/>
          </p:cNvSpPr>
          <p:nvPr>
            <p:ph type="title"/>
          </p:nvPr>
        </p:nvSpPr>
        <p:spPr>
          <a:xfrm>
            <a:off x="2433600" y="392400"/>
            <a:ext cx="8532000" cy="648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205E85-911A-4249-9511-5C107FE32359}"/>
              </a:ext>
            </a:extLst>
          </p:cNvPr>
          <p:cNvSpPr>
            <a:spLocks noGrp="1"/>
          </p:cNvSpPr>
          <p:nvPr>
            <p:ph type="body"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3D6C5E0-FBC6-410C-9729-A06754CC55FB}"/>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Tree>
    <p:extLst>
      <p:ext uri="{BB962C8B-B14F-4D97-AF65-F5344CB8AC3E}">
        <p14:creationId xmlns:p14="http://schemas.microsoft.com/office/powerpoint/2010/main" val="14315909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txStyles>
    <p:titleStyle>
      <a:lvl1pPr algn="ctr" defTabSz="457189"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66700" indent="-266700" algn="l" defTabSz="45718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28650" indent="-268288" algn="l" defTabSz="457189" rtl="0" eaLnBrk="1" latinLnBrk="0" hangingPunct="1">
        <a:lnSpc>
          <a:spcPct val="90000"/>
        </a:lnSpc>
        <a:spcBef>
          <a:spcPts val="251"/>
        </a:spcBef>
        <a:buFont typeface="Wingdings" panose="05000000000000000000" pitchFamily="2" charset="2"/>
        <a:buChar char="§"/>
        <a:defRPr sz="2400" kern="1200">
          <a:solidFill>
            <a:schemeClr val="tx1"/>
          </a:solidFill>
          <a:latin typeface="+mn-lt"/>
          <a:ea typeface="+mn-ea"/>
          <a:cs typeface="+mn-cs"/>
        </a:defRPr>
      </a:lvl2pPr>
      <a:lvl3pPr marL="895350" indent="-174625" algn="l" defTabSz="457189" rtl="0" eaLnBrk="1" latinLnBrk="0" hangingPunct="1">
        <a:lnSpc>
          <a:spcPct val="90000"/>
        </a:lnSpc>
        <a:spcBef>
          <a:spcPts val="251"/>
        </a:spcBef>
        <a:buFont typeface="Calibri" panose="020F0502020204030204" pitchFamily="34" charset="0"/>
        <a:buChar char="◦"/>
        <a:defRPr sz="1800" kern="1200">
          <a:solidFill>
            <a:schemeClr val="tx1"/>
          </a:solidFill>
          <a:latin typeface="+mn-lt"/>
          <a:ea typeface="+mn-ea"/>
          <a:cs typeface="+mn-cs"/>
        </a:defRPr>
      </a:lvl3pPr>
      <a:lvl4pPr marL="1081088" indent="-112713" algn="l" defTabSz="457189" rtl="0" eaLnBrk="1" latinLnBrk="0" hangingPunct="1">
        <a:lnSpc>
          <a:spcPct val="90000"/>
        </a:lnSpc>
        <a:spcBef>
          <a:spcPts val="251"/>
        </a:spcBef>
        <a:buFont typeface="Calibri" panose="020F0502020204030204" pitchFamily="34" charset="0"/>
        <a:buChar char="‐"/>
        <a:defRPr sz="1600" kern="1200">
          <a:solidFill>
            <a:schemeClr val="tx1"/>
          </a:solidFill>
          <a:latin typeface="+mn-lt"/>
          <a:ea typeface="+mn-ea"/>
          <a:cs typeface="+mn-cs"/>
        </a:defRPr>
      </a:lvl4pPr>
      <a:lvl5pPr marL="1255713" indent="-112713" algn="l" defTabSz="457189" rtl="0" eaLnBrk="1" latinLnBrk="0" hangingPunct="1">
        <a:lnSpc>
          <a:spcPct val="90000"/>
        </a:lnSpc>
        <a:spcBef>
          <a:spcPts val="251"/>
        </a:spcBef>
        <a:buFont typeface="Arial" panose="020B0604020202020204" pitchFamily="34" charset="0"/>
        <a:buChar char="•"/>
        <a:defRPr sz="1400" kern="1200">
          <a:solidFill>
            <a:schemeClr val="tx1"/>
          </a:solidFill>
          <a:latin typeface="+mn-lt"/>
          <a:ea typeface="+mn-ea"/>
          <a:cs typeface="+mn-cs"/>
        </a:defRPr>
      </a:lvl5pPr>
      <a:lvl6pPr marL="1257269"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6pPr>
      <a:lvl7pPr marL="1485863"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7pPr>
      <a:lvl8pPr marL="1714457"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8pPr>
      <a:lvl9pPr marL="1943051"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89" rtl="0" eaLnBrk="1" latinLnBrk="0" hangingPunct="1">
        <a:defRPr sz="900" kern="1200">
          <a:solidFill>
            <a:schemeClr val="tx1"/>
          </a:solidFill>
          <a:latin typeface="+mn-lt"/>
          <a:ea typeface="+mn-ea"/>
          <a:cs typeface="+mn-cs"/>
        </a:defRPr>
      </a:lvl1pPr>
      <a:lvl2pPr marL="228594" algn="l" defTabSz="457189" rtl="0" eaLnBrk="1" latinLnBrk="0" hangingPunct="1">
        <a:defRPr sz="900" kern="1200">
          <a:solidFill>
            <a:schemeClr val="tx1"/>
          </a:solidFill>
          <a:latin typeface="+mn-lt"/>
          <a:ea typeface="+mn-ea"/>
          <a:cs typeface="+mn-cs"/>
        </a:defRPr>
      </a:lvl2pPr>
      <a:lvl3pPr marL="457189" algn="l" defTabSz="457189" rtl="0" eaLnBrk="1" latinLnBrk="0" hangingPunct="1">
        <a:defRPr sz="900" kern="1200">
          <a:solidFill>
            <a:schemeClr val="tx1"/>
          </a:solidFill>
          <a:latin typeface="+mn-lt"/>
          <a:ea typeface="+mn-ea"/>
          <a:cs typeface="+mn-cs"/>
        </a:defRPr>
      </a:lvl3pPr>
      <a:lvl4pPr marL="685783" algn="l" defTabSz="457189" rtl="0" eaLnBrk="1" latinLnBrk="0" hangingPunct="1">
        <a:defRPr sz="900" kern="1200">
          <a:solidFill>
            <a:schemeClr val="tx1"/>
          </a:solidFill>
          <a:latin typeface="+mn-lt"/>
          <a:ea typeface="+mn-ea"/>
          <a:cs typeface="+mn-cs"/>
        </a:defRPr>
      </a:lvl4pPr>
      <a:lvl5pPr marL="914377" algn="l" defTabSz="457189" rtl="0" eaLnBrk="1" latinLnBrk="0" hangingPunct="1">
        <a:defRPr sz="900" kern="1200">
          <a:solidFill>
            <a:schemeClr val="tx1"/>
          </a:solidFill>
          <a:latin typeface="+mn-lt"/>
          <a:ea typeface="+mn-ea"/>
          <a:cs typeface="+mn-cs"/>
        </a:defRPr>
      </a:lvl5pPr>
      <a:lvl6pPr marL="1142971" algn="l" defTabSz="457189" rtl="0" eaLnBrk="1" latinLnBrk="0" hangingPunct="1">
        <a:defRPr sz="900" kern="1200">
          <a:solidFill>
            <a:schemeClr val="tx1"/>
          </a:solidFill>
          <a:latin typeface="+mn-lt"/>
          <a:ea typeface="+mn-ea"/>
          <a:cs typeface="+mn-cs"/>
        </a:defRPr>
      </a:lvl6pPr>
      <a:lvl7pPr marL="1371566" algn="l" defTabSz="457189" rtl="0" eaLnBrk="1" latinLnBrk="0" hangingPunct="1">
        <a:defRPr sz="900" kern="1200">
          <a:solidFill>
            <a:schemeClr val="tx1"/>
          </a:solidFill>
          <a:latin typeface="+mn-lt"/>
          <a:ea typeface="+mn-ea"/>
          <a:cs typeface="+mn-cs"/>
        </a:defRPr>
      </a:lvl7pPr>
      <a:lvl8pPr marL="1600160" algn="l" defTabSz="457189" rtl="0" eaLnBrk="1" latinLnBrk="0" hangingPunct="1">
        <a:defRPr sz="900" kern="1200">
          <a:solidFill>
            <a:schemeClr val="tx1"/>
          </a:solidFill>
          <a:latin typeface="+mn-lt"/>
          <a:ea typeface="+mn-ea"/>
          <a:cs typeface="+mn-cs"/>
        </a:defRPr>
      </a:lvl8pPr>
      <a:lvl9pPr marL="1828754" algn="l" defTabSz="457189"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76148-CB4A-4BF5-86BE-529CC21C7530}"/>
              </a:ext>
            </a:extLst>
          </p:cNvPr>
          <p:cNvSpPr>
            <a:spLocks noGrp="1"/>
          </p:cNvSpPr>
          <p:nvPr>
            <p:ph type="title"/>
          </p:nvPr>
        </p:nvSpPr>
        <p:spPr>
          <a:xfrm>
            <a:off x="2433600" y="392400"/>
            <a:ext cx="8532000" cy="648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205E85-911A-4249-9511-5C107FE32359}"/>
              </a:ext>
            </a:extLst>
          </p:cNvPr>
          <p:cNvSpPr>
            <a:spLocks noGrp="1"/>
          </p:cNvSpPr>
          <p:nvPr>
            <p:ph type="body" idx="1"/>
          </p:nvPr>
        </p:nvSpPr>
        <p:spPr>
          <a:xfrm>
            <a:off x="838419" y="1432800"/>
            <a:ext cx="10515164" cy="474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3D6C5E0-FBC6-410C-9729-A06754CC55FB}"/>
              </a:ext>
            </a:extLst>
          </p:cNvPr>
          <p:cNvSpPr>
            <a:spLocks noGrp="1"/>
          </p:cNvSpPr>
          <p:nvPr>
            <p:ph type="ftr" sz="quarter" idx="3"/>
          </p:nvPr>
        </p:nvSpPr>
        <p:spPr>
          <a:xfrm>
            <a:off x="838419" y="6356350"/>
            <a:ext cx="10515164"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Copyright 2020 Advanced &amp; Wise Technology Corp. All nights reserved.</a:t>
            </a:r>
          </a:p>
        </p:txBody>
      </p:sp>
    </p:spTree>
    <p:extLst>
      <p:ext uri="{BB962C8B-B14F-4D97-AF65-F5344CB8AC3E}">
        <p14:creationId xmlns:p14="http://schemas.microsoft.com/office/powerpoint/2010/main" val="144094947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txStyles>
    <p:titleStyle>
      <a:lvl1pPr algn="ctr" defTabSz="457189"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66700" indent="-266700" algn="l" defTabSz="45718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28650" indent="-268288" algn="l" defTabSz="457189" rtl="0" eaLnBrk="1" latinLnBrk="0" hangingPunct="1">
        <a:lnSpc>
          <a:spcPct val="90000"/>
        </a:lnSpc>
        <a:spcBef>
          <a:spcPts val="251"/>
        </a:spcBef>
        <a:buFont typeface="Wingdings" panose="05000000000000000000" pitchFamily="2" charset="2"/>
        <a:buChar char="§"/>
        <a:defRPr sz="2400" kern="1200">
          <a:solidFill>
            <a:schemeClr val="tx1"/>
          </a:solidFill>
          <a:latin typeface="+mn-lt"/>
          <a:ea typeface="+mn-ea"/>
          <a:cs typeface="+mn-cs"/>
        </a:defRPr>
      </a:lvl2pPr>
      <a:lvl3pPr marL="895350" indent="-174625" algn="l" defTabSz="457189" rtl="0" eaLnBrk="1" latinLnBrk="0" hangingPunct="1">
        <a:lnSpc>
          <a:spcPct val="90000"/>
        </a:lnSpc>
        <a:spcBef>
          <a:spcPts val="251"/>
        </a:spcBef>
        <a:buFont typeface="Calibri" panose="020F0502020204030204" pitchFamily="34" charset="0"/>
        <a:buChar char="◦"/>
        <a:defRPr sz="1800" kern="1200">
          <a:solidFill>
            <a:schemeClr val="tx1"/>
          </a:solidFill>
          <a:latin typeface="+mn-lt"/>
          <a:ea typeface="+mn-ea"/>
          <a:cs typeface="+mn-cs"/>
        </a:defRPr>
      </a:lvl3pPr>
      <a:lvl4pPr marL="1081088" indent="-112713" algn="l" defTabSz="457189" rtl="0" eaLnBrk="1" latinLnBrk="0" hangingPunct="1">
        <a:lnSpc>
          <a:spcPct val="90000"/>
        </a:lnSpc>
        <a:spcBef>
          <a:spcPts val="251"/>
        </a:spcBef>
        <a:buFont typeface="Calibri" panose="020F0502020204030204" pitchFamily="34" charset="0"/>
        <a:buChar char="‐"/>
        <a:defRPr sz="1600" kern="1200">
          <a:solidFill>
            <a:schemeClr val="tx1"/>
          </a:solidFill>
          <a:latin typeface="+mn-lt"/>
          <a:ea typeface="+mn-ea"/>
          <a:cs typeface="+mn-cs"/>
        </a:defRPr>
      </a:lvl4pPr>
      <a:lvl5pPr marL="1255713" indent="-112713" algn="l" defTabSz="457189" rtl="0" eaLnBrk="1" latinLnBrk="0" hangingPunct="1">
        <a:lnSpc>
          <a:spcPct val="90000"/>
        </a:lnSpc>
        <a:spcBef>
          <a:spcPts val="251"/>
        </a:spcBef>
        <a:buFont typeface="Arial" panose="020B0604020202020204" pitchFamily="34" charset="0"/>
        <a:buChar char="•"/>
        <a:defRPr sz="1400" kern="1200">
          <a:solidFill>
            <a:schemeClr val="tx1"/>
          </a:solidFill>
          <a:latin typeface="+mn-lt"/>
          <a:ea typeface="+mn-ea"/>
          <a:cs typeface="+mn-cs"/>
        </a:defRPr>
      </a:lvl5pPr>
      <a:lvl6pPr marL="1257269"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6pPr>
      <a:lvl7pPr marL="1485863"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7pPr>
      <a:lvl8pPr marL="1714457"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8pPr>
      <a:lvl9pPr marL="1943051" indent="-114297" algn="l" defTabSz="457189"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89" rtl="0" eaLnBrk="1" latinLnBrk="0" hangingPunct="1">
        <a:defRPr sz="900" kern="1200">
          <a:solidFill>
            <a:schemeClr val="tx1"/>
          </a:solidFill>
          <a:latin typeface="+mn-lt"/>
          <a:ea typeface="+mn-ea"/>
          <a:cs typeface="+mn-cs"/>
        </a:defRPr>
      </a:lvl1pPr>
      <a:lvl2pPr marL="228594" algn="l" defTabSz="457189" rtl="0" eaLnBrk="1" latinLnBrk="0" hangingPunct="1">
        <a:defRPr sz="900" kern="1200">
          <a:solidFill>
            <a:schemeClr val="tx1"/>
          </a:solidFill>
          <a:latin typeface="+mn-lt"/>
          <a:ea typeface="+mn-ea"/>
          <a:cs typeface="+mn-cs"/>
        </a:defRPr>
      </a:lvl2pPr>
      <a:lvl3pPr marL="457189" algn="l" defTabSz="457189" rtl="0" eaLnBrk="1" latinLnBrk="0" hangingPunct="1">
        <a:defRPr sz="900" kern="1200">
          <a:solidFill>
            <a:schemeClr val="tx1"/>
          </a:solidFill>
          <a:latin typeface="+mn-lt"/>
          <a:ea typeface="+mn-ea"/>
          <a:cs typeface="+mn-cs"/>
        </a:defRPr>
      </a:lvl3pPr>
      <a:lvl4pPr marL="685783" algn="l" defTabSz="457189" rtl="0" eaLnBrk="1" latinLnBrk="0" hangingPunct="1">
        <a:defRPr sz="900" kern="1200">
          <a:solidFill>
            <a:schemeClr val="tx1"/>
          </a:solidFill>
          <a:latin typeface="+mn-lt"/>
          <a:ea typeface="+mn-ea"/>
          <a:cs typeface="+mn-cs"/>
        </a:defRPr>
      </a:lvl4pPr>
      <a:lvl5pPr marL="914377" algn="l" defTabSz="457189" rtl="0" eaLnBrk="1" latinLnBrk="0" hangingPunct="1">
        <a:defRPr sz="900" kern="1200">
          <a:solidFill>
            <a:schemeClr val="tx1"/>
          </a:solidFill>
          <a:latin typeface="+mn-lt"/>
          <a:ea typeface="+mn-ea"/>
          <a:cs typeface="+mn-cs"/>
        </a:defRPr>
      </a:lvl5pPr>
      <a:lvl6pPr marL="1142971" algn="l" defTabSz="457189" rtl="0" eaLnBrk="1" latinLnBrk="0" hangingPunct="1">
        <a:defRPr sz="900" kern="1200">
          <a:solidFill>
            <a:schemeClr val="tx1"/>
          </a:solidFill>
          <a:latin typeface="+mn-lt"/>
          <a:ea typeface="+mn-ea"/>
          <a:cs typeface="+mn-cs"/>
        </a:defRPr>
      </a:lvl6pPr>
      <a:lvl7pPr marL="1371566" algn="l" defTabSz="457189" rtl="0" eaLnBrk="1" latinLnBrk="0" hangingPunct="1">
        <a:defRPr sz="900" kern="1200">
          <a:solidFill>
            <a:schemeClr val="tx1"/>
          </a:solidFill>
          <a:latin typeface="+mn-lt"/>
          <a:ea typeface="+mn-ea"/>
          <a:cs typeface="+mn-cs"/>
        </a:defRPr>
      </a:lvl7pPr>
      <a:lvl8pPr marL="1600160" algn="l" defTabSz="457189" rtl="0" eaLnBrk="1" latinLnBrk="0" hangingPunct="1">
        <a:defRPr sz="900" kern="1200">
          <a:solidFill>
            <a:schemeClr val="tx1"/>
          </a:solidFill>
          <a:latin typeface="+mn-lt"/>
          <a:ea typeface="+mn-ea"/>
          <a:cs typeface="+mn-cs"/>
        </a:defRPr>
      </a:lvl8pPr>
      <a:lvl9pPr marL="1828754" algn="l" defTabSz="457189"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2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emf"/><Relationship Id="rId7"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26.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29.png"/><Relationship Id="rId5" Type="http://schemas.microsoft.com/office/2007/relationships/hdphoto" Target="../media/hdphoto3.wdp"/><Relationship Id="rId4" Type="http://schemas.openxmlformats.org/officeDocument/2006/relationships/image" Target="../media/image28.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3A57-4524-04AA-D681-855F74EF6DE2}"/>
              </a:ext>
            </a:extLst>
          </p:cNvPr>
          <p:cNvSpPr>
            <a:spLocks noGrp="1"/>
          </p:cNvSpPr>
          <p:nvPr>
            <p:ph type="title"/>
          </p:nvPr>
        </p:nvSpPr>
        <p:spPr>
          <a:xfrm>
            <a:off x="1829378" y="137210"/>
            <a:ext cx="8533245" cy="647054"/>
          </a:xfrm>
        </p:spPr>
        <p:txBody>
          <a:bodyPr/>
          <a:lstStyle/>
          <a:p>
            <a:r>
              <a:rPr lang="en-US" dirty="0"/>
              <a:t>Roadmap</a:t>
            </a:r>
          </a:p>
        </p:txBody>
      </p:sp>
      <p:graphicFrame>
        <p:nvGraphicFramePr>
          <p:cNvPr id="4" name="Table 3">
            <a:extLst>
              <a:ext uri="{FF2B5EF4-FFF2-40B4-BE49-F238E27FC236}">
                <a16:creationId xmlns:a16="http://schemas.microsoft.com/office/drawing/2014/main" id="{DFBFB252-6177-3B09-7498-719CF699485A}"/>
              </a:ext>
            </a:extLst>
          </p:cNvPr>
          <p:cNvGraphicFramePr>
            <a:graphicFrameLocks noGrp="1"/>
          </p:cNvGraphicFramePr>
          <p:nvPr/>
        </p:nvGraphicFramePr>
        <p:xfrm>
          <a:off x="2001219" y="1289301"/>
          <a:ext cx="9715135" cy="4993530"/>
        </p:xfrm>
        <a:graphic>
          <a:graphicData uri="http://schemas.openxmlformats.org/drawingml/2006/table">
            <a:tbl>
              <a:tblPr firstRow="1" bandRow="1">
                <a:tableStyleId>{616DA210-FB5B-4158-B5E0-FEB733F419BA}</a:tableStyleId>
              </a:tblPr>
              <a:tblGrid>
                <a:gridCol w="1213201">
                  <a:extLst>
                    <a:ext uri="{9D8B030D-6E8A-4147-A177-3AD203B41FA5}">
                      <a16:colId xmlns:a16="http://schemas.microsoft.com/office/drawing/2014/main" val="20000"/>
                    </a:ext>
                  </a:extLst>
                </a:gridCol>
                <a:gridCol w="1214562">
                  <a:extLst>
                    <a:ext uri="{9D8B030D-6E8A-4147-A177-3AD203B41FA5}">
                      <a16:colId xmlns:a16="http://schemas.microsoft.com/office/drawing/2014/main" val="20001"/>
                    </a:ext>
                  </a:extLst>
                </a:gridCol>
                <a:gridCol w="1214562">
                  <a:extLst>
                    <a:ext uri="{9D8B030D-6E8A-4147-A177-3AD203B41FA5}">
                      <a16:colId xmlns:a16="http://schemas.microsoft.com/office/drawing/2014/main" val="20002"/>
                    </a:ext>
                  </a:extLst>
                </a:gridCol>
                <a:gridCol w="1214562">
                  <a:extLst>
                    <a:ext uri="{9D8B030D-6E8A-4147-A177-3AD203B41FA5}">
                      <a16:colId xmlns:a16="http://schemas.microsoft.com/office/drawing/2014/main" val="20003"/>
                    </a:ext>
                  </a:extLst>
                </a:gridCol>
                <a:gridCol w="1214562">
                  <a:extLst>
                    <a:ext uri="{9D8B030D-6E8A-4147-A177-3AD203B41FA5}">
                      <a16:colId xmlns:a16="http://schemas.microsoft.com/office/drawing/2014/main" val="20004"/>
                    </a:ext>
                  </a:extLst>
                </a:gridCol>
                <a:gridCol w="1214562">
                  <a:extLst>
                    <a:ext uri="{9D8B030D-6E8A-4147-A177-3AD203B41FA5}">
                      <a16:colId xmlns:a16="http://schemas.microsoft.com/office/drawing/2014/main" val="20005"/>
                    </a:ext>
                  </a:extLst>
                </a:gridCol>
                <a:gridCol w="1214562">
                  <a:extLst>
                    <a:ext uri="{9D8B030D-6E8A-4147-A177-3AD203B41FA5}">
                      <a16:colId xmlns:a16="http://schemas.microsoft.com/office/drawing/2014/main" val="3785735411"/>
                    </a:ext>
                  </a:extLst>
                </a:gridCol>
                <a:gridCol w="1214562">
                  <a:extLst>
                    <a:ext uri="{9D8B030D-6E8A-4147-A177-3AD203B41FA5}">
                      <a16:colId xmlns:a16="http://schemas.microsoft.com/office/drawing/2014/main" val="3667397668"/>
                    </a:ext>
                  </a:extLst>
                </a:gridCol>
              </a:tblGrid>
              <a:tr h="652662">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mn-lt"/>
                          <a:cs typeface="Lato Light"/>
                        </a:rPr>
                        <a:t>2025 Q4</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mn-lt"/>
                          <a:cs typeface="Lato Light"/>
                        </a:rPr>
                        <a:t>2026 Q1</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mn-lt"/>
                          <a:cs typeface="Lato Light"/>
                        </a:rPr>
                        <a:t>2026 Q2</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mn-lt"/>
                          <a:cs typeface="Lato Light"/>
                        </a:rPr>
                        <a:t>2026 Q3</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Lato Light"/>
                        </a:rPr>
                        <a:t>2026 Q4</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Lato Light"/>
                        </a:rPr>
                        <a:t>2027</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nchor="ctr">
                    <a:lnL w="6350" cap="flat" cmpd="sng" algn="ctr">
                      <a:solidFill>
                        <a:prstClr val="white">
                          <a:lumMod val="65000"/>
                        </a:prstClr>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3478">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extLst>
                  <a:ext uri="{0D108BD9-81ED-4DB2-BD59-A6C34878D82A}">
                    <a16:rowId xmlns:a16="http://schemas.microsoft.com/office/drawing/2014/main" val="10001"/>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3"/>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5"/>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7" name="Rounded Rectangle 11">
            <a:extLst>
              <a:ext uri="{FF2B5EF4-FFF2-40B4-BE49-F238E27FC236}">
                <a16:creationId xmlns:a16="http://schemas.microsoft.com/office/drawing/2014/main" id="{B697A81A-98B9-94A6-BD08-CA81640112D3}"/>
              </a:ext>
            </a:extLst>
          </p:cNvPr>
          <p:cNvSpPr/>
          <p:nvPr/>
        </p:nvSpPr>
        <p:spPr>
          <a:xfrm>
            <a:off x="4681414" y="2810007"/>
            <a:ext cx="5001847" cy="360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r>
              <a:rPr lang="en-US" altLang="zh-TW" sz="1400" dirty="0">
                <a:solidFill>
                  <a:schemeClr val="bg1"/>
                </a:solidFill>
              </a:rPr>
              <a:t>Channel Sounding </a:t>
            </a:r>
            <a:endParaRPr lang="zh-TW" altLang="en-US" sz="1400" dirty="0">
              <a:solidFill>
                <a:schemeClr val="bg1"/>
              </a:solidFill>
            </a:endParaRPr>
          </a:p>
        </p:txBody>
      </p:sp>
      <p:sp>
        <p:nvSpPr>
          <p:cNvPr id="21" name="Rounded Rectangle 11">
            <a:extLst>
              <a:ext uri="{FF2B5EF4-FFF2-40B4-BE49-F238E27FC236}">
                <a16:creationId xmlns:a16="http://schemas.microsoft.com/office/drawing/2014/main" id="{6099C6E3-4744-56EC-57C5-0AF4A67AF8A4}"/>
              </a:ext>
            </a:extLst>
          </p:cNvPr>
          <p:cNvSpPr/>
          <p:nvPr/>
        </p:nvSpPr>
        <p:spPr>
          <a:xfrm>
            <a:off x="4275014" y="2148678"/>
            <a:ext cx="5001847" cy="360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a:defRPr/>
            </a:pPr>
            <a:r>
              <a:rPr lang="en-US" altLang="zh-TW" sz="1400" dirty="0">
                <a:solidFill>
                  <a:prstClr val="white"/>
                </a:solidFill>
                <a:cs typeface="Lato Light"/>
              </a:rPr>
              <a:t>Bluetooth Stack V6.x </a:t>
            </a:r>
          </a:p>
        </p:txBody>
      </p:sp>
      <p:sp>
        <p:nvSpPr>
          <p:cNvPr id="3" name="Rounded Rectangle 11">
            <a:extLst>
              <a:ext uri="{FF2B5EF4-FFF2-40B4-BE49-F238E27FC236}">
                <a16:creationId xmlns:a16="http://schemas.microsoft.com/office/drawing/2014/main" id="{398D96E2-45B8-7E4D-6DE8-045AE69B7DCB}"/>
              </a:ext>
            </a:extLst>
          </p:cNvPr>
          <p:cNvSpPr/>
          <p:nvPr/>
        </p:nvSpPr>
        <p:spPr>
          <a:xfrm>
            <a:off x="2001219" y="5722469"/>
            <a:ext cx="7924320" cy="360000"/>
          </a:xfrm>
          <a:prstGeom prst="roundRect">
            <a:avLst>
              <a:gd name="adj" fmla="val 383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defRPr/>
            </a:pPr>
            <a:r>
              <a:rPr kumimoji="1" lang="en-US" altLang="ja-JP" sz="1400" b="1" dirty="0">
                <a:solidFill>
                  <a:schemeClr val="bg1"/>
                </a:solidFill>
              </a:rPr>
              <a:t>       </a:t>
            </a:r>
            <a:r>
              <a:rPr kumimoji="1" lang="en-US" altLang="ja-JP" sz="1400" dirty="0">
                <a:solidFill>
                  <a:schemeClr val="bg1"/>
                </a:solidFill>
              </a:rPr>
              <a:t>Smallest Footprint / CPU loading for Consumer product : Camera, Printer, Mic, Speaker, Controller…</a:t>
            </a:r>
            <a:endParaRPr kumimoji="1" lang="ja-JP" altLang="en-US" sz="1400" dirty="0">
              <a:solidFill>
                <a:schemeClr val="bg1"/>
              </a:solidFill>
            </a:endParaRPr>
          </a:p>
        </p:txBody>
      </p:sp>
      <p:sp>
        <p:nvSpPr>
          <p:cNvPr id="7" name="Rounded Rectangle 11">
            <a:extLst>
              <a:ext uri="{FF2B5EF4-FFF2-40B4-BE49-F238E27FC236}">
                <a16:creationId xmlns:a16="http://schemas.microsoft.com/office/drawing/2014/main" id="{396E6124-94AD-25B1-1C79-CCC364463AF7}"/>
              </a:ext>
            </a:extLst>
          </p:cNvPr>
          <p:cNvSpPr/>
          <p:nvPr/>
        </p:nvSpPr>
        <p:spPr>
          <a:xfrm>
            <a:off x="2001219" y="3551702"/>
            <a:ext cx="8478095" cy="360000"/>
          </a:xfrm>
          <a:prstGeom prst="roundRect">
            <a:avLst>
              <a:gd name="adj" fmla="val 4193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defTabSz="457189">
              <a:defRPr/>
            </a:pPr>
            <a:r>
              <a:rPr kumimoji="1" lang="en-US" altLang="ja-JP" sz="1400" dirty="0">
                <a:solidFill>
                  <a:schemeClr val="bg1"/>
                </a:solidFill>
              </a:rPr>
              <a:t>LE Audio : HAP / HAS   /   LC3 plus         </a:t>
            </a:r>
          </a:p>
        </p:txBody>
      </p:sp>
      <p:sp>
        <p:nvSpPr>
          <p:cNvPr id="8" name="Rounded Rectangle 11">
            <a:extLst>
              <a:ext uri="{FF2B5EF4-FFF2-40B4-BE49-F238E27FC236}">
                <a16:creationId xmlns:a16="http://schemas.microsoft.com/office/drawing/2014/main" id="{85CFC671-BCD5-C0FB-45DC-8231896290DA}"/>
              </a:ext>
            </a:extLst>
          </p:cNvPr>
          <p:cNvSpPr/>
          <p:nvPr/>
        </p:nvSpPr>
        <p:spPr>
          <a:xfrm>
            <a:off x="3196491" y="5015321"/>
            <a:ext cx="4884617" cy="360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a:defRPr/>
            </a:pPr>
            <a:r>
              <a:rPr lang="en-US" altLang="zh-TW" sz="1400" dirty="0">
                <a:solidFill>
                  <a:schemeClr val="bg1"/>
                </a:solidFill>
                <a:cs typeface="Roboto Light"/>
              </a:rPr>
              <a:t>BLE Profile : MESH 1.1 with NCL / </a:t>
            </a:r>
            <a:r>
              <a:rPr kumimoji="1" lang="en-US" altLang="ja-JP" sz="1400" dirty="0" err="1">
                <a:solidFill>
                  <a:schemeClr val="bg1"/>
                </a:solidFill>
              </a:rPr>
              <a:t>PAwR</a:t>
            </a:r>
            <a:r>
              <a:rPr kumimoji="1" lang="en-US" altLang="ja-JP" sz="1400" dirty="0">
                <a:solidFill>
                  <a:schemeClr val="bg1"/>
                </a:solidFill>
              </a:rPr>
              <a:t> /</a:t>
            </a:r>
            <a:r>
              <a:rPr kumimoji="1" lang="en-US" altLang="zh-TW" sz="1400" dirty="0">
                <a:solidFill>
                  <a:schemeClr val="bg1"/>
                </a:solidFill>
              </a:rPr>
              <a:t>ESL/ EAD</a:t>
            </a:r>
            <a:endParaRPr kumimoji="1" lang="ja-JP" altLang="en-US" sz="1400" dirty="0">
              <a:solidFill>
                <a:schemeClr val="bg1"/>
              </a:solidFill>
            </a:endParaRPr>
          </a:p>
        </p:txBody>
      </p:sp>
      <p:sp>
        <p:nvSpPr>
          <p:cNvPr id="9" name="文字方塊 8">
            <a:extLst>
              <a:ext uri="{FF2B5EF4-FFF2-40B4-BE49-F238E27FC236}">
                <a16:creationId xmlns:a16="http://schemas.microsoft.com/office/drawing/2014/main" id="{AB3C351C-BE76-4B49-2307-EC7B9C43BEF1}"/>
              </a:ext>
            </a:extLst>
          </p:cNvPr>
          <p:cNvSpPr txBox="1"/>
          <p:nvPr/>
        </p:nvSpPr>
        <p:spPr>
          <a:xfrm>
            <a:off x="555465" y="3612229"/>
            <a:ext cx="1115755" cy="369332"/>
          </a:xfrm>
          <a:prstGeom prst="rect">
            <a:avLst/>
          </a:prstGeom>
          <a:noFill/>
        </p:spPr>
        <p:txBody>
          <a:bodyPr wrap="none" rtlCol="0">
            <a:sp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rPr>
              <a:t>Bluetooth</a:t>
            </a:r>
            <a:endParaRPr kumimoji="0" lang="zh-TW" altLang="en-US"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endParaRPr>
          </a:p>
        </p:txBody>
      </p:sp>
      <p:cxnSp>
        <p:nvCxnSpPr>
          <p:cNvPr id="14" name="Straight Connector 13">
            <a:extLst>
              <a:ext uri="{FF2B5EF4-FFF2-40B4-BE49-F238E27FC236}">
                <a16:creationId xmlns:a16="http://schemas.microsoft.com/office/drawing/2014/main" id="{67130DAF-528A-E34D-E00D-473E14F77608}"/>
              </a:ext>
            </a:extLst>
          </p:cNvPr>
          <p:cNvCxnSpPr>
            <a:cxnSpLocks/>
          </p:cNvCxnSpPr>
          <p:nvPr/>
        </p:nvCxnSpPr>
        <p:spPr>
          <a:xfrm flipH="1">
            <a:off x="225468" y="1942908"/>
            <a:ext cx="1775751" cy="0"/>
          </a:xfrm>
          <a:prstGeom prst="line">
            <a:avLst/>
          </a:prstGeom>
          <a:ln>
            <a:solidFill>
              <a:srgbClr val="A6A6A6"/>
            </a:solidFill>
          </a:ln>
        </p:spPr>
        <p:style>
          <a:lnRef idx="1">
            <a:schemeClr val="dk1"/>
          </a:lnRef>
          <a:fillRef idx="0">
            <a:schemeClr val="dk1"/>
          </a:fillRef>
          <a:effectRef idx="0">
            <a:schemeClr val="dk1"/>
          </a:effectRef>
          <a:fontRef idx="minor">
            <a:schemeClr val="tx1"/>
          </a:fontRef>
        </p:style>
      </p:cxnSp>
      <p:sp>
        <p:nvSpPr>
          <p:cNvPr id="5" name="Rounded Rectangle 11">
            <a:extLst>
              <a:ext uri="{FF2B5EF4-FFF2-40B4-BE49-F238E27FC236}">
                <a16:creationId xmlns:a16="http://schemas.microsoft.com/office/drawing/2014/main" id="{47E20647-0970-DF3E-239B-55E3DCD5C2ED}"/>
              </a:ext>
            </a:extLst>
          </p:cNvPr>
          <p:cNvSpPr/>
          <p:nvPr/>
        </p:nvSpPr>
        <p:spPr>
          <a:xfrm>
            <a:off x="8081108" y="4258849"/>
            <a:ext cx="2930769" cy="51222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a:defRPr/>
            </a:pPr>
            <a:r>
              <a:rPr lang="en-US" altLang="zh-TW" sz="1400" dirty="0">
                <a:solidFill>
                  <a:prstClr val="white"/>
                </a:solidFill>
                <a:cs typeface="Lato Light"/>
              </a:rPr>
              <a:t>Bluetooth Stack V</a:t>
            </a:r>
            <a:r>
              <a:rPr lang="zh-TW" altLang="en-US" sz="1400" dirty="0">
                <a:solidFill>
                  <a:prstClr val="white"/>
                </a:solidFill>
                <a:cs typeface="Lato Light"/>
              </a:rPr>
              <a:t>˙</a:t>
            </a:r>
            <a:r>
              <a:rPr lang="en-US" altLang="zh-TW" sz="1400" dirty="0">
                <a:solidFill>
                  <a:prstClr val="white"/>
                </a:solidFill>
                <a:cs typeface="Lato Light"/>
              </a:rPr>
              <a:t>7.0: </a:t>
            </a:r>
          </a:p>
          <a:p>
            <a:pPr lvl="0" algn="ctr">
              <a:defRPr/>
            </a:pPr>
            <a:r>
              <a:rPr lang="en-US" altLang="zh-TW" sz="1400" dirty="0">
                <a:solidFill>
                  <a:prstClr val="white"/>
                </a:solidFill>
                <a:cs typeface="Lato Light"/>
              </a:rPr>
              <a:t>HDT ( 7.5Mbps), HBLE</a:t>
            </a:r>
          </a:p>
        </p:txBody>
      </p:sp>
    </p:spTree>
    <p:extLst>
      <p:ext uri="{BB962C8B-B14F-4D97-AF65-F5344CB8AC3E}">
        <p14:creationId xmlns:p14="http://schemas.microsoft.com/office/powerpoint/2010/main" val="241959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5238-0381-4B71-A214-0464BAD6ACE7}"/>
              </a:ext>
            </a:extLst>
          </p:cNvPr>
          <p:cNvSpPr>
            <a:spLocks noGrp="1"/>
          </p:cNvSpPr>
          <p:nvPr>
            <p:ph type="title"/>
          </p:nvPr>
        </p:nvSpPr>
        <p:spPr/>
        <p:txBody>
          <a:bodyPr/>
          <a:lstStyle/>
          <a:p>
            <a:r>
              <a:rPr lang="en-US" dirty="0"/>
              <a:t>2xBT Chips</a:t>
            </a:r>
          </a:p>
        </p:txBody>
      </p:sp>
      <p:sp>
        <p:nvSpPr>
          <p:cNvPr id="4" name="Text Placeholder 3">
            <a:extLst>
              <a:ext uri="{FF2B5EF4-FFF2-40B4-BE49-F238E27FC236}">
                <a16:creationId xmlns:a16="http://schemas.microsoft.com/office/drawing/2014/main" id="{FD70CC5E-7853-4A01-A65D-833FDE664111}"/>
              </a:ext>
            </a:extLst>
          </p:cNvPr>
          <p:cNvSpPr>
            <a:spLocks noGrp="1"/>
          </p:cNvSpPr>
          <p:nvPr>
            <p:ph type="body" sz="quarter" idx="11"/>
          </p:nvPr>
        </p:nvSpPr>
        <p:spPr/>
        <p:txBody>
          <a:bodyPr/>
          <a:lstStyle/>
          <a:p>
            <a:r>
              <a:rPr lang="en-US" dirty="0"/>
              <a:t>Two Helmets with Two BT/Wi-Fi chips</a:t>
            </a:r>
          </a:p>
        </p:txBody>
      </p:sp>
      <p:sp>
        <p:nvSpPr>
          <p:cNvPr id="15" name="TextBox 14">
            <a:extLst>
              <a:ext uri="{FF2B5EF4-FFF2-40B4-BE49-F238E27FC236}">
                <a16:creationId xmlns:a16="http://schemas.microsoft.com/office/drawing/2014/main" id="{DABC0930-9D67-4CAA-B833-973EE7C189ED}"/>
              </a:ext>
            </a:extLst>
          </p:cNvPr>
          <p:cNvSpPr txBox="1"/>
          <p:nvPr/>
        </p:nvSpPr>
        <p:spPr>
          <a:xfrm>
            <a:off x="429835" y="1858034"/>
            <a:ext cx="3663934" cy="4524315"/>
          </a:xfrm>
          <a:prstGeom prst="rect">
            <a:avLst/>
          </a:prstGeom>
          <a:noFill/>
        </p:spPr>
        <p:txBody>
          <a:bodyPr wrap="square" rtlCol="0">
            <a:spAutoFit/>
          </a:bodyPr>
          <a:lstStyle/>
          <a:p>
            <a:r>
              <a:rPr lang="en-US" dirty="0"/>
              <a:t>USE CASE:</a:t>
            </a:r>
          </a:p>
          <a:p>
            <a:pPr marL="342900" indent="-342900">
              <a:buAutoNum type="arabicPeriod"/>
            </a:pPr>
            <a:r>
              <a:rPr lang="en-US" dirty="0"/>
              <a:t>Respective HFP calls on Driver’s and Passenger’s Helmets at the same time</a:t>
            </a:r>
          </a:p>
          <a:p>
            <a:pPr marL="342900" indent="-342900">
              <a:buAutoNum type="arabicPeriod"/>
            </a:pPr>
            <a:r>
              <a:rPr lang="en-US" dirty="0"/>
              <a:t>A2DP audio concurrently steamed to both Driver’s and Passenger’s Helmets  (1SRC + 2SNK)</a:t>
            </a:r>
          </a:p>
          <a:p>
            <a:pPr marL="342900" indent="-342900">
              <a:buAutoNum type="arabicPeriod"/>
            </a:pPr>
            <a:r>
              <a:rPr lang="en-US" dirty="0"/>
              <a:t>Intercom between Driver and Passenger</a:t>
            </a:r>
          </a:p>
          <a:p>
            <a:pPr marL="342900" indent="-342900">
              <a:buFontTx/>
              <a:buAutoNum type="arabicPeriod"/>
            </a:pPr>
            <a:r>
              <a:rPr lang="en-US" dirty="0"/>
              <a:t>Conference call with Driver and Passenger</a:t>
            </a:r>
          </a:p>
          <a:p>
            <a:endParaRPr lang="en-US" dirty="0"/>
          </a:p>
          <a:p>
            <a:r>
              <a:rPr lang="en-US" dirty="0"/>
              <a:t>Note: WBS depends on BT chip, Two BT/Wi-Fi chips support must consider h/w limitation </a:t>
            </a:r>
          </a:p>
        </p:txBody>
      </p:sp>
      <p:grpSp>
        <p:nvGrpSpPr>
          <p:cNvPr id="28" name="Group 27">
            <a:extLst>
              <a:ext uri="{FF2B5EF4-FFF2-40B4-BE49-F238E27FC236}">
                <a16:creationId xmlns:a16="http://schemas.microsoft.com/office/drawing/2014/main" id="{FE13D298-AD69-4E0F-8434-C156F4F85218}"/>
              </a:ext>
            </a:extLst>
          </p:cNvPr>
          <p:cNvGrpSpPr/>
          <p:nvPr/>
        </p:nvGrpSpPr>
        <p:grpSpPr>
          <a:xfrm>
            <a:off x="4713433" y="4612884"/>
            <a:ext cx="1387396" cy="1297133"/>
            <a:chOff x="10014161" y="3560830"/>
            <a:chExt cx="978413" cy="914758"/>
          </a:xfrm>
        </p:grpSpPr>
        <p:pic>
          <p:nvPicPr>
            <p:cNvPr id="6" name="그림 34">
              <a:extLst>
                <a:ext uri="{FF2B5EF4-FFF2-40B4-BE49-F238E27FC236}">
                  <a16:creationId xmlns:a16="http://schemas.microsoft.com/office/drawing/2014/main" id="{6D3D4789-8017-47E7-AB46-49182EDF2A82}"/>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0133560" y="3560830"/>
              <a:ext cx="859014" cy="914758"/>
            </a:xfrm>
            <a:prstGeom prst="rect">
              <a:avLst/>
            </a:prstGeom>
          </p:spPr>
        </p:pic>
        <p:pic>
          <p:nvPicPr>
            <p:cNvPr id="13" name="그림 36">
              <a:extLst>
                <a:ext uri="{FF2B5EF4-FFF2-40B4-BE49-F238E27FC236}">
                  <a16:creationId xmlns:a16="http://schemas.microsoft.com/office/drawing/2014/main" id="{45D5FEDE-F3FD-4719-9826-361C37649D4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14161" y="4099437"/>
              <a:ext cx="859014" cy="317835"/>
            </a:xfrm>
            <a:prstGeom prst="rect">
              <a:avLst/>
            </a:prstGeom>
          </p:spPr>
        </p:pic>
      </p:grpSp>
      <p:pic>
        <p:nvPicPr>
          <p:cNvPr id="16" name="Picture 15" descr="A picture containing text, device, gauge&#10;&#10;Description automatically generated">
            <a:extLst>
              <a:ext uri="{FF2B5EF4-FFF2-40B4-BE49-F238E27FC236}">
                <a16:creationId xmlns:a16="http://schemas.microsoft.com/office/drawing/2014/main" id="{CAFCDBFA-C3B8-4269-AD8C-2C03C1FECA42}"/>
              </a:ext>
            </a:extLst>
          </p:cNvPr>
          <p:cNvPicPr>
            <a:picLocks noChangeAspect="1"/>
          </p:cNvPicPr>
          <p:nvPr/>
        </p:nvPicPr>
        <p:blipFill>
          <a:blip r:embed="rId5" cstate="email">
            <a:alphaModFix/>
            <a:extLst>
              <a:ext uri="{BEBA8EAE-BF5A-486C-A8C5-ECC9F3942E4B}">
                <a14:imgProps xmlns:a14="http://schemas.microsoft.com/office/drawing/2010/main">
                  <a14:imgLayer r:embed="rId6">
                    <a14:imgEffect>
                      <a14:colorTemperature colorTemp="64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225056" y="1439503"/>
            <a:ext cx="5420000" cy="2336740"/>
          </a:xfrm>
          <a:prstGeom prst="rect">
            <a:avLst/>
          </a:prstGeom>
          <a:ln w="44450">
            <a:noFill/>
          </a:ln>
        </p:spPr>
      </p:pic>
      <p:sp>
        <p:nvSpPr>
          <p:cNvPr id="34" name="Rectangle 33">
            <a:extLst>
              <a:ext uri="{FF2B5EF4-FFF2-40B4-BE49-F238E27FC236}">
                <a16:creationId xmlns:a16="http://schemas.microsoft.com/office/drawing/2014/main" id="{C3A028E6-8359-480D-9147-72E6B30D57AB}"/>
              </a:ext>
            </a:extLst>
          </p:cNvPr>
          <p:cNvSpPr/>
          <p:nvPr/>
        </p:nvSpPr>
        <p:spPr>
          <a:xfrm>
            <a:off x="6379180" y="2768163"/>
            <a:ext cx="1372844" cy="735640"/>
          </a:xfrm>
          <a:prstGeom prst="rect">
            <a:avLst/>
          </a:prstGeom>
          <a:solidFill>
            <a:srgbClr val="27C7C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000" b="1" dirty="0">
                <a:solidFill>
                  <a:schemeClr val="bg1"/>
                </a:solidFill>
                <a:effectLst>
                  <a:outerShdw blurRad="38100" dist="38100" dir="2700000" algn="tl">
                    <a:srgbClr val="000000">
                      <a:alpha val="43137"/>
                    </a:srgbClr>
                  </a:outerShdw>
                </a:effectLst>
              </a:rPr>
              <a:t> BT/Wi-Fi Chip 1</a:t>
            </a:r>
          </a:p>
        </p:txBody>
      </p:sp>
      <p:sp>
        <p:nvSpPr>
          <p:cNvPr id="29" name="Rectangle 28">
            <a:extLst>
              <a:ext uri="{FF2B5EF4-FFF2-40B4-BE49-F238E27FC236}">
                <a16:creationId xmlns:a16="http://schemas.microsoft.com/office/drawing/2014/main" id="{513989EE-C476-4595-A127-D5877C522878}"/>
              </a:ext>
            </a:extLst>
          </p:cNvPr>
          <p:cNvSpPr/>
          <p:nvPr/>
        </p:nvSpPr>
        <p:spPr>
          <a:xfrm>
            <a:off x="6379180" y="1800720"/>
            <a:ext cx="3111752" cy="735640"/>
          </a:xfrm>
          <a:prstGeom prst="rect">
            <a:avLst/>
          </a:prstGeom>
          <a:solidFill>
            <a:srgbClr val="00B0F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A&amp;W PhoneLink</a:t>
            </a:r>
          </a:p>
        </p:txBody>
      </p:sp>
      <p:cxnSp>
        <p:nvCxnSpPr>
          <p:cNvPr id="65" name="직선 화살표 연결선 23">
            <a:extLst>
              <a:ext uri="{FF2B5EF4-FFF2-40B4-BE49-F238E27FC236}">
                <a16:creationId xmlns:a16="http://schemas.microsoft.com/office/drawing/2014/main" id="{0E21DB0A-BC7D-4703-8E93-572EC3648A8C}"/>
              </a:ext>
            </a:extLst>
          </p:cNvPr>
          <p:cNvCxnSpPr>
            <a:cxnSpLocks/>
          </p:cNvCxnSpPr>
          <p:nvPr/>
        </p:nvCxnSpPr>
        <p:spPr>
          <a:xfrm rot="18076491">
            <a:off x="5230176" y="4085260"/>
            <a:ext cx="1450268" cy="0"/>
          </a:xfrm>
          <a:prstGeom prst="straightConnector1">
            <a:avLst/>
          </a:prstGeom>
          <a:ln w="88900">
            <a:solidFill>
              <a:srgbClr val="1D68A6"/>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63" name="직선 화살표 연결선 82">
            <a:extLst>
              <a:ext uri="{FF2B5EF4-FFF2-40B4-BE49-F238E27FC236}">
                <a16:creationId xmlns:a16="http://schemas.microsoft.com/office/drawing/2014/main" id="{039E53F6-1464-4563-8CD5-69A23761F20D}"/>
              </a:ext>
            </a:extLst>
          </p:cNvPr>
          <p:cNvCxnSpPr>
            <a:cxnSpLocks/>
          </p:cNvCxnSpPr>
          <p:nvPr/>
        </p:nvCxnSpPr>
        <p:spPr>
          <a:xfrm rot="18134326" flipV="1">
            <a:off x="5575522" y="4077725"/>
            <a:ext cx="1375404" cy="15070"/>
          </a:xfrm>
          <a:prstGeom prst="straightConnector1">
            <a:avLst/>
          </a:prstGeom>
          <a:ln w="88900">
            <a:solidFill>
              <a:srgbClr val="00B0F0"/>
            </a:solidFill>
            <a:prstDash val="sysDash"/>
            <a:headEnd type="triangle"/>
            <a:tailEnd type="none"/>
          </a:ln>
        </p:spPr>
        <p:style>
          <a:lnRef idx="3">
            <a:schemeClr val="accent1"/>
          </a:lnRef>
          <a:fillRef idx="0">
            <a:schemeClr val="accent1"/>
          </a:fillRef>
          <a:effectRef idx="2">
            <a:schemeClr val="accent1"/>
          </a:effectRef>
          <a:fontRef idx="minor">
            <a:schemeClr val="tx1"/>
          </a:fontRef>
        </p:style>
      </p:cxnSp>
      <p:sp>
        <p:nvSpPr>
          <p:cNvPr id="32" name="Freeform 48">
            <a:extLst>
              <a:ext uri="{FF2B5EF4-FFF2-40B4-BE49-F238E27FC236}">
                <a16:creationId xmlns:a16="http://schemas.microsoft.com/office/drawing/2014/main" id="{0952F8D7-D6D5-42B2-9D40-B432152DAD5C}"/>
              </a:ext>
            </a:extLst>
          </p:cNvPr>
          <p:cNvSpPr>
            <a:spLocks noChangeArrowheads="1"/>
          </p:cNvSpPr>
          <p:nvPr/>
        </p:nvSpPr>
        <p:spPr bwMode="auto">
          <a:xfrm>
            <a:off x="8465357" y="4915135"/>
            <a:ext cx="661827" cy="1140106"/>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900" dirty="0"/>
          </a:p>
        </p:txBody>
      </p:sp>
      <p:grpSp>
        <p:nvGrpSpPr>
          <p:cNvPr id="38" name="Group 37">
            <a:extLst>
              <a:ext uri="{FF2B5EF4-FFF2-40B4-BE49-F238E27FC236}">
                <a16:creationId xmlns:a16="http://schemas.microsoft.com/office/drawing/2014/main" id="{EA0DE4D2-262E-4EC0-90C7-0EE0CCC65954}"/>
              </a:ext>
            </a:extLst>
          </p:cNvPr>
          <p:cNvGrpSpPr/>
          <p:nvPr/>
        </p:nvGrpSpPr>
        <p:grpSpPr>
          <a:xfrm>
            <a:off x="6304985" y="4802837"/>
            <a:ext cx="1387396" cy="1297133"/>
            <a:chOff x="10014161" y="3560830"/>
            <a:chExt cx="978413" cy="914758"/>
          </a:xfrm>
        </p:grpSpPr>
        <p:pic>
          <p:nvPicPr>
            <p:cNvPr id="39" name="그림 34">
              <a:extLst>
                <a:ext uri="{FF2B5EF4-FFF2-40B4-BE49-F238E27FC236}">
                  <a16:creationId xmlns:a16="http://schemas.microsoft.com/office/drawing/2014/main" id="{FAFA07F9-B319-43EA-A989-D038BE6A5784}"/>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0133560" y="3560830"/>
              <a:ext cx="859014" cy="914758"/>
            </a:xfrm>
            <a:prstGeom prst="rect">
              <a:avLst/>
            </a:prstGeom>
          </p:spPr>
        </p:pic>
        <p:pic>
          <p:nvPicPr>
            <p:cNvPr id="40" name="그림 36">
              <a:extLst>
                <a:ext uri="{FF2B5EF4-FFF2-40B4-BE49-F238E27FC236}">
                  <a16:creationId xmlns:a16="http://schemas.microsoft.com/office/drawing/2014/main" id="{E1D8BB60-A837-467C-9227-191478C2ADB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14161" y="4099437"/>
              <a:ext cx="859014" cy="317835"/>
            </a:xfrm>
            <a:prstGeom prst="rect">
              <a:avLst/>
            </a:prstGeom>
          </p:spPr>
        </p:pic>
      </p:grpSp>
      <p:cxnSp>
        <p:nvCxnSpPr>
          <p:cNvPr id="42" name="직선 화살표 연결선 23">
            <a:extLst>
              <a:ext uri="{FF2B5EF4-FFF2-40B4-BE49-F238E27FC236}">
                <a16:creationId xmlns:a16="http://schemas.microsoft.com/office/drawing/2014/main" id="{41E1D80B-E46D-4244-A38D-FD66692E8A89}"/>
              </a:ext>
            </a:extLst>
          </p:cNvPr>
          <p:cNvCxnSpPr>
            <a:cxnSpLocks/>
          </p:cNvCxnSpPr>
          <p:nvPr/>
        </p:nvCxnSpPr>
        <p:spPr>
          <a:xfrm rot="16200000">
            <a:off x="6246378" y="4200814"/>
            <a:ext cx="1375404" cy="0"/>
          </a:xfrm>
          <a:prstGeom prst="straightConnector1">
            <a:avLst/>
          </a:prstGeom>
          <a:ln w="88900">
            <a:solidFill>
              <a:schemeClr val="accent2"/>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41" name="직선 화살표 연결선 82">
            <a:extLst>
              <a:ext uri="{FF2B5EF4-FFF2-40B4-BE49-F238E27FC236}">
                <a16:creationId xmlns:a16="http://schemas.microsoft.com/office/drawing/2014/main" id="{57F627ED-6F9D-4728-B756-9B2756CE6809}"/>
              </a:ext>
            </a:extLst>
          </p:cNvPr>
          <p:cNvCxnSpPr>
            <a:cxnSpLocks/>
          </p:cNvCxnSpPr>
          <p:nvPr/>
        </p:nvCxnSpPr>
        <p:spPr>
          <a:xfrm rot="16200000" flipV="1">
            <a:off x="6602222" y="4193279"/>
            <a:ext cx="1375404" cy="15070"/>
          </a:xfrm>
          <a:prstGeom prst="straightConnector1">
            <a:avLst/>
          </a:prstGeom>
          <a:ln w="88900">
            <a:solidFill>
              <a:schemeClr val="accent3"/>
            </a:solidFill>
            <a:prstDash val="sysDash"/>
            <a:headEnd type="triangle"/>
            <a:tailEnd type="none"/>
          </a:ln>
        </p:spPr>
        <p:style>
          <a:lnRef idx="3">
            <a:schemeClr val="accent1"/>
          </a:lnRef>
          <a:fillRef idx="0">
            <a:schemeClr val="accent1"/>
          </a:fillRef>
          <a:effectRef idx="2">
            <a:schemeClr val="accent1"/>
          </a:effectRef>
          <a:fontRef idx="minor">
            <a:schemeClr val="tx1"/>
          </a:fontRef>
        </p:style>
      </p:cxnSp>
      <p:sp>
        <p:nvSpPr>
          <p:cNvPr id="10" name="Rectangle: Rounded Corners 9">
            <a:extLst>
              <a:ext uri="{FF2B5EF4-FFF2-40B4-BE49-F238E27FC236}">
                <a16:creationId xmlns:a16="http://schemas.microsoft.com/office/drawing/2014/main" id="{04437F94-4F1D-42F4-9313-D4CEB6B5A57F}"/>
              </a:ext>
            </a:extLst>
          </p:cNvPr>
          <p:cNvSpPr/>
          <p:nvPr/>
        </p:nvSpPr>
        <p:spPr>
          <a:xfrm>
            <a:off x="4581331" y="2668088"/>
            <a:ext cx="3301374" cy="3822357"/>
          </a:xfrm>
          <a:prstGeom prst="roundRect">
            <a:avLst>
              <a:gd name="adj" fmla="val 5058"/>
            </a:avLst>
          </a:prstGeom>
          <a:noFill/>
          <a:ln w="28575">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직선 화살표 연결선 23">
            <a:extLst>
              <a:ext uri="{FF2B5EF4-FFF2-40B4-BE49-F238E27FC236}">
                <a16:creationId xmlns:a16="http://schemas.microsoft.com/office/drawing/2014/main" id="{D6C21F10-6575-412E-91E9-5D9FDA4E28F2}"/>
              </a:ext>
            </a:extLst>
          </p:cNvPr>
          <p:cNvCxnSpPr>
            <a:cxnSpLocks/>
          </p:cNvCxnSpPr>
          <p:nvPr/>
        </p:nvCxnSpPr>
        <p:spPr>
          <a:xfrm rot="16200000">
            <a:off x="7901149" y="4200813"/>
            <a:ext cx="1375404" cy="0"/>
          </a:xfrm>
          <a:prstGeom prst="straightConnector1">
            <a:avLst/>
          </a:prstGeom>
          <a:ln w="88900">
            <a:solidFill>
              <a:srgbClr val="1D68A6"/>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78" name="직선 화살표 연결선 82">
            <a:extLst>
              <a:ext uri="{FF2B5EF4-FFF2-40B4-BE49-F238E27FC236}">
                <a16:creationId xmlns:a16="http://schemas.microsoft.com/office/drawing/2014/main" id="{F5F4214A-8D06-429E-950C-149E74F4D080}"/>
              </a:ext>
            </a:extLst>
          </p:cNvPr>
          <p:cNvCxnSpPr>
            <a:cxnSpLocks/>
          </p:cNvCxnSpPr>
          <p:nvPr/>
        </p:nvCxnSpPr>
        <p:spPr>
          <a:xfrm rot="16200000" flipV="1">
            <a:off x="8256994" y="4193278"/>
            <a:ext cx="1375404" cy="15070"/>
          </a:xfrm>
          <a:prstGeom prst="straightConnector1">
            <a:avLst/>
          </a:prstGeom>
          <a:ln w="88900">
            <a:solidFill>
              <a:srgbClr val="00B0F0"/>
            </a:solidFill>
            <a:prstDash val="sysDash"/>
            <a:headEnd type="none"/>
            <a:tailEnd type="triangle"/>
          </a:ln>
        </p:spPr>
        <p:style>
          <a:lnRef idx="3">
            <a:schemeClr val="accent1"/>
          </a:lnRef>
          <a:fillRef idx="0">
            <a:schemeClr val="accent1"/>
          </a:fillRef>
          <a:effectRef idx="2">
            <a:schemeClr val="accent1"/>
          </a:effectRef>
          <a:fontRef idx="minor">
            <a:schemeClr val="tx1"/>
          </a:fontRef>
        </p:style>
      </p:cxnSp>
      <p:cxnSp>
        <p:nvCxnSpPr>
          <p:cNvPr id="93" name="직선 화살표 연결선 23">
            <a:extLst>
              <a:ext uri="{FF2B5EF4-FFF2-40B4-BE49-F238E27FC236}">
                <a16:creationId xmlns:a16="http://schemas.microsoft.com/office/drawing/2014/main" id="{07C4EDE0-02AF-4FB7-BAAD-E53007E60E13}"/>
              </a:ext>
            </a:extLst>
          </p:cNvPr>
          <p:cNvCxnSpPr>
            <a:cxnSpLocks/>
          </p:cNvCxnSpPr>
          <p:nvPr/>
        </p:nvCxnSpPr>
        <p:spPr>
          <a:xfrm rot="14146623">
            <a:off x="8990358" y="4088964"/>
            <a:ext cx="1375404" cy="0"/>
          </a:xfrm>
          <a:prstGeom prst="straightConnector1">
            <a:avLst/>
          </a:prstGeom>
          <a:ln w="88900">
            <a:solidFill>
              <a:schemeClr val="accent2"/>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98" name="직선 화살표 연결선 82">
            <a:extLst>
              <a:ext uri="{FF2B5EF4-FFF2-40B4-BE49-F238E27FC236}">
                <a16:creationId xmlns:a16="http://schemas.microsoft.com/office/drawing/2014/main" id="{D8DA8915-AFF8-449C-809F-0C81BEC529BB}"/>
              </a:ext>
            </a:extLst>
          </p:cNvPr>
          <p:cNvCxnSpPr>
            <a:cxnSpLocks/>
          </p:cNvCxnSpPr>
          <p:nvPr/>
        </p:nvCxnSpPr>
        <p:spPr>
          <a:xfrm rot="14178933" flipV="1">
            <a:off x="9320526" y="4081429"/>
            <a:ext cx="1375404" cy="15070"/>
          </a:xfrm>
          <a:prstGeom prst="straightConnector1">
            <a:avLst/>
          </a:prstGeom>
          <a:ln w="88900">
            <a:solidFill>
              <a:schemeClr val="accent3"/>
            </a:solidFill>
            <a:prstDash val="sysDash"/>
            <a:headEnd type="none"/>
            <a:tailEnd type="triangle"/>
          </a:ln>
        </p:spPr>
        <p:style>
          <a:lnRef idx="3">
            <a:schemeClr val="accent1"/>
          </a:lnRef>
          <a:fillRef idx="0">
            <a:schemeClr val="accent1"/>
          </a:fillRef>
          <a:effectRef idx="2">
            <a:schemeClr val="accent1"/>
          </a:effectRef>
          <a:fontRef idx="minor">
            <a:schemeClr val="tx1"/>
          </a:fontRef>
        </p:style>
      </p:cxnSp>
      <p:sp>
        <p:nvSpPr>
          <p:cNvPr id="102" name="Freeform 48">
            <a:extLst>
              <a:ext uri="{FF2B5EF4-FFF2-40B4-BE49-F238E27FC236}">
                <a16:creationId xmlns:a16="http://schemas.microsoft.com/office/drawing/2014/main" id="{51DF59C6-D9EA-4777-961B-22B08274B583}"/>
              </a:ext>
            </a:extLst>
          </p:cNvPr>
          <p:cNvSpPr>
            <a:spLocks noChangeArrowheads="1"/>
          </p:cNvSpPr>
          <p:nvPr/>
        </p:nvSpPr>
        <p:spPr bwMode="auto">
          <a:xfrm>
            <a:off x="10089340" y="4673426"/>
            <a:ext cx="661827" cy="1140106"/>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900" dirty="0"/>
          </a:p>
        </p:txBody>
      </p:sp>
      <p:sp>
        <p:nvSpPr>
          <p:cNvPr id="104" name="Rectangle 103">
            <a:extLst>
              <a:ext uri="{FF2B5EF4-FFF2-40B4-BE49-F238E27FC236}">
                <a16:creationId xmlns:a16="http://schemas.microsoft.com/office/drawing/2014/main" id="{0DDEB075-26AC-44C5-AE21-5735614278E7}"/>
              </a:ext>
            </a:extLst>
          </p:cNvPr>
          <p:cNvSpPr/>
          <p:nvPr/>
        </p:nvSpPr>
        <p:spPr>
          <a:xfrm>
            <a:off x="8118088" y="2768163"/>
            <a:ext cx="1372844" cy="735640"/>
          </a:xfrm>
          <a:prstGeom prst="rect">
            <a:avLst/>
          </a:prstGeom>
          <a:solidFill>
            <a:srgbClr val="27C7C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000" b="1" dirty="0">
                <a:solidFill>
                  <a:schemeClr val="bg1"/>
                </a:solidFill>
                <a:effectLst>
                  <a:outerShdw blurRad="38100" dist="38100" dir="2700000" algn="tl">
                    <a:srgbClr val="000000">
                      <a:alpha val="43137"/>
                    </a:srgbClr>
                  </a:outerShdw>
                </a:effectLst>
              </a:rPr>
              <a:t> BT/Wi-Fi Chip 2</a:t>
            </a:r>
          </a:p>
        </p:txBody>
      </p:sp>
      <p:sp>
        <p:nvSpPr>
          <p:cNvPr id="105" name="Rectangle: Rounded Corners 104">
            <a:extLst>
              <a:ext uri="{FF2B5EF4-FFF2-40B4-BE49-F238E27FC236}">
                <a16:creationId xmlns:a16="http://schemas.microsoft.com/office/drawing/2014/main" id="{F1DEA18D-9288-4B3A-A347-674EBCC6E07F}"/>
              </a:ext>
            </a:extLst>
          </p:cNvPr>
          <p:cNvSpPr/>
          <p:nvPr/>
        </p:nvSpPr>
        <p:spPr>
          <a:xfrm>
            <a:off x="8023340" y="2668088"/>
            <a:ext cx="3301374" cy="3822357"/>
          </a:xfrm>
          <a:prstGeom prst="roundRect">
            <a:avLst>
              <a:gd name="adj" fmla="val 5058"/>
            </a:avLst>
          </a:prstGeom>
          <a:noFill/>
          <a:ln w="28575">
            <a:solidFill>
              <a:schemeClr val="tx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7EFEB745-4CF4-4D2C-9B18-D3E87C928500}"/>
              </a:ext>
            </a:extLst>
          </p:cNvPr>
          <p:cNvSpPr txBox="1"/>
          <p:nvPr/>
        </p:nvSpPr>
        <p:spPr>
          <a:xfrm>
            <a:off x="4898377" y="5916098"/>
            <a:ext cx="900332" cy="481632"/>
          </a:xfrm>
          <a:prstGeom prst="rect">
            <a:avLst/>
          </a:prstGeom>
          <a:noFill/>
        </p:spPr>
        <p:txBody>
          <a:bodyPr wrap="none" rtlCol="0">
            <a:spAutoFit/>
          </a:bodyPr>
          <a:lstStyle/>
          <a:p>
            <a:pPr algn="ctr">
              <a:lnSpc>
                <a:spcPts val="1600"/>
              </a:lnSpc>
            </a:pPr>
            <a:r>
              <a:rPr lang="en-US" dirty="0"/>
              <a:t>Driver’s </a:t>
            </a:r>
          </a:p>
          <a:p>
            <a:pPr algn="ctr">
              <a:lnSpc>
                <a:spcPts val="1600"/>
              </a:lnSpc>
            </a:pPr>
            <a:r>
              <a:rPr lang="en-US" dirty="0"/>
              <a:t>Helmet</a:t>
            </a:r>
          </a:p>
        </p:txBody>
      </p:sp>
      <p:sp>
        <p:nvSpPr>
          <p:cNvPr id="107" name="TextBox 106">
            <a:extLst>
              <a:ext uri="{FF2B5EF4-FFF2-40B4-BE49-F238E27FC236}">
                <a16:creationId xmlns:a16="http://schemas.microsoft.com/office/drawing/2014/main" id="{D6DB18AC-2EC9-4BF0-AD7B-3A7017E65C43}"/>
              </a:ext>
            </a:extLst>
          </p:cNvPr>
          <p:cNvSpPr txBox="1"/>
          <p:nvPr/>
        </p:nvSpPr>
        <p:spPr>
          <a:xfrm>
            <a:off x="6409481" y="5973413"/>
            <a:ext cx="1245552" cy="481632"/>
          </a:xfrm>
          <a:prstGeom prst="rect">
            <a:avLst/>
          </a:prstGeom>
          <a:noFill/>
        </p:spPr>
        <p:txBody>
          <a:bodyPr wrap="none" rtlCol="0">
            <a:spAutoFit/>
          </a:bodyPr>
          <a:lstStyle/>
          <a:p>
            <a:pPr algn="ctr">
              <a:lnSpc>
                <a:spcPts val="1600"/>
              </a:lnSpc>
            </a:pPr>
            <a:r>
              <a:rPr lang="en-US" dirty="0"/>
              <a:t>Passenger’s </a:t>
            </a:r>
          </a:p>
          <a:p>
            <a:pPr algn="ctr">
              <a:lnSpc>
                <a:spcPts val="1600"/>
              </a:lnSpc>
            </a:pPr>
            <a:r>
              <a:rPr lang="en-US" dirty="0"/>
              <a:t>Helmet</a:t>
            </a:r>
          </a:p>
        </p:txBody>
      </p:sp>
      <p:sp>
        <p:nvSpPr>
          <p:cNvPr id="108" name="TextBox 107">
            <a:extLst>
              <a:ext uri="{FF2B5EF4-FFF2-40B4-BE49-F238E27FC236}">
                <a16:creationId xmlns:a16="http://schemas.microsoft.com/office/drawing/2014/main" id="{CA35984F-938D-4E1B-8983-979FC1855127}"/>
              </a:ext>
            </a:extLst>
          </p:cNvPr>
          <p:cNvSpPr txBox="1"/>
          <p:nvPr/>
        </p:nvSpPr>
        <p:spPr>
          <a:xfrm>
            <a:off x="8372506" y="6062050"/>
            <a:ext cx="847527" cy="481632"/>
          </a:xfrm>
          <a:prstGeom prst="rect">
            <a:avLst/>
          </a:prstGeom>
          <a:noFill/>
        </p:spPr>
        <p:txBody>
          <a:bodyPr wrap="none" rtlCol="0">
            <a:spAutoFit/>
          </a:bodyPr>
          <a:lstStyle/>
          <a:p>
            <a:pPr algn="ctr">
              <a:lnSpc>
                <a:spcPts val="1600"/>
              </a:lnSpc>
            </a:pPr>
            <a:r>
              <a:rPr lang="en-US" dirty="0"/>
              <a:t>Driver’s</a:t>
            </a:r>
          </a:p>
          <a:p>
            <a:pPr algn="ctr">
              <a:lnSpc>
                <a:spcPts val="1600"/>
              </a:lnSpc>
            </a:pPr>
            <a:r>
              <a:rPr lang="en-US" dirty="0"/>
              <a:t>Phone</a:t>
            </a:r>
          </a:p>
        </p:txBody>
      </p:sp>
      <p:sp>
        <p:nvSpPr>
          <p:cNvPr id="109" name="TextBox 108">
            <a:extLst>
              <a:ext uri="{FF2B5EF4-FFF2-40B4-BE49-F238E27FC236}">
                <a16:creationId xmlns:a16="http://schemas.microsoft.com/office/drawing/2014/main" id="{1A47CA8D-43EC-4B4A-94DC-0238AD23A5FC}"/>
              </a:ext>
            </a:extLst>
          </p:cNvPr>
          <p:cNvSpPr txBox="1"/>
          <p:nvPr/>
        </p:nvSpPr>
        <p:spPr>
          <a:xfrm>
            <a:off x="9816967" y="5813533"/>
            <a:ext cx="1195821" cy="481632"/>
          </a:xfrm>
          <a:prstGeom prst="rect">
            <a:avLst/>
          </a:prstGeom>
          <a:noFill/>
        </p:spPr>
        <p:txBody>
          <a:bodyPr wrap="none" rtlCol="0">
            <a:spAutoFit/>
          </a:bodyPr>
          <a:lstStyle/>
          <a:p>
            <a:pPr algn="ctr">
              <a:lnSpc>
                <a:spcPts val="1600"/>
              </a:lnSpc>
            </a:pPr>
            <a:r>
              <a:rPr lang="en-US" dirty="0"/>
              <a:t>Passenger’s</a:t>
            </a:r>
          </a:p>
          <a:p>
            <a:pPr algn="ctr">
              <a:lnSpc>
                <a:spcPts val="1600"/>
              </a:lnSpc>
            </a:pPr>
            <a:r>
              <a:rPr lang="en-US" dirty="0"/>
              <a:t>Phone</a:t>
            </a:r>
          </a:p>
        </p:txBody>
      </p:sp>
      <p:sp>
        <p:nvSpPr>
          <p:cNvPr id="36" name="TextBox 35">
            <a:extLst>
              <a:ext uri="{FF2B5EF4-FFF2-40B4-BE49-F238E27FC236}">
                <a16:creationId xmlns:a16="http://schemas.microsoft.com/office/drawing/2014/main" id="{9D2C777C-0E03-49AC-95E0-E000C916808D}"/>
              </a:ext>
            </a:extLst>
          </p:cNvPr>
          <p:cNvSpPr txBox="1"/>
          <p:nvPr/>
        </p:nvSpPr>
        <p:spPr>
          <a:xfrm rot="18101746">
            <a:off x="5910885" y="4009308"/>
            <a:ext cx="411407" cy="151904"/>
          </a:xfrm>
          <a:prstGeom prst="rect">
            <a:avLst/>
          </a:prstGeom>
          <a:noFill/>
        </p:spPr>
        <p:txBody>
          <a:bodyPr wrap="none" lIns="0" tIns="0" rIns="0" bIns="0" rtlCol="0">
            <a:spAutoFit/>
          </a:bodyPr>
          <a:lstStyle/>
          <a:p>
            <a:r>
              <a:rPr lang="en-US" sz="1050" b="1" dirty="0"/>
              <a:t>A2DP  1</a:t>
            </a:r>
            <a:endParaRPr lang="en-US" sz="1800" b="1" dirty="0"/>
          </a:p>
        </p:txBody>
      </p:sp>
      <p:sp>
        <p:nvSpPr>
          <p:cNvPr id="37" name="TextBox 36">
            <a:extLst>
              <a:ext uri="{FF2B5EF4-FFF2-40B4-BE49-F238E27FC236}">
                <a16:creationId xmlns:a16="http://schemas.microsoft.com/office/drawing/2014/main" id="{FC68A873-334A-4F55-AA5E-1817380DDE05}"/>
              </a:ext>
            </a:extLst>
          </p:cNvPr>
          <p:cNvSpPr txBox="1"/>
          <p:nvPr/>
        </p:nvSpPr>
        <p:spPr>
          <a:xfrm rot="18147573">
            <a:off x="5685591" y="3931019"/>
            <a:ext cx="299890" cy="151904"/>
          </a:xfrm>
          <a:prstGeom prst="rect">
            <a:avLst/>
          </a:prstGeom>
          <a:noFill/>
        </p:spPr>
        <p:txBody>
          <a:bodyPr wrap="none" lIns="0" tIns="0" rIns="0" bIns="0" rtlCol="0">
            <a:spAutoFit/>
          </a:bodyPr>
          <a:lstStyle/>
          <a:p>
            <a:r>
              <a:rPr lang="en-US" sz="1050" b="1" dirty="0"/>
              <a:t>HFP 1</a:t>
            </a:r>
            <a:endParaRPr lang="en-US" sz="1800" b="1" dirty="0"/>
          </a:p>
        </p:txBody>
      </p:sp>
      <p:sp>
        <p:nvSpPr>
          <p:cNvPr id="43" name="TextBox 42">
            <a:extLst>
              <a:ext uri="{FF2B5EF4-FFF2-40B4-BE49-F238E27FC236}">
                <a16:creationId xmlns:a16="http://schemas.microsoft.com/office/drawing/2014/main" id="{6F93F2A0-4A94-4B2A-A16F-B908EC5ED7A4}"/>
              </a:ext>
            </a:extLst>
          </p:cNvPr>
          <p:cNvSpPr txBox="1"/>
          <p:nvPr/>
        </p:nvSpPr>
        <p:spPr>
          <a:xfrm rot="16200000">
            <a:off x="6931265" y="4124861"/>
            <a:ext cx="411407" cy="151904"/>
          </a:xfrm>
          <a:prstGeom prst="rect">
            <a:avLst/>
          </a:prstGeom>
          <a:noFill/>
        </p:spPr>
        <p:txBody>
          <a:bodyPr wrap="none" lIns="0" tIns="0" rIns="0" bIns="0" rtlCol="0">
            <a:spAutoFit/>
          </a:bodyPr>
          <a:lstStyle/>
          <a:p>
            <a:r>
              <a:rPr lang="en-US" sz="1050" b="1" dirty="0"/>
              <a:t>A2DP  2</a:t>
            </a:r>
            <a:endParaRPr lang="en-US" sz="1800" b="1" dirty="0"/>
          </a:p>
        </p:txBody>
      </p:sp>
      <p:sp>
        <p:nvSpPr>
          <p:cNvPr id="44" name="TextBox 43">
            <a:extLst>
              <a:ext uri="{FF2B5EF4-FFF2-40B4-BE49-F238E27FC236}">
                <a16:creationId xmlns:a16="http://schemas.microsoft.com/office/drawing/2014/main" id="{F416EEE3-410B-4270-8093-2BD20E94E0AB}"/>
              </a:ext>
            </a:extLst>
          </p:cNvPr>
          <p:cNvSpPr txBox="1"/>
          <p:nvPr/>
        </p:nvSpPr>
        <p:spPr>
          <a:xfrm rot="16245827">
            <a:off x="6638631" y="4124861"/>
            <a:ext cx="299890" cy="151904"/>
          </a:xfrm>
          <a:prstGeom prst="rect">
            <a:avLst/>
          </a:prstGeom>
          <a:noFill/>
        </p:spPr>
        <p:txBody>
          <a:bodyPr wrap="none" lIns="0" tIns="0" rIns="0" bIns="0" rtlCol="0">
            <a:spAutoFit/>
          </a:bodyPr>
          <a:lstStyle/>
          <a:p>
            <a:r>
              <a:rPr lang="en-US" sz="1050" b="1" dirty="0"/>
              <a:t>HFP 2</a:t>
            </a:r>
            <a:endParaRPr lang="en-US" sz="1800" b="1" dirty="0"/>
          </a:p>
        </p:txBody>
      </p:sp>
      <p:sp>
        <p:nvSpPr>
          <p:cNvPr id="45" name="TextBox 44">
            <a:extLst>
              <a:ext uri="{FF2B5EF4-FFF2-40B4-BE49-F238E27FC236}">
                <a16:creationId xmlns:a16="http://schemas.microsoft.com/office/drawing/2014/main" id="{6FA42B4F-27D4-4A12-9E41-093745818E6C}"/>
              </a:ext>
            </a:extLst>
          </p:cNvPr>
          <p:cNvSpPr txBox="1"/>
          <p:nvPr/>
        </p:nvSpPr>
        <p:spPr>
          <a:xfrm rot="16200000">
            <a:off x="8637529" y="4124861"/>
            <a:ext cx="382774" cy="151904"/>
          </a:xfrm>
          <a:prstGeom prst="rect">
            <a:avLst/>
          </a:prstGeom>
          <a:noFill/>
        </p:spPr>
        <p:txBody>
          <a:bodyPr wrap="none" lIns="0" tIns="0" rIns="0" bIns="0" rtlCol="0">
            <a:spAutoFit/>
          </a:bodyPr>
          <a:lstStyle/>
          <a:p>
            <a:r>
              <a:rPr lang="en-US" sz="1050" b="1" dirty="0"/>
              <a:t>A2DP 1</a:t>
            </a:r>
            <a:endParaRPr lang="en-US" sz="1800" b="1" dirty="0"/>
          </a:p>
        </p:txBody>
      </p:sp>
      <p:sp>
        <p:nvSpPr>
          <p:cNvPr id="46" name="TextBox 45">
            <a:extLst>
              <a:ext uri="{FF2B5EF4-FFF2-40B4-BE49-F238E27FC236}">
                <a16:creationId xmlns:a16="http://schemas.microsoft.com/office/drawing/2014/main" id="{5E7948BF-40A7-48B4-A949-7953B8ED0F57}"/>
              </a:ext>
            </a:extLst>
          </p:cNvPr>
          <p:cNvSpPr txBox="1"/>
          <p:nvPr/>
        </p:nvSpPr>
        <p:spPr>
          <a:xfrm rot="16245827">
            <a:off x="8293549" y="4124861"/>
            <a:ext cx="299890" cy="151904"/>
          </a:xfrm>
          <a:prstGeom prst="rect">
            <a:avLst/>
          </a:prstGeom>
          <a:noFill/>
        </p:spPr>
        <p:txBody>
          <a:bodyPr wrap="none" lIns="0" tIns="0" rIns="0" bIns="0" rtlCol="0">
            <a:spAutoFit/>
          </a:bodyPr>
          <a:lstStyle/>
          <a:p>
            <a:r>
              <a:rPr lang="en-US" sz="1050" b="1" dirty="0"/>
              <a:t>HFP 1</a:t>
            </a:r>
            <a:endParaRPr lang="en-US" sz="1800" b="1" dirty="0"/>
          </a:p>
        </p:txBody>
      </p:sp>
      <p:sp>
        <p:nvSpPr>
          <p:cNvPr id="47" name="TextBox 46">
            <a:extLst>
              <a:ext uri="{FF2B5EF4-FFF2-40B4-BE49-F238E27FC236}">
                <a16:creationId xmlns:a16="http://schemas.microsoft.com/office/drawing/2014/main" id="{51FBA380-F75E-4EB1-B24F-4FA199B1D170}"/>
              </a:ext>
            </a:extLst>
          </p:cNvPr>
          <p:cNvSpPr txBox="1"/>
          <p:nvPr/>
        </p:nvSpPr>
        <p:spPr>
          <a:xfrm rot="3415344">
            <a:off x="10020345" y="4013012"/>
            <a:ext cx="382774" cy="151904"/>
          </a:xfrm>
          <a:prstGeom prst="rect">
            <a:avLst/>
          </a:prstGeom>
          <a:noFill/>
        </p:spPr>
        <p:txBody>
          <a:bodyPr wrap="none" lIns="0" tIns="0" rIns="0" bIns="0" rtlCol="0">
            <a:spAutoFit/>
          </a:bodyPr>
          <a:lstStyle/>
          <a:p>
            <a:r>
              <a:rPr lang="en-US" sz="1050" b="1" dirty="0"/>
              <a:t>A2DP 1</a:t>
            </a:r>
            <a:endParaRPr lang="en-US" sz="1800" b="1" dirty="0"/>
          </a:p>
        </p:txBody>
      </p:sp>
      <p:sp>
        <p:nvSpPr>
          <p:cNvPr id="48" name="TextBox 47">
            <a:extLst>
              <a:ext uri="{FF2B5EF4-FFF2-40B4-BE49-F238E27FC236}">
                <a16:creationId xmlns:a16="http://schemas.microsoft.com/office/drawing/2014/main" id="{21D3936E-AEB0-479E-9585-7CDF2AA4CE4C}"/>
              </a:ext>
            </a:extLst>
          </p:cNvPr>
          <p:cNvSpPr txBox="1"/>
          <p:nvPr/>
        </p:nvSpPr>
        <p:spPr>
          <a:xfrm rot="3321637">
            <a:off x="9667020" y="4013012"/>
            <a:ext cx="299890" cy="151904"/>
          </a:xfrm>
          <a:prstGeom prst="rect">
            <a:avLst/>
          </a:prstGeom>
          <a:noFill/>
        </p:spPr>
        <p:txBody>
          <a:bodyPr wrap="none" lIns="0" tIns="0" rIns="0" bIns="0" rtlCol="0">
            <a:spAutoFit/>
          </a:bodyPr>
          <a:lstStyle/>
          <a:p>
            <a:r>
              <a:rPr lang="en-US" sz="1050" b="1" dirty="0"/>
              <a:t>HFP 1</a:t>
            </a:r>
            <a:endParaRPr lang="en-US" sz="1800" b="1" dirty="0"/>
          </a:p>
        </p:txBody>
      </p:sp>
    </p:spTree>
    <p:extLst>
      <p:ext uri="{BB962C8B-B14F-4D97-AF65-F5344CB8AC3E}">
        <p14:creationId xmlns:p14="http://schemas.microsoft.com/office/powerpoint/2010/main" val="1766929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173D7-D7AB-3C9C-5577-D3E97A826DA8}"/>
            </a:ext>
          </a:extLst>
        </p:cNvPr>
        <p:cNvGrpSpPr/>
        <p:nvPr/>
      </p:nvGrpSpPr>
      <p:grpSpPr>
        <a:xfrm>
          <a:off x="0" y="0"/>
          <a:ext cx="0" cy="0"/>
          <a:chOff x="0" y="0"/>
          <a:chExt cx="0" cy="0"/>
        </a:xfrm>
      </p:grpSpPr>
      <p:sp>
        <p:nvSpPr>
          <p:cNvPr id="44" name="Title 43">
            <a:extLst>
              <a:ext uri="{FF2B5EF4-FFF2-40B4-BE49-F238E27FC236}">
                <a16:creationId xmlns:a16="http://schemas.microsoft.com/office/drawing/2014/main" id="{69D27FDA-827D-4A2E-186B-1DACF964D650}"/>
              </a:ext>
            </a:extLst>
          </p:cNvPr>
          <p:cNvSpPr>
            <a:spLocks noGrp="1"/>
          </p:cNvSpPr>
          <p:nvPr>
            <p:ph type="title"/>
          </p:nvPr>
        </p:nvSpPr>
        <p:spPr/>
        <p:txBody>
          <a:bodyPr/>
          <a:lstStyle/>
          <a:p>
            <a:r>
              <a:rPr lang="en-US" dirty="0"/>
              <a:t>2xBT Chips</a:t>
            </a:r>
          </a:p>
        </p:txBody>
      </p:sp>
      <p:sp>
        <p:nvSpPr>
          <p:cNvPr id="47" name="Text Placeholder 46">
            <a:extLst>
              <a:ext uri="{FF2B5EF4-FFF2-40B4-BE49-F238E27FC236}">
                <a16:creationId xmlns:a16="http://schemas.microsoft.com/office/drawing/2014/main" id="{C65B087F-CFFD-E7CC-9878-EA7E9E964108}"/>
              </a:ext>
            </a:extLst>
          </p:cNvPr>
          <p:cNvSpPr>
            <a:spLocks noGrp="1"/>
          </p:cNvSpPr>
          <p:nvPr>
            <p:ph type="body" sz="quarter" idx="11"/>
          </p:nvPr>
        </p:nvSpPr>
        <p:spPr/>
        <p:txBody>
          <a:bodyPr/>
          <a:lstStyle/>
          <a:p>
            <a:r>
              <a:rPr lang="en-US" dirty="0"/>
              <a:t>Use Case: Intercom</a:t>
            </a:r>
          </a:p>
          <a:p>
            <a:endParaRPr lang="en-US" dirty="0"/>
          </a:p>
        </p:txBody>
      </p:sp>
      <p:grpSp>
        <p:nvGrpSpPr>
          <p:cNvPr id="207" name="Group 206">
            <a:extLst>
              <a:ext uri="{FF2B5EF4-FFF2-40B4-BE49-F238E27FC236}">
                <a16:creationId xmlns:a16="http://schemas.microsoft.com/office/drawing/2014/main" id="{B51E5F8A-6244-390C-41DF-5DAC4D643364}"/>
              </a:ext>
            </a:extLst>
          </p:cNvPr>
          <p:cNvGrpSpPr/>
          <p:nvPr/>
        </p:nvGrpSpPr>
        <p:grpSpPr>
          <a:xfrm>
            <a:off x="6823817" y="1166827"/>
            <a:ext cx="4843101" cy="2806689"/>
            <a:chOff x="7157645" y="1166827"/>
            <a:chExt cx="4843101" cy="2806689"/>
          </a:xfrm>
        </p:grpSpPr>
        <p:sp>
          <p:nvSpPr>
            <p:cNvPr id="79" name="TextBox 78">
              <a:extLst>
                <a:ext uri="{FF2B5EF4-FFF2-40B4-BE49-F238E27FC236}">
                  <a16:creationId xmlns:a16="http://schemas.microsoft.com/office/drawing/2014/main" id="{1606D05A-E340-E143-A4D9-FCF183D6D575}"/>
                </a:ext>
              </a:extLst>
            </p:cNvPr>
            <p:cNvSpPr txBox="1"/>
            <p:nvPr/>
          </p:nvSpPr>
          <p:spPr>
            <a:xfrm>
              <a:off x="7313027" y="3634962"/>
              <a:ext cx="4596154" cy="338554"/>
            </a:xfrm>
            <a:prstGeom prst="rect">
              <a:avLst/>
            </a:prstGeom>
            <a:noFill/>
          </p:spPr>
          <p:txBody>
            <a:bodyPr wrap="square" rtlCol="0">
              <a:spAutoFit/>
            </a:bodyPr>
            <a:lstStyle/>
            <a:p>
              <a:pPr algn="ctr"/>
              <a:r>
                <a:rPr lang="en-US" sz="1600" dirty="0">
                  <a:ea typeface="Lato Light" panose="020F0502020204030203" pitchFamily="34" charset="0"/>
                  <a:cs typeface="Lato Light" panose="020F0502020204030203" pitchFamily="34" charset="0"/>
                </a:rPr>
                <a:t>2. Intercom between Driver and Passenger</a:t>
              </a:r>
            </a:p>
          </p:txBody>
        </p:sp>
        <p:grpSp>
          <p:nvGrpSpPr>
            <p:cNvPr id="167" name="Group 166">
              <a:extLst>
                <a:ext uri="{FF2B5EF4-FFF2-40B4-BE49-F238E27FC236}">
                  <a16:creationId xmlns:a16="http://schemas.microsoft.com/office/drawing/2014/main" id="{3E5320D5-3266-1A59-E21F-DCBB1DE40E1B}"/>
                </a:ext>
              </a:extLst>
            </p:cNvPr>
            <p:cNvGrpSpPr/>
            <p:nvPr/>
          </p:nvGrpSpPr>
          <p:grpSpPr>
            <a:xfrm>
              <a:off x="7157645" y="1166827"/>
              <a:ext cx="4843101" cy="2384394"/>
              <a:chOff x="7039521" y="1246688"/>
              <a:chExt cx="4843101" cy="2384394"/>
            </a:xfrm>
          </p:grpSpPr>
          <p:sp>
            <p:nvSpPr>
              <p:cNvPr id="120" name="Rectangle: Rounded Corners 119">
                <a:extLst>
                  <a:ext uri="{FF2B5EF4-FFF2-40B4-BE49-F238E27FC236}">
                    <a16:creationId xmlns:a16="http://schemas.microsoft.com/office/drawing/2014/main" id="{64BA7D75-42D2-503E-104F-D9043692D190}"/>
                  </a:ext>
                </a:extLst>
              </p:cNvPr>
              <p:cNvSpPr/>
              <p:nvPr/>
            </p:nvSpPr>
            <p:spPr>
              <a:xfrm>
                <a:off x="8205796" y="1246688"/>
                <a:ext cx="2470007" cy="1366106"/>
              </a:xfrm>
              <a:prstGeom prst="roundRect">
                <a:avLst>
                  <a:gd name="adj" fmla="val 15001"/>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rgbClr val="00B0F0"/>
                  </a:solidFill>
                  <a:effectLst>
                    <a:outerShdw blurRad="38100" dist="38100" dir="2700000" algn="tl">
                      <a:srgbClr val="000000">
                        <a:alpha val="43137"/>
                      </a:srgbClr>
                    </a:outerShdw>
                  </a:effectLst>
                </a:endParaRPr>
              </a:p>
            </p:txBody>
          </p:sp>
          <p:sp>
            <p:nvSpPr>
              <p:cNvPr id="124" name="Rectangle: Rounded Corners 123">
                <a:extLst>
                  <a:ext uri="{FF2B5EF4-FFF2-40B4-BE49-F238E27FC236}">
                    <a16:creationId xmlns:a16="http://schemas.microsoft.com/office/drawing/2014/main" id="{4F43A156-3763-01BF-1415-E93E5DEE17D7}"/>
                  </a:ext>
                </a:extLst>
              </p:cNvPr>
              <p:cNvSpPr/>
              <p:nvPr/>
            </p:nvSpPr>
            <p:spPr>
              <a:xfrm>
                <a:off x="9504854" y="1928300"/>
                <a:ext cx="1035238" cy="578916"/>
              </a:xfrm>
              <a:prstGeom prst="roundRect">
                <a:avLst>
                  <a:gd name="adj" fmla="val 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ffectLst>
                    <a:outerShdw blurRad="38100" dist="38100" dir="2700000" algn="tl">
                      <a:srgbClr val="000000">
                        <a:alpha val="43137"/>
                      </a:srgbClr>
                    </a:outerShdw>
                  </a:effectLst>
                </a:endParaRPr>
              </a:p>
            </p:txBody>
          </p:sp>
          <p:grpSp>
            <p:nvGrpSpPr>
              <p:cNvPr id="125" name="Group 124">
                <a:extLst>
                  <a:ext uri="{FF2B5EF4-FFF2-40B4-BE49-F238E27FC236}">
                    <a16:creationId xmlns:a16="http://schemas.microsoft.com/office/drawing/2014/main" id="{AF6CA437-E0CD-E696-1C0D-414FB10DCFC5}"/>
                  </a:ext>
                </a:extLst>
              </p:cNvPr>
              <p:cNvGrpSpPr>
                <a:grpSpLocks/>
              </p:cNvGrpSpPr>
              <p:nvPr/>
            </p:nvGrpSpPr>
            <p:grpSpPr>
              <a:xfrm>
                <a:off x="8364870" y="1477743"/>
                <a:ext cx="2180800" cy="367796"/>
                <a:chOff x="1348956" y="1873505"/>
                <a:chExt cx="2843414" cy="479547"/>
              </a:xfrm>
            </p:grpSpPr>
            <p:sp>
              <p:nvSpPr>
                <p:cNvPr id="152" name="Rectangle: Rounded Corners 151">
                  <a:extLst>
                    <a:ext uri="{FF2B5EF4-FFF2-40B4-BE49-F238E27FC236}">
                      <a16:creationId xmlns:a16="http://schemas.microsoft.com/office/drawing/2014/main" id="{40624309-754F-F093-1AFA-A660E7120709}"/>
                    </a:ext>
                  </a:extLst>
                </p:cNvPr>
                <p:cNvSpPr>
                  <a:spLocks/>
                </p:cNvSpPr>
                <p:nvPr/>
              </p:nvSpPr>
              <p:spPr>
                <a:xfrm>
                  <a:off x="1348956" y="1873505"/>
                  <a:ext cx="2843414" cy="479547"/>
                </a:xfrm>
                <a:prstGeom prst="roundRect">
                  <a:avLst>
                    <a:gd name="adj" fmla="val 0"/>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ffectLst>
                      <a:outerShdw blurRad="38100" dist="38100" dir="2700000" algn="tl">
                        <a:srgbClr val="000000">
                          <a:alpha val="43137"/>
                        </a:srgbClr>
                      </a:outerShdw>
                    </a:effectLst>
                  </a:endParaRPr>
                </a:p>
              </p:txBody>
            </p:sp>
            <p:sp>
              <p:nvSpPr>
                <p:cNvPr id="153" name="TextBox 152">
                  <a:extLst>
                    <a:ext uri="{FF2B5EF4-FFF2-40B4-BE49-F238E27FC236}">
                      <a16:creationId xmlns:a16="http://schemas.microsoft.com/office/drawing/2014/main" id="{ED28A3D8-91BF-5F40-23B6-FEFCC7029457}"/>
                    </a:ext>
                  </a:extLst>
                </p:cNvPr>
                <p:cNvSpPr txBox="1">
                  <a:spLocks/>
                </p:cNvSpPr>
                <p:nvPr/>
              </p:nvSpPr>
              <p:spPr>
                <a:xfrm>
                  <a:off x="1357254" y="1877727"/>
                  <a:ext cx="1181301" cy="401292"/>
                </a:xfrm>
                <a:prstGeom prst="rect">
                  <a:avLst/>
                </a:prstGeom>
                <a:noFill/>
              </p:spPr>
              <p:txBody>
                <a:bodyPr wrap="none" rtlCol="0">
                  <a:spAutoFit/>
                </a:bodyPr>
                <a:lstStyle/>
                <a:p>
                  <a:r>
                    <a:rPr lang="en-US" sz="1400" b="1" dirty="0">
                      <a:solidFill>
                        <a:schemeClr val="bg1"/>
                      </a:solidFill>
                    </a:rPr>
                    <a:t>SoC/MCU</a:t>
                  </a:r>
                </a:p>
              </p:txBody>
            </p:sp>
          </p:grpSp>
          <p:sp>
            <p:nvSpPr>
              <p:cNvPr id="126" name="Rectangle: Rounded Corners 125">
                <a:extLst>
                  <a:ext uri="{FF2B5EF4-FFF2-40B4-BE49-F238E27FC236}">
                    <a16:creationId xmlns:a16="http://schemas.microsoft.com/office/drawing/2014/main" id="{3CF9C93C-D7EC-9617-2D15-D9273F183EC0}"/>
                  </a:ext>
                </a:extLst>
              </p:cNvPr>
              <p:cNvSpPr/>
              <p:nvPr/>
            </p:nvSpPr>
            <p:spPr>
              <a:xfrm>
                <a:off x="8360430" y="1928300"/>
                <a:ext cx="1035238" cy="578916"/>
              </a:xfrm>
              <a:prstGeom prst="roundRect">
                <a:avLst>
                  <a:gd name="adj" fmla="val 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ffectLst>
                    <a:outerShdw blurRad="38100" dist="38100" dir="2700000" algn="tl">
                      <a:srgbClr val="000000">
                        <a:alpha val="43137"/>
                      </a:srgbClr>
                    </a:outerShdw>
                  </a:effectLst>
                </a:endParaRPr>
              </a:p>
            </p:txBody>
          </p:sp>
          <p:sp>
            <p:nvSpPr>
              <p:cNvPr id="127" name="TextBox 126">
                <a:extLst>
                  <a:ext uri="{FF2B5EF4-FFF2-40B4-BE49-F238E27FC236}">
                    <a16:creationId xmlns:a16="http://schemas.microsoft.com/office/drawing/2014/main" id="{6D8F796D-BAED-AF6F-6207-AF00F2B0095B}"/>
                  </a:ext>
                </a:extLst>
              </p:cNvPr>
              <p:cNvSpPr txBox="1"/>
              <p:nvPr/>
            </p:nvSpPr>
            <p:spPr>
              <a:xfrm>
                <a:off x="8397013" y="1946834"/>
                <a:ext cx="599113" cy="169277"/>
              </a:xfrm>
              <a:prstGeom prst="rect">
                <a:avLst/>
              </a:prstGeom>
              <a:noFill/>
            </p:spPr>
            <p:txBody>
              <a:bodyPr wrap="square" lIns="0" tIns="0" rIns="0" bIns="0" rtlCol="0">
                <a:spAutoFit/>
              </a:bodyPr>
              <a:lstStyle/>
              <a:p>
                <a:r>
                  <a:rPr lang="en-US" sz="1100" b="1" dirty="0"/>
                  <a:t>BT Chip_1</a:t>
                </a:r>
              </a:p>
            </p:txBody>
          </p:sp>
          <p:sp>
            <p:nvSpPr>
              <p:cNvPr id="128" name="Freeform 48">
                <a:extLst>
                  <a:ext uri="{FF2B5EF4-FFF2-40B4-BE49-F238E27FC236}">
                    <a16:creationId xmlns:a16="http://schemas.microsoft.com/office/drawing/2014/main" id="{D2AA7490-8092-1AF9-4AB8-C93E9A07D171}"/>
                  </a:ext>
                </a:extLst>
              </p:cNvPr>
              <p:cNvSpPr>
                <a:spLocks noChangeArrowheads="1"/>
              </p:cNvSpPr>
              <p:nvPr/>
            </p:nvSpPr>
            <p:spPr bwMode="auto">
              <a:xfrm>
                <a:off x="11433261" y="1764246"/>
                <a:ext cx="449361" cy="774100"/>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700" dirty="0"/>
              </a:p>
            </p:txBody>
          </p:sp>
          <p:sp>
            <p:nvSpPr>
              <p:cNvPr id="130" name="TextBox 129">
                <a:extLst>
                  <a:ext uri="{FF2B5EF4-FFF2-40B4-BE49-F238E27FC236}">
                    <a16:creationId xmlns:a16="http://schemas.microsoft.com/office/drawing/2014/main" id="{2C03ED45-ACC4-D6AD-C6DA-CB861F7E0630}"/>
                  </a:ext>
                </a:extLst>
              </p:cNvPr>
              <p:cNvSpPr txBox="1"/>
              <p:nvPr/>
            </p:nvSpPr>
            <p:spPr>
              <a:xfrm>
                <a:off x="8842969" y="3285866"/>
                <a:ext cx="481157" cy="215444"/>
              </a:xfrm>
              <a:prstGeom prst="rect">
                <a:avLst/>
              </a:prstGeom>
              <a:noFill/>
            </p:spPr>
            <p:txBody>
              <a:bodyPr wrap="none" lIns="0" tIns="0" rIns="0" bIns="0" rtlCol="0">
                <a:spAutoFit/>
              </a:bodyPr>
              <a:lstStyle/>
              <a:p>
                <a:pPr algn="r"/>
                <a:r>
                  <a:rPr lang="en-US" sz="1400" b="1" dirty="0">
                    <a:solidFill>
                      <a:srgbClr val="00B0F0"/>
                    </a:solidFill>
                  </a:rPr>
                  <a:t>SCO_1</a:t>
                </a:r>
              </a:p>
            </p:txBody>
          </p:sp>
          <p:sp>
            <p:nvSpPr>
              <p:cNvPr id="132" name="TextBox 131">
                <a:extLst>
                  <a:ext uri="{FF2B5EF4-FFF2-40B4-BE49-F238E27FC236}">
                    <a16:creationId xmlns:a16="http://schemas.microsoft.com/office/drawing/2014/main" id="{F8F0101C-5EA5-BEA5-A0C6-94D4458A57A5}"/>
                  </a:ext>
                </a:extLst>
              </p:cNvPr>
              <p:cNvSpPr txBox="1"/>
              <p:nvPr/>
            </p:nvSpPr>
            <p:spPr>
              <a:xfrm>
                <a:off x="9612977" y="3285866"/>
                <a:ext cx="481157" cy="215444"/>
              </a:xfrm>
              <a:prstGeom prst="rect">
                <a:avLst/>
              </a:prstGeom>
              <a:noFill/>
            </p:spPr>
            <p:txBody>
              <a:bodyPr wrap="none" lIns="0" tIns="0" rIns="0" bIns="0" rtlCol="0">
                <a:spAutoFit/>
              </a:bodyPr>
              <a:lstStyle/>
              <a:p>
                <a:r>
                  <a:rPr lang="en-US" sz="1400" b="1" dirty="0">
                    <a:solidFill>
                      <a:srgbClr val="27C360"/>
                    </a:solidFill>
                  </a:rPr>
                  <a:t>SCO_2</a:t>
                </a:r>
              </a:p>
            </p:txBody>
          </p:sp>
          <p:grpSp>
            <p:nvGrpSpPr>
              <p:cNvPr id="133" name="Group 132">
                <a:extLst>
                  <a:ext uri="{FF2B5EF4-FFF2-40B4-BE49-F238E27FC236}">
                    <a16:creationId xmlns:a16="http://schemas.microsoft.com/office/drawing/2014/main" id="{0B936B1E-A713-F6B4-F6F4-54F2CE74B312}"/>
                  </a:ext>
                </a:extLst>
              </p:cNvPr>
              <p:cNvGrpSpPr/>
              <p:nvPr/>
            </p:nvGrpSpPr>
            <p:grpSpPr>
              <a:xfrm>
                <a:off x="7956801" y="2882562"/>
                <a:ext cx="800606" cy="748520"/>
                <a:chOff x="1643538" y="4672192"/>
                <a:chExt cx="1043862" cy="975950"/>
              </a:xfrm>
            </p:grpSpPr>
            <p:pic>
              <p:nvPicPr>
                <p:cNvPr id="150" name="그림 34">
                  <a:extLst>
                    <a:ext uri="{FF2B5EF4-FFF2-40B4-BE49-F238E27FC236}">
                      <a16:creationId xmlns:a16="http://schemas.microsoft.com/office/drawing/2014/main" id="{675828D4-B872-7A07-F88F-6D7A8343AE46}"/>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770924" y="4672192"/>
                  <a:ext cx="916476" cy="975950"/>
                </a:xfrm>
                <a:prstGeom prst="rect">
                  <a:avLst/>
                </a:prstGeom>
              </p:spPr>
            </p:pic>
            <p:pic>
              <p:nvPicPr>
                <p:cNvPr id="151" name="그림 36">
                  <a:extLst>
                    <a:ext uri="{FF2B5EF4-FFF2-40B4-BE49-F238E27FC236}">
                      <a16:creationId xmlns:a16="http://schemas.microsoft.com/office/drawing/2014/main" id="{41074214-863F-DD72-0287-6FE1C9432A5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43538" y="5246829"/>
                  <a:ext cx="916476" cy="339096"/>
                </a:xfrm>
                <a:prstGeom prst="rect">
                  <a:avLst/>
                </a:prstGeom>
              </p:spPr>
            </p:pic>
          </p:grpSp>
          <p:grpSp>
            <p:nvGrpSpPr>
              <p:cNvPr id="134" name="Group 133">
                <a:extLst>
                  <a:ext uri="{FF2B5EF4-FFF2-40B4-BE49-F238E27FC236}">
                    <a16:creationId xmlns:a16="http://schemas.microsoft.com/office/drawing/2014/main" id="{40671AD7-1EAD-B9A9-1809-7E1520B23F79}"/>
                  </a:ext>
                </a:extLst>
              </p:cNvPr>
              <p:cNvGrpSpPr/>
              <p:nvPr/>
            </p:nvGrpSpPr>
            <p:grpSpPr>
              <a:xfrm>
                <a:off x="10120761" y="2882562"/>
                <a:ext cx="800606" cy="748520"/>
                <a:chOff x="4460659" y="4704529"/>
                <a:chExt cx="1043862" cy="975950"/>
              </a:xfrm>
            </p:grpSpPr>
            <p:pic>
              <p:nvPicPr>
                <p:cNvPr id="148" name="그림 34">
                  <a:extLst>
                    <a:ext uri="{FF2B5EF4-FFF2-40B4-BE49-F238E27FC236}">
                      <a16:creationId xmlns:a16="http://schemas.microsoft.com/office/drawing/2014/main" id="{4E5E77A7-F44B-578B-42CB-6803B932C0E2}"/>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4588045" y="4704529"/>
                  <a:ext cx="916476" cy="975950"/>
                </a:xfrm>
                <a:prstGeom prst="rect">
                  <a:avLst/>
                </a:prstGeom>
              </p:spPr>
            </p:pic>
            <p:pic>
              <p:nvPicPr>
                <p:cNvPr id="149" name="그림 36">
                  <a:extLst>
                    <a:ext uri="{FF2B5EF4-FFF2-40B4-BE49-F238E27FC236}">
                      <a16:creationId xmlns:a16="http://schemas.microsoft.com/office/drawing/2014/main" id="{28DD09DF-D133-D898-5A41-87D67DB849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60659" y="5279166"/>
                  <a:ext cx="916476" cy="339096"/>
                </a:xfrm>
                <a:prstGeom prst="rect">
                  <a:avLst/>
                </a:prstGeom>
              </p:spPr>
            </p:pic>
          </p:grpSp>
          <p:sp>
            <p:nvSpPr>
              <p:cNvPr id="136" name="Freeform 48">
                <a:extLst>
                  <a:ext uri="{FF2B5EF4-FFF2-40B4-BE49-F238E27FC236}">
                    <a16:creationId xmlns:a16="http://schemas.microsoft.com/office/drawing/2014/main" id="{C3D7C9A1-A671-A59F-78EA-14C81E3865CE}"/>
                  </a:ext>
                </a:extLst>
              </p:cNvPr>
              <p:cNvSpPr>
                <a:spLocks noChangeArrowheads="1"/>
              </p:cNvSpPr>
              <p:nvPr/>
            </p:nvSpPr>
            <p:spPr bwMode="auto">
              <a:xfrm>
                <a:off x="7039521" y="1769800"/>
                <a:ext cx="449361" cy="774100"/>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700" dirty="0"/>
              </a:p>
            </p:txBody>
          </p:sp>
          <p:cxnSp>
            <p:nvCxnSpPr>
              <p:cNvPr id="137" name="接點: 肘形 28">
                <a:extLst>
                  <a:ext uri="{FF2B5EF4-FFF2-40B4-BE49-F238E27FC236}">
                    <a16:creationId xmlns:a16="http://schemas.microsoft.com/office/drawing/2014/main" id="{15F2CDD1-4FBC-49BF-3809-8E75AE8198EC}"/>
                  </a:ext>
                </a:extLst>
              </p:cNvPr>
              <p:cNvCxnSpPr>
                <a:cxnSpLocks/>
                <a:stCxn id="139" idx="4"/>
                <a:endCxn id="138" idx="6"/>
              </p:cNvCxnSpPr>
              <p:nvPr/>
            </p:nvCxnSpPr>
            <p:spPr>
              <a:xfrm rot="5400000">
                <a:off x="8061966" y="1142092"/>
                <a:ext cx="490957" cy="1660373"/>
              </a:xfrm>
              <a:prstGeom prst="bentConnector2">
                <a:avLst/>
              </a:prstGeom>
              <a:ln w="38100">
                <a:solidFill>
                  <a:srgbClr val="B3BECD">
                    <a:alpha val="46000"/>
                  </a:srgb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06E64A98-EE9F-7967-5F63-022E8A07946C}"/>
                  </a:ext>
                </a:extLst>
              </p:cNvPr>
              <p:cNvSpPr/>
              <p:nvPr/>
            </p:nvSpPr>
            <p:spPr>
              <a:xfrm>
                <a:off x="7449647" y="2203952"/>
                <a:ext cx="27611" cy="27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9" name="Oval 138">
                <a:extLst>
                  <a:ext uri="{FF2B5EF4-FFF2-40B4-BE49-F238E27FC236}">
                    <a16:creationId xmlns:a16="http://schemas.microsoft.com/office/drawing/2014/main" id="{8F482B56-4917-A739-F22F-0D0423672903}"/>
                  </a:ext>
                </a:extLst>
              </p:cNvPr>
              <p:cNvSpPr/>
              <p:nvPr/>
            </p:nvSpPr>
            <p:spPr>
              <a:xfrm>
                <a:off x="9123825" y="1699189"/>
                <a:ext cx="27611" cy="27611"/>
              </a:xfrm>
              <a:prstGeom prst="ellipse">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0" name="TextBox 139">
                <a:extLst>
                  <a:ext uri="{FF2B5EF4-FFF2-40B4-BE49-F238E27FC236}">
                    <a16:creationId xmlns:a16="http://schemas.microsoft.com/office/drawing/2014/main" id="{B09D1BBA-748B-92AC-874F-79554511E75E}"/>
                  </a:ext>
                </a:extLst>
              </p:cNvPr>
              <p:cNvSpPr txBox="1"/>
              <p:nvPr/>
            </p:nvSpPr>
            <p:spPr>
              <a:xfrm>
                <a:off x="9895090" y="1942814"/>
                <a:ext cx="624056" cy="164517"/>
              </a:xfrm>
              <a:prstGeom prst="rect">
                <a:avLst/>
              </a:prstGeom>
              <a:noFill/>
            </p:spPr>
            <p:txBody>
              <a:bodyPr wrap="square" lIns="0" tIns="0" rIns="0" bIns="0" rtlCol="0">
                <a:noAutofit/>
              </a:bodyPr>
              <a:lstStyle/>
              <a:p>
                <a:r>
                  <a:rPr lang="en-US" sz="1100" b="1" dirty="0"/>
                  <a:t>BT Chip_2</a:t>
                </a:r>
              </a:p>
            </p:txBody>
          </p:sp>
          <p:cxnSp>
            <p:nvCxnSpPr>
              <p:cNvPr id="141" name="接點: 肘形 28">
                <a:extLst>
                  <a:ext uri="{FF2B5EF4-FFF2-40B4-BE49-F238E27FC236}">
                    <a16:creationId xmlns:a16="http://schemas.microsoft.com/office/drawing/2014/main" id="{A7B9D85C-9354-452A-593F-918294F41BAA}"/>
                  </a:ext>
                </a:extLst>
              </p:cNvPr>
              <p:cNvCxnSpPr>
                <a:cxnSpLocks/>
                <a:stCxn id="142" idx="5"/>
                <a:endCxn id="143" idx="2"/>
              </p:cNvCxnSpPr>
              <p:nvPr/>
            </p:nvCxnSpPr>
            <p:spPr>
              <a:xfrm rot="16200000" flipH="1">
                <a:off x="10342915" y="1134198"/>
                <a:ext cx="502176" cy="1678516"/>
              </a:xfrm>
              <a:prstGeom prst="bentConnector2">
                <a:avLst/>
              </a:prstGeom>
              <a:ln w="38100">
                <a:solidFill>
                  <a:srgbClr val="B3BECD">
                    <a:alpha val="46000"/>
                  </a:srgb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999B8077-056E-4A76-B525-0172E00B56E3}"/>
                  </a:ext>
                </a:extLst>
              </p:cNvPr>
              <p:cNvSpPr/>
              <p:nvPr/>
            </p:nvSpPr>
            <p:spPr>
              <a:xfrm flipH="1">
                <a:off x="9750701" y="1698801"/>
                <a:ext cx="27611" cy="276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3" name="Oval 142">
                <a:extLst>
                  <a:ext uri="{FF2B5EF4-FFF2-40B4-BE49-F238E27FC236}">
                    <a16:creationId xmlns:a16="http://schemas.microsoft.com/office/drawing/2014/main" id="{D2DF3989-E15C-196C-1523-B1730CDF5B78}"/>
                  </a:ext>
                </a:extLst>
              </p:cNvPr>
              <p:cNvSpPr/>
              <p:nvPr/>
            </p:nvSpPr>
            <p:spPr>
              <a:xfrm>
                <a:off x="11433261" y="2210738"/>
                <a:ext cx="27611" cy="27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44" name="Straight Connector 143">
                <a:extLst>
                  <a:ext uri="{FF2B5EF4-FFF2-40B4-BE49-F238E27FC236}">
                    <a16:creationId xmlns:a16="http://schemas.microsoft.com/office/drawing/2014/main" id="{7EE97107-2B5E-50EF-5D8E-9F52A2374828}"/>
                  </a:ext>
                </a:extLst>
              </p:cNvPr>
              <p:cNvCxnSpPr>
                <a:cxnSpLocks/>
              </p:cNvCxnSpPr>
              <p:nvPr/>
            </p:nvCxnSpPr>
            <p:spPr>
              <a:xfrm>
                <a:off x="9166942" y="1745366"/>
                <a:ext cx="81650" cy="0"/>
              </a:xfrm>
              <a:prstGeom prst="line">
                <a:avLst/>
              </a:prstGeom>
              <a:ln w="38100">
                <a:solidFill>
                  <a:srgbClr val="B3BECD">
                    <a:alpha val="46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777968B-8FCB-A795-B9C0-26DADD9B9915}"/>
                  </a:ext>
                </a:extLst>
              </p:cNvPr>
              <p:cNvCxnSpPr>
                <a:cxnSpLocks/>
              </p:cNvCxnSpPr>
              <p:nvPr/>
            </p:nvCxnSpPr>
            <p:spPr>
              <a:xfrm>
                <a:off x="9641622" y="1745365"/>
                <a:ext cx="74404" cy="1"/>
              </a:xfrm>
              <a:prstGeom prst="line">
                <a:avLst/>
              </a:prstGeom>
              <a:ln w="38100">
                <a:solidFill>
                  <a:srgbClr val="B3BECD">
                    <a:alpha val="46000"/>
                  </a:srgbClr>
                </a:solidFill>
                <a:prstDash val="sysDash"/>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56F093C7-2D6A-C172-8786-54BC7CA8E790}"/>
                  </a:ext>
                </a:extLst>
              </p:cNvPr>
              <p:cNvSpPr txBox="1"/>
              <p:nvPr/>
            </p:nvSpPr>
            <p:spPr>
              <a:xfrm>
                <a:off x="7656996" y="1970068"/>
                <a:ext cx="481157" cy="215444"/>
              </a:xfrm>
              <a:prstGeom prst="rect">
                <a:avLst/>
              </a:prstGeom>
              <a:noFill/>
            </p:spPr>
            <p:txBody>
              <a:bodyPr wrap="none" lIns="0" tIns="0" rIns="0" bIns="0" rtlCol="0">
                <a:spAutoFit/>
              </a:bodyPr>
              <a:lstStyle/>
              <a:p>
                <a:pPr algn="r"/>
                <a:r>
                  <a:rPr lang="en-US" sz="1400" b="1" dirty="0">
                    <a:solidFill>
                      <a:schemeClr val="bg1">
                        <a:lumMod val="65000"/>
                      </a:schemeClr>
                    </a:solidFill>
                  </a:rPr>
                  <a:t>SCO_3</a:t>
                </a:r>
              </a:p>
            </p:txBody>
          </p:sp>
          <p:sp>
            <p:nvSpPr>
              <p:cNvPr id="147" name="TextBox 146">
                <a:extLst>
                  <a:ext uri="{FF2B5EF4-FFF2-40B4-BE49-F238E27FC236}">
                    <a16:creationId xmlns:a16="http://schemas.microsoft.com/office/drawing/2014/main" id="{DE11B179-F8A4-4441-8805-380F739D23C3}"/>
                  </a:ext>
                </a:extLst>
              </p:cNvPr>
              <p:cNvSpPr txBox="1"/>
              <p:nvPr/>
            </p:nvSpPr>
            <p:spPr>
              <a:xfrm>
                <a:off x="10809445" y="1979652"/>
                <a:ext cx="481157" cy="215444"/>
              </a:xfrm>
              <a:prstGeom prst="rect">
                <a:avLst/>
              </a:prstGeom>
              <a:noFill/>
            </p:spPr>
            <p:txBody>
              <a:bodyPr wrap="none" lIns="0" tIns="0" rIns="0" bIns="0" rtlCol="0">
                <a:spAutoFit/>
              </a:bodyPr>
              <a:lstStyle/>
              <a:p>
                <a:pPr algn="r"/>
                <a:r>
                  <a:rPr lang="en-US" sz="1400" b="1" dirty="0">
                    <a:solidFill>
                      <a:schemeClr val="bg1">
                        <a:lumMod val="65000"/>
                      </a:schemeClr>
                    </a:solidFill>
                  </a:rPr>
                  <a:t>SCO_4</a:t>
                </a:r>
              </a:p>
            </p:txBody>
          </p:sp>
          <p:cxnSp>
            <p:nvCxnSpPr>
              <p:cNvPr id="131" name="接點: 肘形 28">
                <a:extLst>
                  <a:ext uri="{FF2B5EF4-FFF2-40B4-BE49-F238E27FC236}">
                    <a16:creationId xmlns:a16="http://schemas.microsoft.com/office/drawing/2014/main" id="{BCA15DE6-5E19-DE25-BF9A-32F27BFC414E}"/>
                  </a:ext>
                </a:extLst>
              </p:cNvPr>
              <p:cNvCxnSpPr>
                <a:cxnSpLocks/>
                <a:endCxn id="150" idx="3"/>
              </p:cNvCxnSpPr>
              <p:nvPr/>
            </p:nvCxnSpPr>
            <p:spPr>
              <a:xfrm rot="5400000">
                <a:off x="8256141" y="2226289"/>
                <a:ext cx="1531800" cy="529266"/>
              </a:xfrm>
              <a:prstGeom prst="bentConnector2">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4F5D3664-C72F-D0A8-39C8-675F78CFE4D1}"/>
                  </a:ext>
                </a:extLst>
              </p:cNvPr>
              <p:cNvCxnSpPr>
                <a:cxnSpLocks/>
                <a:endCxn id="148" idx="1"/>
              </p:cNvCxnSpPr>
              <p:nvPr/>
            </p:nvCxnSpPr>
            <p:spPr>
              <a:xfrm rot="16200000" flipH="1">
                <a:off x="9145101" y="2183461"/>
                <a:ext cx="1531800" cy="614920"/>
              </a:xfrm>
              <a:prstGeom prst="bentConnector2">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B3CC97D-4CA2-18F8-64F4-F9D46879C7B1}"/>
                  </a:ext>
                </a:extLst>
              </p:cNvPr>
              <p:cNvCxnSpPr>
                <a:cxnSpLocks/>
              </p:cNvCxnSpPr>
              <p:nvPr/>
            </p:nvCxnSpPr>
            <p:spPr>
              <a:xfrm>
                <a:off x="9271086" y="1743621"/>
                <a:ext cx="346253" cy="0"/>
              </a:xfrm>
              <a:prstGeom prst="line">
                <a:avLst/>
              </a:prstGeom>
              <a:ln w="38100">
                <a:gradFill>
                  <a:gsLst>
                    <a:gs pos="0">
                      <a:srgbClr val="00B0F0"/>
                    </a:gs>
                    <a:gs pos="64000">
                      <a:srgbClr val="00B050"/>
                    </a:gs>
                  </a:gsLst>
                  <a:lin ang="0" scaled="0"/>
                </a:gradFill>
                <a:prstDash val="solid"/>
              </a:ln>
            </p:spPr>
            <p:style>
              <a:lnRef idx="1">
                <a:schemeClr val="accent1"/>
              </a:lnRef>
              <a:fillRef idx="0">
                <a:schemeClr val="accent1"/>
              </a:fillRef>
              <a:effectRef idx="0">
                <a:schemeClr val="accent1"/>
              </a:effectRef>
              <a:fontRef idx="minor">
                <a:schemeClr val="tx1"/>
              </a:fontRef>
            </p:style>
          </p:cxnSp>
        </p:grpSp>
      </p:grpSp>
      <p:grpSp>
        <p:nvGrpSpPr>
          <p:cNvPr id="208" name="Group 207">
            <a:extLst>
              <a:ext uri="{FF2B5EF4-FFF2-40B4-BE49-F238E27FC236}">
                <a16:creationId xmlns:a16="http://schemas.microsoft.com/office/drawing/2014/main" id="{DBB676D8-AED6-C914-D994-541EEB1478C0}"/>
              </a:ext>
            </a:extLst>
          </p:cNvPr>
          <p:cNvGrpSpPr/>
          <p:nvPr/>
        </p:nvGrpSpPr>
        <p:grpSpPr>
          <a:xfrm>
            <a:off x="640607" y="1372022"/>
            <a:ext cx="4596154" cy="2506730"/>
            <a:chOff x="197922" y="1372022"/>
            <a:chExt cx="4596154" cy="2506730"/>
          </a:xfrm>
        </p:grpSpPr>
        <p:grpSp>
          <p:nvGrpSpPr>
            <p:cNvPr id="42" name="Group 41">
              <a:extLst>
                <a:ext uri="{FF2B5EF4-FFF2-40B4-BE49-F238E27FC236}">
                  <a16:creationId xmlns:a16="http://schemas.microsoft.com/office/drawing/2014/main" id="{2460B974-17FD-AF3A-2315-ECDD6C2F3953}"/>
                </a:ext>
              </a:extLst>
            </p:cNvPr>
            <p:cNvGrpSpPr/>
            <p:nvPr/>
          </p:nvGrpSpPr>
          <p:grpSpPr>
            <a:xfrm>
              <a:off x="380795" y="1372022"/>
              <a:ext cx="4230409" cy="2082749"/>
              <a:chOff x="277140" y="2538408"/>
              <a:chExt cx="6314627" cy="3108867"/>
            </a:xfrm>
          </p:grpSpPr>
          <p:sp>
            <p:nvSpPr>
              <p:cNvPr id="71" name="Rectangle: Rounded Corners 70">
                <a:extLst>
                  <a:ext uri="{FF2B5EF4-FFF2-40B4-BE49-F238E27FC236}">
                    <a16:creationId xmlns:a16="http://schemas.microsoft.com/office/drawing/2014/main" id="{36B80647-DF56-3FD6-9333-D25B41126B5C}"/>
                  </a:ext>
                </a:extLst>
              </p:cNvPr>
              <p:cNvSpPr/>
              <p:nvPr/>
            </p:nvSpPr>
            <p:spPr>
              <a:xfrm>
                <a:off x="1797775" y="2538408"/>
                <a:ext cx="3220493" cy="1781183"/>
              </a:xfrm>
              <a:prstGeom prst="roundRect">
                <a:avLst>
                  <a:gd name="adj" fmla="val 15001"/>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00B0F0"/>
                  </a:solidFill>
                  <a:effectLst>
                    <a:outerShdw blurRad="38100" dist="38100" dir="2700000" algn="tl">
                      <a:srgbClr val="000000">
                        <a:alpha val="43137"/>
                      </a:srgbClr>
                    </a:outerShdw>
                  </a:effectLst>
                </a:endParaRPr>
              </a:p>
            </p:txBody>
          </p:sp>
          <p:sp>
            <p:nvSpPr>
              <p:cNvPr id="24" name="Rectangle: Rounded Corners 23">
                <a:extLst>
                  <a:ext uri="{FF2B5EF4-FFF2-40B4-BE49-F238E27FC236}">
                    <a16:creationId xmlns:a16="http://schemas.microsoft.com/office/drawing/2014/main" id="{647FB895-E670-BB92-FB76-5B898A32E5F9}"/>
                  </a:ext>
                </a:extLst>
              </p:cNvPr>
              <p:cNvSpPr/>
              <p:nvPr/>
            </p:nvSpPr>
            <p:spPr>
              <a:xfrm>
                <a:off x="3491539" y="3427120"/>
                <a:ext cx="1349784" cy="754813"/>
              </a:xfrm>
              <a:prstGeom prst="roundRect">
                <a:avLst>
                  <a:gd name="adj" fmla="val 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ffectLst>
                    <a:outerShdw blurRad="38100" dist="38100" dir="2700000" algn="tl">
                      <a:srgbClr val="000000">
                        <a:alpha val="43137"/>
                      </a:srgbClr>
                    </a:outerShdw>
                  </a:effectLst>
                </a:endParaRPr>
              </a:p>
            </p:txBody>
          </p:sp>
          <p:grpSp>
            <p:nvGrpSpPr>
              <p:cNvPr id="54" name="Group 53">
                <a:extLst>
                  <a:ext uri="{FF2B5EF4-FFF2-40B4-BE49-F238E27FC236}">
                    <a16:creationId xmlns:a16="http://schemas.microsoft.com/office/drawing/2014/main" id="{9AD7B5DA-BD7A-9A79-1BE2-E030AB4A52C4}"/>
                  </a:ext>
                </a:extLst>
              </p:cNvPr>
              <p:cNvGrpSpPr/>
              <p:nvPr/>
            </p:nvGrpSpPr>
            <p:grpSpPr>
              <a:xfrm>
                <a:off x="2005183" y="2839667"/>
                <a:ext cx="2843414" cy="479547"/>
                <a:chOff x="1348956" y="1873505"/>
                <a:chExt cx="2843414" cy="479547"/>
              </a:xfrm>
            </p:grpSpPr>
            <p:sp>
              <p:nvSpPr>
                <p:cNvPr id="5" name="Rectangle: Rounded Corners 4">
                  <a:extLst>
                    <a:ext uri="{FF2B5EF4-FFF2-40B4-BE49-F238E27FC236}">
                      <a16:creationId xmlns:a16="http://schemas.microsoft.com/office/drawing/2014/main" id="{142FAB60-98C8-5220-7DEC-0D83F474472E}"/>
                    </a:ext>
                  </a:extLst>
                </p:cNvPr>
                <p:cNvSpPr/>
                <p:nvPr/>
              </p:nvSpPr>
              <p:spPr>
                <a:xfrm>
                  <a:off x="1348956" y="1873505"/>
                  <a:ext cx="2843414" cy="479547"/>
                </a:xfrm>
                <a:prstGeom prst="roundRect">
                  <a:avLst>
                    <a:gd name="adj" fmla="val 0"/>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ffectLst>
                      <a:outerShdw blurRad="38100" dist="38100" dir="2700000" algn="tl">
                        <a:srgbClr val="000000">
                          <a:alpha val="43137"/>
                        </a:srgbClr>
                      </a:outerShdw>
                    </a:effectLst>
                  </a:endParaRPr>
                </a:p>
              </p:txBody>
            </p:sp>
            <p:sp>
              <p:nvSpPr>
                <p:cNvPr id="49" name="TextBox 48">
                  <a:extLst>
                    <a:ext uri="{FF2B5EF4-FFF2-40B4-BE49-F238E27FC236}">
                      <a16:creationId xmlns:a16="http://schemas.microsoft.com/office/drawing/2014/main" id="{18CD900B-8956-E001-71D8-C322137FDB72}"/>
                    </a:ext>
                  </a:extLst>
                </p:cNvPr>
                <p:cNvSpPr txBox="1"/>
                <p:nvPr/>
              </p:nvSpPr>
              <p:spPr>
                <a:xfrm>
                  <a:off x="1357254" y="1877726"/>
                  <a:ext cx="1201647" cy="413469"/>
                </a:xfrm>
                <a:prstGeom prst="rect">
                  <a:avLst/>
                </a:prstGeom>
                <a:noFill/>
              </p:spPr>
              <p:txBody>
                <a:bodyPr wrap="none" rtlCol="0">
                  <a:spAutoFit/>
                </a:bodyPr>
                <a:lstStyle/>
                <a:p>
                  <a:r>
                    <a:rPr lang="en-US" sz="1200" b="1" dirty="0">
                      <a:solidFill>
                        <a:schemeClr val="bg1"/>
                      </a:solidFill>
                    </a:rPr>
                    <a:t>SoC/MCU</a:t>
                  </a:r>
                </a:p>
              </p:txBody>
            </p:sp>
          </p:grpSp>
          <p:sp>
            <p:nvSpPr>
              <p:cNvPr id="22" name="Rectangle: Rounded Corners 21">
                <a:extLst>
                  <a:ext uri="{FF2B5EF4-FFF2-40B4-BE49-F238E27FC236}">
                    <a16:creationId xmlns:a16="http://schemas.microsoft.com/office/drawing/2014/main" id="{06A9CC6E-72F2-9195-0CC1-8CC0957FEC51}"/>
                  </a:ext>
                </a:extLst>
              </p:cNvPr>
              <p:cNvSpPr/>
              <p:nvPr/>
            </p:nvSpPr>
            <p:spPr>
              <a:xfrm>
                <a:off x="1999393" y="3427120"/>
                <a:ext cx="1349784" cy="754813"/>
              </a:xfrm>
              <a:prstGeom prst="roundRect">
                <a:avLst>
                  <a:gd name="adj" fmla="val 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ffectLst>
                    <a:outerShdw blurRad="38100" dist="38100" dir="2700000" algn="tl">
                      <a:srgbClr val="000000">
                        <a:alpha val="43137"/>
                      </a:srgbClr>
                    </a:outerShdw>
                  </a:effectLst>
                </a:endParaRPr>
              </a:p>
            </p:txBody>
          </p:sp>
          <p:sp>
            <p:nvSpPr>
              <p:cNvPr id="51" name="TextBox 50">
                <a:extLst>
                  <a:ext uri="{FF2B5EF4-FFF2-40B4-BE49-F238E27FC236}">
                    <a16:creationId xmlns:a16="http://schemas.microsoft.com/office/drawing/2014/main" id="{DC098912-734C-DC2D-1859-CBDDF994D790}"/>
                  </a:ext>
                </a:extLst>
              </p:cNvPr>
              <p:cNvSpPr txBox="1"/>
              <p:nvPr/>
            </p:nvSpPr>
            <p:spPr>
              <a:xfrm>
                <a:off x="2060663" y="3443194"/>
                <a:ext cx="877477" cy="241191"/>
              </a:xfrm>
              <a:prstGeom prst="rect">
                <a:avLst/>
              </a:prstGeom>
              <a:noFill/>
            </p:spPr>
            <p:txBody>
              <a:bodyPr wrap="square" lIns="0" tIns="0" rIns="0" bIns="0" rtlCol="0">
                <a:spAutoFit/>
              </a:bodyPr>
              <a:lstStyle/>
              <a:p>
                <a:r>
                  <a:rPr lang="en-US" sz="1050" b="1" dirty="0"/>
                  <a:t>BT Chip_1</a:t>
                </a:r>
              </a:p>
            </p:txBody>
          </p:sp>
          <p:sp>
            <p:nvSpPr>
              <p:cNvPr id="6" name="Freeform 48">
                <a:extLst>
                  <a:ext uri="{FF2B5EF4-FFF2-40B4-BE49-F238E27FC236}">
                    <a16:creationId xmlns:a16="http://schemas.microsoft.com/office/drawing/2014/main" id="{6A41A48D-F596-28D2-754E-C77C67175C0C}"/>
                  </a:ext>
                </a:extLst>
              </p:cNvPr>
              <p:cNvSpPr>
                <a:spLocks noChangeArrowheads="1"/>
              </p:cNvSpPr>
              <p:nvPr/>
            </p:nvSpPr>
            <p:spPr bwMode="auto">
              <a:xfrm>
                <a:off x="6005872" y="3213221"/>
                <a:ext cx="585895" cy="1009302"/>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600" dirty="0"/>
              </a:p>
            </p:txBody>
          </p:sp>
          <p:cxnSp>
            <p:nvCxnSpPr>
              <p:cNvPr id="7" name="Connector: Elbow 6">
                <a:extLst>
                  <a:ext uri="{FF2B5EF4-FFF2-40B4-BE49-F238E27FC236}">
                    <a16:creationId xmlns:a16="http://schemas.microsoft.com/office/drawing/2014/main" id="{1622F76F-5619-5214-C9C6-BC29CE117ABF}"/>
                  </a:ext>
                </a:extLst>
              </p:cNvPr>
              <p:cNvCxnSpPr>
                <a:cxnSpLocks/>
                <a:endCxn id="13" idx="1"/>
              </p:cNvCxnSpPr>
              <p:nvPr/>
            </p:nvCxnSpPr>
            <p:spPr>
              <a:xfrm rot="16200000" flipH="1">
                <a:off x="3022479" y="3759810"/>
                <a:ext cx="1997222" cy="801757"/>
              </a:xfrm>
              <a:prstGeom prst="bentConnector2">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AEC6B95-340A-05F2-137A-B23C37C6A1AC}"/>
                  </a:ext>
                </a:extLst>
              </p:cNvPr>
              <p:cNvSpPr txBox="1"/>
              <p:nvPr/>
            </p:nvSpPr>
            <p:spPr>
              <a:xfrm>
                <a:off x="2688738" y="5205443"/>
                <a:ext cx="615611" cy="275646"/>
              </a:xfrm>
              <a:prstGeom prst="rect">
                <a:avLst/>
              </a:prstGeom>
              <a:noFill/>
            </p:spPr>
            <p:txBody>
              <a:bodyPr wrap="none" lIns="0" tIns="0" rIns="0" bIns="0" rtlCol="0">
                <a:spAutoFit/>
              </a:bodyPr>
              <a:lstStyle/>
              <a:p>
                <a:pPr algn="r"/>
                <a:r>
                  <a:rPr lang="en-US" sz="1200" b="1" dirty="0">
                    <a:solidFill>
                      <a:srgbClr val="00B0F0"/>
                    </a:solidFill>
                  </a:rPr>
                  <a:t>SCO_1</a:t>
                </a:r>
              </a:p>
            </p:txBody>
          </p:sp>
          <p:cxnSp>
            <p:nvCxnSpPr>
              <p:cNvPr id="33" name="接點: 肘形 28">
                <a:extLst>
                  <a:ext uri="{FF2B5EF4-FFF2-40B4-BE49-F238E27FC236}">
                    <a16:creationId xmlns:a16="http://schemas.microsoft.com/office/drawing/2014/main" id="{A858D6E2-4897-FDF3-1E35-B9755C8A5B7F}"/>
                  </a:ext>
                </a:extLst>
              </p:cNvPr>
              <p:cNvCxnSpPr>
                <a:cxnSpLocks/>
                <a:endCxn id="3" idx="3"/>
              </p:cNvCxnSpPr>
              <p:nvPr/>
            </p:nvCxnSpPr>
            <p:spPr>
              <a:xfrm rot="5400000">
                <a:off x="1863417" y="3815650"/>
                <a:ext cx="1997221" cy="690078"/>
              </a:xfrm>
              <a:prstGeom prst="bentConnector2">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6147F1A-5F4E-E6CB-FF8B-A015AE4F8FA7}"/>
                  </a:ext>
                </a:extLst>
              </p:cNvPr>
              <p:cNvSpPr txBox="1"/>
              <p:nvPr/>
            </p:nvSpPr>
            <p:spPr>
              <a:xfrm>
                <a:off x="3628203" y="5205443"/>
                <a:ext cx="615611" cy="275646"/>
              </a:xfrm>
              <a:prstGeom prst="rect">
                <a:avLst/>
              </a:prstGeom>
              <a:noFill/>
            </p:spPr>
            <p:txBody>
              <a:bodyPr wrap="none" lIns="0" tIns="0" rIns="0" bIns="0" rtlCol="0">
                <a:spAutoFit/>
              </a:bodyPr>
              <a:lstStyle/>
              <a:p>
                <a:r>
                  <a:rPr lang="en-US" sz="1200" b="1" dirty="0">
                    <a:solidFill>
                      <a:srgbClr val="27C360"/>
                    </a:solidFill>
                  </a:rPr>
                  <a:t>SCO_2</a:t>
                </a:r>
              </a:p>
            </p:txBody>
          </p:sp>
          <p:grpSp>
            <p:nvGrpSpPr>
              <p:cNvPr id="32" name="Group 31">
                <a:extLst>
                  <a:ext uri="{FF2B5EF4-FFF2-40B4-BE49-F238E27FC236}">
                    <a16:creationId xmlns:a16="http://schemas.microsoft.com/office/drawing/2014/main" id="{E012053A-613F-179A-1643-885BFD103A85}"/>
                  </a:ext>
                </a:extLst>
              </p:cNvPr>
              <p:cNvGrpSpPr/>
              <p:nvPr/>
            </p:nvGrpSpPr>
            <p:grpSpPr>
              <a:xfrm>
                <a:off x="1473126" y="4671325"/>
                <a:ext cx="1043862" cy="975950"/>
                <a:chOff x="1643538" y="4672192"/>
                <a:chExt cx="1043862" cy="975950"/>
              </a:xfrm>
            </p:grpSpPr>
            <p:pic>
              <p:nvPicPr>
                <p:cNvPr id="3" name="그림 34">
                  <a:extLst>
                    <a:ext uri="{FF2B5EF4-FFF2-40B4-BE49-F238E27FC236}">
                      <a16:creationId xmlns:a16="http://schemas.microsoft.com/office/drawing/2014/main" id="{F6A6FFA4-3D92-2BB8-202D-2CB65A83F969}"/>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770924" y="4672192"/>
                  <a:ext cx="916476" cy="975950"/>
                </a:xfrm>
                <a:prstGeom prst="rect">
                  <a:avLst/>
                </a:prstGeom>
              </p:spPr>
            </p:pic>
            <p:pic>
              <p:nvPicPr>
                <p:cNvPr id="11" name="그림 36">
                  <a:extLst>
                    <a:ext uri="{FF2B5EF4-FFF2-40B4-BE49-F238E27FC236}">
                      <a16:creationId xmlns:a16="http://schemas.microsoft.com/office/drawing/2014/main" id="{1FD61662-EC29-7093-3E33-F659882F6311}"/>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43538" y="5246829"/>
                  <a:ext cx="916476" cy="339096"/>
                </a:xfrm>
                <a:prstGeom prst="rect">
                  <a:avLst/>
                </a:prstGeom>
              </p:spPr>
            </p:pic>
          </p:grpSp>
          <p:grpSp>
            <p:nvGrpSpPr>
              <p:cNvPr id="31" name="Group 30">
                <a:extLst>
                  <a:ext uri="{FF2B5EF4-FFF2-40B4-BE49-F238E27FC236}">
                    <a16:creationId xmlns:a16="http://schemas.microsoft.com/office/drawing/2014/main" id="{4C2EB4B6-83E1-AE6C-1C64-19A96BA9891D}"/>
                  </a:ext>
                </a:extLst>
              </p:cNvPr>
              <p:cNvGrpSpPr/>
              <p:nvPr/>
            </p:nvGrpSpPr>
            <p:grpSpPr>
              <a:xfrm>
                <a:off x="4294583" y="4671325"/>
                <a:ext cx="1043862" cy="975950"/>
                <a:chOff x="4460659" y="4704529"/>
                <a:chExt cx="1043862" cy="975950"/>
              </a:xfrm>
            </p:grpSpPr>
            <p:pic>
              <p:nvPicPr>
                <p:cNvPr id="13" name="그림 34">
                  <a:extLst>
                    <a:ext uri="{FF2B5EF4-FFF2-40B4-BE49-F238E27FC236}">
                      <a16:creationId xmlns:a16="http://schemas.microsoft.com/office/drawing/2014/main" id="{AD863CA9-E266-A124-E5F2-9FE797A472B5}"/>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4588045" y="4704529"/>
                  <a:ext cx="916476" cy="975950"/>
                </a:xfrm>
                <a:prstGeom prst="rect">
                  <a:avLst/>
                </a:prstGeom>
              </p:spPr>
            </p:pic>
            <p:pic>
              <p:nvPicPr>
                <p:cNvPr id="14" name="그림 36">
                  <a:extLst>
                    <a:ext uri="{FF2B5EF4-FFF2-40B4-BE49-F238E27FC236}">
                      <a16:creationId xmlns:a16="http://schemas.microsoft.com/office/drawing/2014/main" id="{D9743A87-17ED-E8AE-A333-F5B8306E24E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60659" y="5279166"/>
                  <a:ext cx="916476" cy="339096"/>
                </a:xfrm>
                <a:prstGeom prst="rect">
                  <a:avLst/>
                </a:prstGeom>
              </p:spPr>
            </p:pic>
          </p:grpSp>
          <p:sp>
            <p:nvSpPr>
              <p:cNvPr id="2" name="Freeform 48">
                <a:extLst>
                  <a:ext uri="{FF2B5EF4-FFF2-40B4-BE49-F238E27FC236}">
                    <a16:creationId xmlns:a16="http://schemas.microsoft.com/office/drawing/2014/main" id="{D6FF1AE0-D4D2-96B0-A4CF-EE5CF76FEF60}"/>
                  </a:ext>
                </a:extLst>
              </p:cNvPr>
              <p:cNvSpPr>
                <a:spLocks noChangeArrowheads="1"/>
              </p:cNvSpPr>
              <p:nvPr/>
            </p:nvSpPr>
            <p:spPr bwMode="auto">
              <a:xfrm>
                <a:off x="277140" y="3220462"/>
                <a:ext cx="585895" cy="1009302"/>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600" dirty="0"/>
              </a:p>
            </p:txBody>
          </p:sp>
          <p:cxnSp>
            <p:nvCxnSpPr>
              <p:cNvPr id="4" name="接點: 肘形 28">
                <a:extLst>
                  <a:ext uri="{FF2B5EF4-FFF2-40B4-BE49-F238E27FC236}">
                    <a16:creationId xmlns:a16="http://schemas.microsoft.com/office/drawing/2014/main" id="{1B5AB80D-1A14-3159-CC36-63E69C02D5B5}"/>
                  </a:ext>
                </a:extLst>
              </p:cNvPr>
              <p:cNvCxnSpPr>
                <a:cxnSpLocks/>
                <a:stCxn id="18" idx="4"/>
                <a:endCxn id="10" idx="6"/>
              </p:cNvCxnSpPr>
              <p:nvPr/>
            </p:nvCxnSpPr>
            <p:spPr>
              <a:xfrm rot="5400000">
                <a:off x="1610244" y="2402031"/>
                <a:ext cx="640129" cy="2164860"/>
              </a:xfrm>
              <a:prstGeom prst="bentConnector2">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D970733-425D-E562-FAD5-02FB24EFF127}"/>
                  </a:ext>
                </a:extLst>
              </p:cNvPr>
              <p:cNvSpPr/>
              <p:nvPr/>
            </p:nvSpPr>
            <p:spPr>
              <a:xfrm>
                <a:off x="811878" y="3786526"/>
                <a:ext cx="36000" cy="3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Oval 17">
                <a:extLst>
                  <a:ext uri="{FF2B5EF4-FFF2-40B4-BE49-F238E27FC236}">
                    <a16:creationId xmlns:a16="http://schemas.microsoft.com/office/drawing/2014/main" id="{F4CB9B3D-43DF-6B46-9CD1-A06BCAFDC121}"/>
                  </a:ext>
                </a:extLst>
              </p:cNvPr>
              <p:cNvSpPr/>
              <p:nvPr/>
            </p:nvSpPr>
            <p:spPr>
              <a:xfrm>
                <a:off x="2994738" y="3128397"/>
                <a:ext cx="36000" cy="36000"/>
              </a:xfrm>
              <a:prstGeom prst="ellipse">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TextBox 25">
                <a:extLst>
                  <a:ext uri="{FF2B5EF4-FFF2-40B4-BE49-F238E27FC236}">
                    <a16:creationId xmlns:a16="http://schemas.microsoft.com/office/drawing/2014/main" id="{31B2D4D1-70C3-5CC2-D9EB-2CE3B024462C}"/>
                  </a:ext>
                </a:extLst>
              </p:cNvPr>
              <p:cNvSpPr txBox="1"/>
              <p:nvPr/>
            </p:nvSpPr>
            <p:spPr>
              <a:xfrm>
                <a:off x="3931314" y="3437954"/>
                <a:ext cx="862917" cy="193352"/>
              </a:xfrm>
              <a:prstGeom prst="rect">
                <a:avLst/>
              </a:prstGeom>
              <a:noFill/>
            </p:spPr>
            <p:txBody>
              <a:bodyPr wrap="square" lIns="0" tIns="0" rIns="0" bIns="0" rtlCol="0">
                <a:noAutofit/>
              </a:bodyPr>
              <a:lstStyle/>
              <a:p>
                <a:r>
                  <a:rPr lang="en-US" sz="1050" b="1" dirty="0"/>
                  <a:t>BT Chip_2</a:t>
                </a:r>
              </a:p>
            </p:txBody>
          </p:sp>
          <p:cxnSp>
            <p:nvCxnSpPr>
              <p:cNvPr id="27" name="接點: 肘形 28">
                <a:extLst>
                  <a:ext uri="{FF2B5EF4-FFF2-40B4-BE49-F238E27FC236}">
                    <a16:creationId xmlns:a16="http://schemas.microsoft.com/office/drawing/2014/main" id="{550F92E8-7D2C-4B64-10BA-3A6B49B0B4C0}"/>
                  </a:ext>
                </a:extLst>
              </p:cNvPr>
              <p:cNvCxnSpPr>
                <a:cxnSpLocks/>
                <a:stCxn id="28" idx="4"/>
                <a:endCxn id="29" idx="2"/>
              </p:cNvCxnSpPr>
              <p:nvPr/>
            </p:nvCxnSpPr>
            <p:spPr>
              <a:xfrm rot="16200000" flipH="1">
                <a:off x="4585100" y="2392601"/>
                <a:ext cx="647757" cy="2193788"/>
              </a:xfrm>
              <a:prstGeom prst="bentConnector2">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2D90DEE2-43BE-4C59-2785-3667E6D2CC24}"/>
                  </a:ext>
                </a:extLst>
              </p:cNvPr>
              <p:cNvSpPr/>
              <p:nvPr/>
            </p:nvSpPr>
            <p:spPr>
              <a:xfrm flipH="1">
                <a:off x="3794084" y="3129617"/>
                <a:ext cx="36000" cy="36000"/>
              </a:xfrm>
              <a:prstGeom prst="ellipse">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Oval 28">
                <a:extLst>
                  <a:ext uri="{FF2B5EF4-FFF2-40B4-BE49-F238E27FC236}">
                    <a16:creationId xmlns:a16="http://schemas.microsoft.com/office/drawing/2014/main" id="{350C52CF-546D-3F3E-DFEB-4B087D5C5AC8}"/>
                  </a:ext>
                </a:extLst>
              </p:cNvPr>
              <p:cNvSpPr/>
              <p:nvPr/>
            </p:nvSpPr>
            <p:spPr>
              <a:xfrm>
                <a:off x="6005872" y="3795374"/>
                <a:ext cx="36000" cy="3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6" name="Straight Connector 35">
                <a:extLst>
                  <a:ext uri="{FF2B5EF4-FFF2-40B4-BE49-F238E27FC236}">
                    <a16:creationId xmlns:a16="http://schemas.microsoft.com/office/drawing/2014/main" id="{7668198B-A54F-A2BC-8732-EF52D9308509}"/>
                  </a:ext>
                </a:extLst>
              </p:cNvPr>
              <p:cNvCxnSpPr>
                <a:cxnSpLocks/>
              </p:cNvCxnSpPr>
              <p:nvPr/>
            </p:nvCxnSpPr>
            <p:spPr>
              <a:xfrm>
                <a:off x="2994738" y="3181506"/>
                <a:ext cx="221279"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7C2759-94E6-367F-EB8B-4F842C16BC52}"/>
                  </a:ext>
                </a:extLst>
              </p:cNvPr>
              <p:cNvCxnSpPr>
                <a:cxnSpLocks/>
              </p:cNvCxnSpPr>
              <p:nvPr/>
            </p:nvCxnSpPr>
            <p:spPr>
              <a:xfrm>
                <a:off x="3608805" y="3181506"/>
                <a:ext cx="22127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923BC36-3EB5-FABC-1F63-8399CEAEB1E2}"/>
                  </a:ext>
                </a:extLst>
              </p:cNvPr>
              <p:cNvSpPr txBox="1"/>
              <p:nvPr/>
            </p:nvSpPr>
            <p:spPr>
              <a:xfrm>
                <a:off x="1096578" y="3464025"/>
                <a:ext cx="615611" cy="275646"/>
              </a:xfrm>
              <a:prstGeom prst="rect">
                <a:avLst/>
              </a:prstGeom>
              <a:noFill/>
            </p:spPr>
            <p:txBody>
              <a:bodyPr wrap="none" lIns="0" tIns="0" rIns="0" bIns="0" rtlCol="0">
                <a:spAutoFit/>
              </a:bodyPr>
              <a:lstStyle/>
              <a:p>
                <a:pPr algn="r"/>
                <a:r>
                  <a:rPr lang="en-US" sz="1200" b="1" dirty="0">
                    <a:solidFill>
                      <a:srgbClr val="00B0F0"/>
                    </a:solidFill>
                  </a:rPr>
                  <a:t>SCO_3</a:t>
                </a:r>
              </a:p>
            </p:txBody>
          </p:sp>
          <p:sp>
            <p:nvSpPr>
              <p:cNvPr id="41" name="TextBox 40">
                <a:extLst>
                  <a:ext uri="{FF2B5EF4-FFF2-40B4-BE49-F238E27FC236}">
                    <a16:creationId xmlns:a16="http://schemas.microsoft.com/office/drawing/2014/main" id="{723BC2F1-7BB1-6512-089E-9EEEABE86A26}"/>
                  </a:ext>
                </a:extLst>
              </p:cNvPr>
              <p:cNvSpPr txBox="1"/>
              <p:nvPr/>
            </p:nvSpPr>
            <p:spPr>
              <a:xfrm>
                <a:off x="5217700" y="3476521"/>
                <a:ext cx="615611" cy="275646"/>
              </a:xfrm>
              <a:prstGeom prst="rect">
                <a:avLst/>
              </a:prstGeom>
              <a:noFill/>
            </p:spPr>
            <p:txBody>
              <a:bodyPr wrap="none" lIns="0" tIns="0" rIns="0" bIns="0" rtlCol="0">
                <a:spAutoFit/>
              </a:bodyPr>
              <a:lstStyle/>
              <a:p>
                <a:pPr algn="r"/>
                <a:r>
                  <a:rPr lang="en-US" sz="1200" b="1" dirty="0">
                    <a:solidFill>
                      <a:srgbClr val="00B050"/>
                    </a:solidFill>
                  </a:rPr>
                  <a:t>SCO_4</a:t>
                </a:r>
              </a:p>
            </p:txBody>
          </p:sp>
        </p:grpSp>
        <p:sp>
          <p:nvSpPr>
            <p:cNvPr id="205" name="TextBox 204">
              <a:extLst>
                <a:ext uri="{FF2B5EF4-FFF2-40B4-BE49-F238E27FC236}">
                  <a16:creationId xmlns:a16="http://schemas.microsoft.com/office/drawing/2014/main" id="{8A2658E5-85CC-5C5F-DB2A-21B7E8FC3E75}"/>
                </a:ext>
              </a:extLst>
            </p:cNvPr>
            <p:cNvSpPr txBox="1"/>
            <p:nvPr/>
          </p:nvSpPr>
          <p:spPr>
            <a:xfrm>
              <a:off x="197922" y="3540198"/>
              <a:ext cx="4596154" cy="338554"/>
            </a:xfrm>
            <a:prstGeom prst="rect">
              <a:avLst/>
            </a:prstGeom>
            <a:noFill/>
          </p:spPr>
          <p:txBody>
            <a:bodyPr wrap="square" rtlCol="0">
              <a:spAutoFit/>
            </a:bodyPr>
            <a:lstStyle/>
            <a:p>
              <a:pPr algn="ctr"/>
              <a:r>
                <a:rPr lang="en-US" sz="1600" dirty="0">
                  <a:ea typeface="Lato Light" panose="020F0502020204030203" pitchFamily="34" charset="0"/>
                  <a:cs typeface="Lato Light" panose="020F0502020204030203" pitchFamily="34" charset="0"/>
                </a:rPr>
                <a:t>1. Driver and Passenger have a HFP call respectively</a:t>
              </a:r>
            </a:p>
          </p:txBody>
        </p:sp>
      </p:grpSp>
      <p:grpSp>
        <p:nvGrpSpPr>
          <p:cNvPr id="209" name="Group 208">
            <a:extLst>
              <a:ext uri="{FF2B5EF4-FFF2-40B4-BE49-F238E27FC236}">
                <a16:creationId xmlns:a16="http://schemas.microsoft.com/office/drawing/2014/main" id="{1D0E05EB-1FD7-A7C8-3BB6-6CB3CEFA52BD}"/>
              </a:ext>
            </a:extLst>
          </p:cNvPr>
          <p:cNvGrpSpPr/>
          <p:nvPr/>
        </p:nvGrpSpPr>
        <p:grpSpPr>
          <a:xfrm>
            <a:off x="3608739" y="3894424"/>
            <a:ext cx="4843101" cy="2781772"/>
            <a:chOff x="3912845" y="3894424"/>
            <a:chExt cx="4843101" cy="2781772"/>
          </a:xfrm>
        </p:grpSpPr>
        <p:grpSp>
          <p:nvGrpSpPr>
            <p:cNvPr id="204" name="Group 203">
              <a:extLst>
                <a:ext uri="{FF2B5EF4-FFF2-40B4-BE49-F238E27FC236}">
                  <a16:creationId xmlns:a16="http://schemas.microsoft.com/office/drawing/2014/main" id="{6B8B0D85-9B8A-B91D-12FD-371E00C5F223}"/>
                </a:ext>
              </a:extLst>
            </p:cNvPr>
            <p:cNvGrpSpPr/>
            <p:nvPr/>
          </p:nvGrpSpPr>
          <p:grpSpPr>
            <a:xfrm>
              <a:off x="3912845" y="3894424"/>
              <a:ext cx="4843101" cy="2384394"/>
              <a:chOff x="6993760" y="4126348"/>
              <a:chExt cx="4843101" cy="2384394"/>
            </a:xfrm>
          </p:grpSpPr>
          <p:sp>
            <p:nvSpPr>
              <p:cNvPr id="169" name="Rectangle: Rounded Corners 168">
                <a:extLst>
                  <a:ext uri="{FF2B5EF4-FFF2-40B4-BE49-F238E27FC236}">
                    <a16:creationId xmlns:a16="http://schemas.microsoft.com/office/drawing/2014/main" id="{F5F79E6C-8329-0785-A681-50DB285F636E}"/>
                  </a:ext>
                </a:extLst>
              </p:cNvPr>
              <p:cNvSpPr/>
              <p:nvPr/>
            </p:nvSpPr>
            <p:spPr>
              <a:xfrm>
                <a:off x="8160035" y="4126348"/>
                <a:ext cx="2470007" cy="1366106"/>
              </a:xfrm>
              <a:prstGeom prst="roundRect">
                <a:avLst>
                  <a:gd name="adj" fmla="val 15001"/>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rgbClr val="00B0F0"/>
                  </a:solidFill>
                  <a:effectLst>
                    <a:outerShdw blurRad="38100" dist="38100" dir="2700000" algn="tl">
                      <a:srgbClr val="000000">
                        <a:alpha val="43137"/>
                      </a:srgbClr>
                    </a:outerShdw>
                  </a:effectLst>
                </a:endParaRPr>
              </a:p>
            </p:txBody>
          </p:sp>
          <p:sp>
            <p:nvSpPr>
              <p:cNvPr id="170" name="Rectangle: Rounded Corners 169">
                <a:extLst>
                  <a:ext uri="{FF2B5EF4-FFF2-40B4-BE49-F238E27FC236}">
                    <a16:creationId xmlns:a16="http://schemas.microsoft.com/office/drawing/2014/main" id="{CDEBFE06-17EC-C85D-3041-EADF45BD6230}"/>
                  </a:ext>
                </a:extLst>
              </p:cNvPr>
              <p:cNvSpPr/>
              <p:nvPr/>
            </p:nvSpPr>
            <p:spPr>
              <a:xfrm>
                <a:off x="9459093" y="4807960"/>
                <a:ext cx="1035238" cy="578916"/>
              </a:xfrm>
              <a:prstGeom prst="roundRect">
                <a:avLst>
                  <a:gd name="adj" fmla="val 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ffectLst>
                    <a:outerShdw blurRad="38100" dist="38100" dir="2700000" algn="tl">
                      <a:srgbClr val="000000">
                        <a:alpha val="43137"/>
                      </a:srgbClr>
                    </a:outerShdw>
                  </a:effectLst>
                </a:endParaRPr>
              </a:p>
            </p:txBody>
          </p:sp>
          <p:grpSp>
            <p:nvGrpSpPr>
              <p:cNvPr id="171" name="Group 170">
                <a:extLst>
                  <a:ext uri="{FF2B5EF4-FFF2-40B4-BE49-F238E27FC236}">
                    <a16:creationId xmlns:a16="http://schemas.microsoft.com/office/drawing/2014/main" id="{72EDB54B-27A5-A9D0-FF28-B6214555E9D5}"/>
                  </a:ext>
                </a:extLst>
              </p:cNvPr>
              <p:cNvGrpSpPr>
                <a:grpSpLocks/>
              </p:cNvGrpSpPr>
              <p:nvPr/>
            </p:nvGrpSpPr>
            <p:grpSpPr>
              <a:xfrm>
                <a:off x="8319109" y="4357403"/>
                <a:ext cx="2180800" cy="367796"/>
                <a:chOff x="1348956" y="1873505"/>
                <a:chExt cx="2843414" cy="479547"/>
              </a:xfrm>
            </p:grpSpPr>
            <p:sp>
              <p:nvSpPr>
                <p:cNvPr id="198" name="Rectangle: Rounded Corners 197">
                  <a:extLst>
                    <a:ext uri="{FF2B5EF4-FFF2-40B4-BE49-F238E27FC236}">
                      <a16:creationId xmlns:a16="http://schemas.microsoft.com/office/drawing/2014/main" id="{8BE39E9B-57BB-F705-6337-6C54909FCABC}"/>
                    </a:ext>
                  </a:extLst>
                </p:cNvPr>
                <p:cNvSpPr>
                  <a:spLocks/>
                </p:cNvSpPr>
                <p:nvPr/>
              </p:nvSpPr>
              <p:spPr>
                <a:xfrm>
                  <a:off x="1348956" y="1873505"/>
                  <a:ext cx="2843414" cy="479547"/>
                </a:xfrm>
                <a:prstGeom prst="roundRect">
                  <a:avLst>
                    <a:gd name="adj" fmla="val 0"/>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ffectLst>
                      <a:outerShdw blurRad="38100" dist="38100" dir="2700000" algn="tl">
                        <a:srgbClr val="000000">
                          <a:alpha val="43137"/>
                        </a:srgbClr>
                      </a:outerShdw>
                    </a:effectLst>
                  </a:endParaRPr>
                </a:p>
              </p:txBody>
            </p:sp>
            <p:sp>
              <p:nvSpPr>
                <p:cNvPr id="199" name="TextBox 198">
                  <a:extLst>
                    <a:ext uri="{FF2B5EF4-FFF2-40B4-BE49-F238E27FC236}">
                      <a16:creationId xmlns:a16="http://schemas.microsoft.com/office/drawing/2014/main" id="{40318D1C-4383-57EF-4F4B-BFE05375BCC3}"/>
                    </a:ext>
                  </a:extLst>
                </p:cNvPr>
                <p:cNvSpPr txBox="1">
                  <a:spLocks/>
                </p:cNvSpPr>
                <p:nvPr/>
              </p:nvSpPr>
              <p:spPr>
                <a:xfrm>
                  <a:off x="1357254" y="1877727"/>
                  <a:ext cx="1181301" cy="401292"/>
                </a:xfrm>
                <a:prstGeom prst="rect">
                  <a:avLst/>
                </a:prstGeom>
                <a:noFill/>
              </p:spPr>
              <p:txBody>
                <a:bodyPr wrap="none" rtlCol="0">
                  <a:spAutoFit/>
                </a:bodyPr>
                <a:lstStyle/>
                <a:p>
                  <a:r>
                    <a:rPr lang="en-US" sz="1400" b="1" dirty="0">
                      <a:solidFill>
                        <a:schemeClr val="bg1"/>
                      </a:solidFill>
                    </a:rPr>
                    <a:t>SoC/MCU</a:t>
                  </a:r>
                </a:p>
              </p:txBody>
            </p:sp>
          </p:grpSp>
          <p:sp>
            <p:nvSpPr>
              <p:cNvPr id="172" name="Rectangle: Rounded Corners 171">
                <a:extLst>
                  <a:ext uri="{FF2B5EF4-FFF2-40B4-BE49-F238E27FC236}">
                    <a16:creationId xmlns:a16="http://schemas.microsoft.com/office/drawing/2014/main" id="{78FC35B7-EAE2-C56D-57D6-B3A5834ACF27}"/>
                  </a:ext>
                </a:extLst>
              </p:cNvPr>
              <p:cNvSpPr/>
              <p:nvPr/>
            </p:nvSpPr>
            <p:spPr>
              <a:xfrm>
                <a:off x="8314669" y="4807960"/>
                <a:ext cx="1035238" cy="578916"/>
              </a:xfrm>
              <a:prstGeom prst="roundRect">
                <a:avLst>
                  <a:gd name="adj" fmla="val 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ffectLst>
                    <a:outerShdw blurRad="38100" dist="38100" dir="2700000" algn="tl">
                      <a:srgbClr val="000000">
                        <a:alpha val="43137"/>
                      </a:srgbClr>
                    </a:outerShdw>
                  </a:effectLst>
                </a:endParaRPr>
              </a:p>
            </p:txBody>
          </p:sp>
          <p:sp>
            <p:nvSpPr>
              <p:cNvPr id="173" name="TextBox 172">
                <a:extLst>
                  <a:ext uri="{FF2B5EF4-FFF2-40B4-BE49-F238E27FC236}">
                    <a16:creationId xmlns:a16="http://schemas.microsoft.com/office/drawing/2014/main" id="{2C132771-0A64-3E9D-C9E6-C4B137F236F5}"/>
                  </a:ext>
                </a:extLst>
              </p:cNvPr>
              <p:cNvSpPr txBox="1"/>
              <p:nvPr/>
            </p:nvSpPr>
            <p:spPr>
              <a:xfrm>
                <a:off x="8343995" y="4826494"/>
                <a:ext cx="599113" cy="169277"/>
              </a:xfrm>
              <a:prstGeom prst="rect">
                <a:avLst/>
              </a:prstGeom>
              <a:noFill/>
            </p:spPr>
            <p:txBody>
              <a:bodyPr wrap="square" lIns="0" tIns="0" rIns="0" bIns="0" rtlCol="0">
                <a:spAutoFit/>
              </a:bodyPr>
              <a:lstStyle/>
              <a:p>
                <a:r>
                  <a:rPr lang="en-US" sz="1100" b="1" dirty="0"/>
                  <a:t>BT Chip_1</a:t>
                </a:r>
              </a:p>
            </p:txBody>
          </p:sp>
          <p:sp>
            <p:nvSpPr>
              <p:cNvPr id="174" name="Freeform 48">
                <a:extLst>
                  <a:ext uri="{FF2B5EF4-FFF2-40B4-BE49-F238E27FC236}">
                    <a16:creationId xmlns:a16="http://schemas.microsoft.com/office/drawing/2014/main" id="{E405F825-3513-8790-A26B-02BB7B65DD5B}"/>
                  </a:ext>
                </a:extLst>
              </p:cNvPr>
              <p:cNvSpPr>
                <a:spLocks noChangeArrowheads="1"/>
              </p:cNvSpPr>
              <p:nvPr/>
            </p:nvSpPr>
            <p:spPr bwMode="auto">
              <a:xfrm>
                <a:off x="11387500" y="4643906"/>
                <a:ext cx="449361" cy="774100"/>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700" dirty="0"/>
              </a:p>
            </p:txBody>
          </p:sp>
          <p:sp>
            <p:nvSpPr>
              <p:cNvPr id="175" name="TextBox 174">
                <a:extLst>
                  <a:ext uri="{FF2B5EF4-FFF2-40B4-BE49-F238E27FC236}">
                    <a16:creationId xmlns:a16="http://schemas.microsoft.com/office/drawing/2014/main" id="{5D0E5F7F-783C-3D5C-CF47-E8FE2F7EEC4A}"/>
                  </a:ext>
                </a:extLst>
              </p:cNvPr>
              <p:cNvSpPr txBox="1"/>
              <p:nvPr/>
            </p:nvSpPr>
            <p:spPr>
              <a:xfrm>
                <a:off x="8782182" y="6172126"/>
                <a:ext cx="481157" cy="215444"/>
              </a:xfrm>
              <a:prstGeom prst="rect">
                <a:avLst/>
              </a:prstGeom>
              <a:noFill/>
            </p:spPr>
            <p:txBody>
              <a:bodyPr wrap="none" lIns="0" tIns="0" rIns="0" bIns="0" rtlCol="0">
                <a:spAutoFit/>
              </a:bodyPr>
              <a:lstStyle/>
              <a:p>
                <a:pPr algn="r"/>
                <a:r>
                  <a:rPr lang="en-US" sz="1400" b="1" dirty="0">
                    <a:solidFill>
                      <a:srgbClr val="00B0F0"/>
                    </a:solidFill>
                  </a:rPr>
                  <a:t>SCO_1</a:t>
                </a:r>
              </a:p>
            </p:txBody>
          </p:sp>
          <p:sp>
            <p:nvSpPr>
              <p:cNvPr id="176" name="TextBox 175">
                <a:extLst>
                  <a:ext uri="{FF2B5EF4-FFF2-40B4-BE49-F238E27FC236}">
                    <a16:creationId xmlns:a16="http://schemas.microsoft.com/office/drawing/2014/main" id="{7BA1ABE4-7477-1A88-5C50-9BE45BB7434E}"/>
                  </a:ext>
                </a:extLst>
              </p:cNvPr>
              <p:cNvSpPr txBox="1"/>
              <p:nvPr/>
            </p:nvSpPr>
            <p:spPr>
              <a:xfrm>
                <a:off x="9559045" y="6179097"/>
                <a:ext cx="481157" cy="215444"/>
              </a:xfrm>
              <a:prstGeom prst="rect">
                <a:avLst/>
              </a:prstGeom>
              <a:noFill/>
            </p:spPr>
            <p:txBody>
              <a:bodyPr wrap="none" lIns="0" tIns="0" rIns="0" bIns="0" rtlCol="0">
                <a:spAutoFit/>
              </a:bodyPr>
              <a:lstStyle/>
              <a:p>
                <a:r>
                  <a:rPr lang="en-US" sz="1400" b="1" dirty="0">
                    <a:solidFill>
                      <a:srgbClr val="27C360"/>
                    </a:solidFill>
                  </a:rPr>
                  <a:t>SCO_2</a:t>
                </a:r>
              </a:p>
            </p:txBody>
          </p:sp>
          <p:grpSp>
            <p:nvGrpSpPr>
              <p:cNvPr id="177" name="Group 176">
                <a:extLst>
                  <a:ext uri="{FF2B5EF4-FFF2-40B4-BE49-F238E27FC236}">
                    <a16:creationId xmlns:a16="http://schemas.microsoft.com/office/drawing/2014/main" id="{9D597174-4F06-E2F7-6B9E-A9F07B7DA031}"/>
                  </a:ext>
                </a:extLst>
              </p:cNvPr>
              <p:cNvGrpSpPr/>
              <p:nvPr/>
            </p:nvGrpSpPr>
            <p:grpSpPr>
              <a:xfrm>
                <a:off x="7911040" y="5762222"/>
                <a:ext cx="800606" cy="748520"/>
                <a:chOff x="1643538" y="4672192"/>
                <a:chExt cx="1043862" cy="975950"/>
              </a:xfrm>
            </p:grpSpPr>
            <p:pic>
              <p:nvPicPr>
                <p:cNvPr id="196" name="그림 34">
                  <a:extLst>
                    <a:ext uri="{FF2B5EF4-FFF2-40B4-BE49-F238E27FC236}">
                      <a16:creationId xmlns:a16="http://schemas.microsoft.com/office/drawing/2014/main" id="{275A250E-8419-27E1-A382-D033D28F1773}"/>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770924" y="4672192"/>
                  <a:ext cx="916476" cy="975950"/>
                </a:xfrm>
                <a:prstGeom prst="rect">
                  <a:avLst/>
                </a:prstGeom>
              </p:spPr>
            </p:pic>
            <p:pic>
              <p:nvPicPr>
                <p:cNvPr id="197" name="그림 36">
                  <a:extLst>
                    <a:ext uri="{FF2B5EF4-FFF2-40B4-BE49-F238E27FC236}">
                      <a16:creationId xmlns:a16="http://schemas.microsoft.com/office/drawing/2014/main" id="{416D6F4D-2917-6E46-4F48-0BF701942DA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43538" y="5246829"/>
                  <a:ext cx="916476" cy="339096"/>
                </a:xfrm>
                <a:prstGeom prst="rect">
                  <a:avLst/>
                </a:prstGeom>
              </p:spPr>
            </p:pic>
          </p:grpSp>
          <p:grpSp>
            <p:nvGrpSpPr>
              <p:cNvPr id="178" name="Group 177">
                <a:extLst>
                  <a:ext uri="{FF2B5EF4-FFF2-40B4-BE49-F238E27FC236}">
                    <a16:creationId xmlns:a16="http://schemas.microsoft.com/office/drawing/2014/main" id="{DB15E0B7-418C-9670-DAEE-3E42FF6AE10F}"/>
                  </a:ext>
                </a:extLst>
              </p:cNvPr>
              <p:cNvGrpSpPr/>
              <p:nvPr/>
            </p:nvGrpSpPr>
            <p:grpSpPr>
              <a:xfrm>
                <a:off x="10075000" y="5762222"/>
                <a:ext cx="800606" cy="748520"/>
                <a:chOff x="4460659" y="4704529"/>
                <a:chExt cx="1043862" cy="975950"/>
              </a:xfrm>
            </p:grpSpPr>
            <p:pic>
              <p:nvPicPr>
                <p:cNvPr id="194" name="그림 34">
                  <a:extLst>
                    <a:ext uri="{FF2B5EF4-FFF2-40B4-BE49-F238E27FC236}">
                      <a16:creationId xmlns:a16="http://schemas.microsoft.com/office/drawing/2014/main" id="{F3706C80-89FF-C255-F329-0AD5A14BFE98}"/>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4588045" y="4704529"/>
                  <a:ext cx="916476" cy="975950"/>
                </a:xfrm>
                <a:prstGeom prst="rect">
                  <a:avLst/>
                </a:prstGeom>
              </p:spPr>
            </p:pic>
            <p:pic>
              <p:nvPicPr>
                <p:cNvPr id="195" name="그림 36">
                  <a:extLst>
                    <a:ext uri="{FF2B5EF4-FFF2-40B4-BE49-F238E27FC236}">
                      <a16:creationId xmlns:a16="http://schemas.microsoft.com/office/drawing/2014/main" id="{1B89F799-6E1A-9CA7-2654-DED60E43458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60659" y="5279166"/>
                  <a:ext cx="916476" cy="339096"/>
                </a:xfrm>
                <a:prstGeom prst="rect">
                  <a:avLst/>
                </a:prstGeom>
              </p:spPr>
            </p:pic>
          </p:grpSp>
          <p:sp>
            <p:nvSpPr>
              <p:cNvPr id="179" name="Freeform 48">
                <a:extLst>
                  <a:ext uri="{FF2B5EF4-FFF2-40B4-BE49-F238E27FC236}">
                    <a16:creationId xmlns:a16="http://schemas.microsoft.com/office/drawing/2014/main" id="{6D96034E-7CDB-30C5-6F10-EAED706F9828}"/>
                  </a:ext>
                </a:extLst>
              </p:cNvPr>
              <p:cNvSpPr>
                <a:spLocks noChangeArrowheads="1"/>
              </p:cNvSpPr>
              <p:nvPr/>
            </p:nvSpPr>
            <p:spPr bwMode="auto">
              <a:xfrm>
                <a:off x="6993760" y="4649460"/>
                <a:ext cx="449361" cy="774100"/>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700" dirty="0"/>
              </a:p>
            </p:txBody>
          </p:sp>
          <p:cxnSp>
            <p:nvCxnSpPr>
              <p:cNvPr id="180" name="接點: 肘形 28">
                <a:extLst>
                  <a:ext uri="{FF2B5EF4-FFF2-40B4-BE49-F238E27FC236}">
                    <a16:creationId xmlns:a16="http://schemas.microsoft.com/office/drawing/2014/main" id="{59213340-776C-36DD-9357-DFD54C6D1A23}"/>
                  </a:ext>
                </a:extLst>
              </p:cNvPr>
              <p:cNvCxnSpPr>
                <a:cxnSpLocks/>
                <a:stCxn id="182" idx="4"/>
                <a:endCxn id="181" idx="6"/>
              </p:cNvCxnSpPr>
              <p:nvPr/>
            </p:nvCxnSpPr>
            <p:spPr>
              <a:xfrm rot="5400000">
                <a:off x="8015525" y="4021072"/>
                <a:ext cx="492319" cy="1660373"/>
              </a:xfrm>
              <a:prstGeom prst="bentConnector2">
                <a:avLst/>
              </a:prstGeom>
              <a:ln w="38100">
                <a:solidFill>
                  <a:srgbClr val="00B0F0"/>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E2C3CD5A-E876-B77D-653B-F6A4B323A269}"/>
                  </a:ext>
                </a:extLst>
              </p:cNvPr>
              <p:cNvSpPr/>
              <p:nvPr/>
            </p:nvSpPr>
            <p:spPr>
              <a:xfrm>
                <a:off x="7403886" y="5083612"/>
                <a:ext cx="27611" cy="27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2" name="Oval 181">
                <a:extLst>
                  <a:ext uri="{FF2B5EF4-FFF2-40B4-BE49-F238E27FC236}">
                    <a16:creationId xmlns:a16="http://schemas.microsoft.com/office/drawing/2014/main" id="{E4193915-DE05-41E2-CEF2-61640FF132EB}"/>
                  </a:ext>
                </a:extLst>
              </p:cNvPr>
              <p:cNvSpPr/>
              <p:nvPr/>
            </p:nvSpPr>
            <p:spPr>
              <a:xfrm>
                <a:off x="9078064" y="4577488"/>
                <a:ext cx="27611" cy="27611"/>
              </a:xfrm>
              <a:prstGeom prst="ellipse">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3" name="TextBox 182">
                <a:extLst>
                  <a:ext uri="{FF2B5EF4-FFF2-40B4-BE49-F238E27FC236}">
                    <a16:creationId xmlns:a16="http://schemas.microsoft.com/office/drawing/2014/main" id="{B7B2325E-BFF0-4B56-4315-992354CC7FE0}"/>
                  </a:ext>
                </a:extLst>
              </p:cNvPr>
              <p:cNvSpPr txBox="1"/>
              <p:nvPr/>
            </p:nvSpPr>
            <p:spPr>
              <a:xfrm>
                <a:off x="9849329" y="4822474"/>
                <a:ext cx="624056" cy="164517"/>
              </a:xfrm>
              <a:prstGeom prst="rect">
                <a:avLst/>
              </a:prstGeom>
              <a:noFill/>
            </p:spPr>
            <p:txBody>
              <a:bodyPr wrap="square" lIns="0" tIns="0" rIns="0" bIns="0" rtlCol="0">
                <a:noAutofit/>
              </a:bodyPr>
              <a:lstStyle/>
              <a:p>
                <a:r>
                  <a:rPr lang="en-US" sz="1100" b="1" dirty="0"/>
                  <a:t>BT Chip_2</a:t>
                </a:r>
              </a:p>
            </p:txBody>
          </p:sp>
          <p:cxnSp>
            <p:nvCxnSpPr>
              <p:cNvPr id="184" name="接點: 肘形 28">
                <a:extLst>
                  <a:ext uri="{FF2B5EF4-FFF2-40B4-BE49-F238E27FC236}">
                    <a16:creationId xmlns:a16="http://schemas.microsoft.com/office/drawing/2014/main" id="{758FA58B-D1F9-89AE-5AAF-379442902565}"/>
                  </a:ext>
                </a:extLst>
              </p:cNvPr>
              <p:cNvCxnSpPr>
                <a:cxnSpLocks/>
                <a:stCxn id="185" idx="5"/>
                <a:endCxn id="186" idx="2"/>
              </p:cNvCxnSpPr>
              <p:nvPr/>
            </p:nvCxnSpPr>
            <p:spPr>
              <a:xfrm rot="16200000" flipH="1">
                <a:off x="10297154" y="4013858"/>
                <a:ext cx="502176" cy="1678516"/>
              </a:xfrm>
              <a:prstGeom prst="bentConnector2">
                <a:avLst/>
              </a:prstGeom>
              <a:ln w="38100">
                <a:solidFill>
                  <a:srgbClr val="B3BECD">
                    <a:alpha val="46000"/>
                  </a:srgb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85" name="Oval 184">
                <a:extLst>
                  <a:ext uri="{FF2B5EF4-FFF2-40B4-BE49-F238E27FC236}">
                    <a16:creationId xmlns:a16="http://schemas.microsoft.com/office/drawing/2014/main" id="{E92C478D-422B-5D7F-5DE1-59409471DF7D}"/>
                  </a:ext>
                </a:extLst>
              </p:cNvPr>
              <p:cNvSpPr/>
              <p:nvPr/>
            </p:nvSpPr>
            <p:spPr>
              <a:xfrm flipH="1">
                <a:off x="9704940" y="4578461"/>
                <a:ext cx="27611" cy="276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6" name="Oval 185">
                <a:extLst>
                  <a:ext uri="{FF2B5EF4-FFF2-40B4-BE49-F238E27FC236}">
                    <a16:creationId xmlns:a16="http://schemas.microsoft.com/office/drawing/2014/main" id="{0EE4E64F-2332-B681-BC47-7E78FB5680B8}"/>
                  </a:ext>
                </a:extLst>
              </p:cNvPr>
              <p:cNvSpPr/>
              <p:nvPr/>
            </p:nvSpPr>
            <p:spPr>
              <a:xfrm>
                <a:off x="11387500" y="5090398"/>
                <a:ext cx="27611" cy="276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87" name="Straight Connector 186">
                <a:extLst>
                  <a:ext uri="{FF2B5EF4-FFF2-40B4-BE49-F238E27FC236}">
                    <a16:creationId xmlns:a16="http://schemas.microsoft.com/office/drawing/2014/main" id="{5FFE815F-7CF4-89C3-1007-6AB4433605FB}"/>
                  </a:ext>
                </a:extLst>
              </p:cNvPr>
              <p:cNvCxnSpPr>
                <a:cxnSpLocks/>
              </p:cNvCxnSpPr>
              <p:nvPr/>
            </p:nvCxnSpPr>
            <p:spPr>
              <a:xfrm>
                <a:off x="9078064" y="4623281"/>
                <a:ext cx="173097" cy="0"/>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19039E5-6135-84AC-A8DB-90E09D3F07A8}"/>
                  </a:ext>
                </a:extLst>
              </p:cNvPr>
              <p:cNvCxnSpPr>
                <a:cxnSpLocks/>
              </p:cNvCxnSpPr>
              <p:nvPr/>
            </p:nvCxnSpPr>
            <p:spPr>
              <a:xfrm>
                <a:off x="9595861" y="4625025"/>
                <a:ext cx="74404" cy="1"/>
              </a:xfrm>
              <a:prstGeom prst="line">
                <a:avLst/>
              </a:prstGeom>
              <a:ln w="38100">
                <a:solidFill>
                  <a:srgbClr val="B3BECD">
                    <a:alpha val="46000"/>
                  </a:srgbClr>
                </a:solidFill>
                <a:prstDash val="sysDash"/>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733AD12D-FD54-D2EF-5D92-FFB6C1F27BA3}"/>
                  </a:ext>
                </a:extLst>
              </p:cNvPr>
              <p:cNvSpPr txBox="1"/>
              <p:nvPr/>
            </p:nvSpPr>
            <p:spPr>
              <a:xfrm>
                <a:off x="7574950" y="4864242"/>
                <a:ext cx="481157" cy="215444"/>
              </a:xfrm>
              <a:prstGeom prst="rect">
                <a:avLst/>
              </a:prstGeom>
              <a:noFill/>
            </p:spPr>
            <p:txBody>
              <a:bodyPr wrap="none" lIns="0" tIns="0" rIns="0" bIns="0" rtlCol="0">
                <a:spAutoFit/>
              </a:bodyPr>
              <a:lstStyle/>
              <a:p>
                <a:pPr algn="r"/>
                <a:r>
                  <a:rPr lang="en-US" sz="1400" b="1" dirty="0">
                    <a:solidFill>
                      <a:srgbClr val="00B0F0"/>
                    </a:solidFill>
                  </a:rPr>
                  <a:t>SCO_3</a:t>
                </a:r>
              </a:p>
            </p:txBody>
          </p:sp>
          <p:sp>
            <p:nvSpPr>
              <p:cNvPr id="190" name="TextBox 189">
                <a:extLst>
                  <a:ext uri="{FF2B5EF4-FFF2-40B4-BE49-F238E27FC236}">
                    <a16:creationId xmlns:a16="http://schemas.microsoft.com/office/drawing/2014/main" id="{BFBBA7BA-F74E-309D-FCFD-9241C2ED2508}"/>
                  </a:ext>
                </a:extLst>
              </p:cNvPr>
              <p:cNvSpPr txBox="1"/>
              <p:nvPr/>
            </p:nvSpPr>
            <p:spPr>
              <a:xfrm>
                <a:off x="10727399" y="4873826"/>
                <a:ext cx="481157" cy="215444"/>
              </a:xfrm>
              <a:prstGeom prst="rect">
                <a:avLst/>
              </a:prstGeom>
              <a:noFill/>
            </p:spPr>
            <p:txBody>
              <a:bodyPr wrap="none" lIns="0" tIns="0" rIns="0" bIns="0" rtlCol="0">
                <a:spAutoFit/>
              </a:bodyPr>
              <a:lstStyle/>
              <a:p>
                <a:pPr algn="r"/>
                <a:r>
                  <a:rPr lang="en-US" sz="1400" b="1" dirty="0">
                    <a:solidFill>
                      <a:schemeClr val="bg1">
                        <a:lumMod val="65000"/>
                      </a:schemeClr>
                    </a:solidFill>
                  </a:rPr>
                  <a:t>SCO_4</a:t>
                </a:r>
              </a:p>
            </p:txBody>
          </p:sp>
          <p:cxnSp>
            <p:nvCxnSpPr>
              <p:cNvPr id="191" name="接點: 肘形 28">
                <a:extLst>
                  <a:ext uri="{FF2B5EF4-FFF2-40B4-BE49-F238E27FC236}">
                    <a16:creationId xmlns:a16="http://schemas.microsoft.com/office/drawing/2014/main" id="{BA657EF7-4417-E997-E61A-3ED01BA336D8}"/>
                  </a:ext>
                </a:extLst>
              </p:cNvPr>
              <p:cNvCxnSpPr>
                <a:cxnSpLocks/>
                <a:endCxn id="196" idx="3"/>
              </p:cNvCxnSpPr>
              <p:nvPr/>
            </p:nvCxnSpPr>
            <p:spPr>
              <a:xfrm rot="5400000">
                <a:off x="8210380" y="5105949"/>
                <a:ext cx="1531800" cy="529266"/>
              </a:xfrm>
              <a:prstGeom prst="bentConnector2">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2" name="Connector: Elbow 191">
                <a:extLst>
                  <a:ext uri="{FF2B5EF4-FFF2-40B4-BE49-F238E27FC236}">
                    <a16:creationId xmlns:a16="http://schemas.microsoft.com/office/drawing/2014/main" id="{7C18FD7A-C9A6-DA8F-E0DC-480D55C794AA}"/>
                  </a:ext>
                </a:extLst>
              </p:cNvPr>
              <p:cNvCxnSpPr>
                <a:cxnSpLocks/>
                <a:endCxn id="194" idx="1"/>
              </p:cNvCxnSpPr>
              <p:nvPr/>
            </p:nvCxnSpPr>
            <p:spPr>
              <a:xfrm rot="16200000" flipH="1">
                <a:off x="9099340" y="5063121"/>
                <a:ext cx="1531800" cy="614920"/>
              </a:xfrm>
              <a:prstGeom prst="bentConnector2">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604D90D-B5A6-E93C-BC4F-873ADC02D127}"/>
                  </a:ext>
                </a:extLst>
              </p:cNvPr>
              <p:cNvCxnSpPr>
                <a:cxnSpLocks/>
              </p:cNvCxnSpPr>
              <p:nvPr/>
            </p:nvCxnSpPr>
            <p:spPr>
              <a:xfrm>
                <a:off x="9225325" y="4623281"/>
                <a:ext cx="346253" cy="0"/>
              </a:xfrm>
              <a:prstGeom prst="line">
                <a:avLst/>
              </a:prstGeom>
              <a:ln w="38100">
                <a:gradFill>
                  <a:gsLst>
                    <a:gs pos="0">
                      <a:srgbClr val="00B0F0"/>
                    </a:gs>
                    <a:gs pos="64000">
                      <a:srgbClr val="00B050"/>
                    </a:gs>
                  </a:gsLst>
                  <a:lin ang="0" scaled="0"/>
                </a:gradFill>
                <a:prstDash val="solid"/>
              </a:ln>
            </p:spPr>
            <p:style>
              <a:lnRef idx="1">
                <a:schemeClr val="accent1"/>
              </a:lnRef>
              <a:fillRef idx="0">
                <a:schemeClr val="accent1"/>
              </a:fillRef>
              <a:effectRef idx="0">
                <a:schemeClr val="accent1"/>
              </a:effectRef>
              <a:fontRef idx="minor">
                <a:schemeClr val="tx1"/>
              </a:fontRef>
            </p:style>
          </p:cxnSp>
        </p:grpSp>
        <p:sp>
          <p:nvSpPr>
            <p:cNvPr id="206" name="TextBox 205">
              <a:extLst>
                <a:ext uri="{FF2B5EF4-FFF2-40B4-BE49-F238E27FC236}">
                  <a16:creationId xmlns:a16="http://schemas.microsoft.com/office/drawing/2014/main" id="{88AF6CCC-9A48-6C0B-3D39-42433FAC31A1}"/>
                </a:ext>
              </a:extLst>
            </p:cNvPr>
            <p:cNvSpPr txBox="1"/>
            <p:nvPr/>
          </p:nvSpPr>
          <p:spPr>
            <a:xfrm>
              <a:off x="4036318" y="6337642"/>
              <a:ext cx="4596154" cy="338554"/>
            </a:xfrm>
            <a:prstGeom prst="rect">
              <a:avLst/>
            </a:prstGeom>
            <a:noFill/>
          </p:spPr>
          <p:txBody>
            <a:bodyPr wrap="square" rtlCol="0">
              <a:spAutoFit/>
            </a:bodyPr>
            <a:lstStyle/>
            <a:p>
              <a:pPr algn="ctr"/>
              <a:r>
                <a:rPr lang="en-US" sz="1600" dirty="0">
                  <a:ea typeface="Lato Light" panose="020F0502020204030203" pitchFamily="34" charset="0"/>
                  <a:cs typeface="Lato Light" panose="020F0502020204030203" pitchFamily="34" charset="0"/>
                </a:rPr>
                <a:t>3. Conference call with Driver and Passenger</a:t>
              </a:r>
            </a:p>
          </p:txBody>
        </p:sp>
      </p:grpSp>
    </p:spTree>
    <p:extLst>
      <p:ext uri="{BB962C8B-B14F-4D97-AF65-F5344CB8AC3E}">
        <p14:creationId xmlns:p14="http://schemas.microsoft.com/office/powerpoint/2010/main" val="81165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97346337-E757-89A9-6B06-33C02FA2349F}"/>
              </a:ext>
            </a:extLst>
          </p:cNvPr>
          <p:cNvGrpSpPr/>
          <p:nvPr/>
        </p:nvGrpSpPr>
        <p:grpSpPr>
          <a:xfrm>
            <a:off x="4540989" y="1476385"/>
            <a:ext cx="1801157" cy="998119"/>
            <a:chOff x="9391542" y="2664818"/>
            <a:chExt cx="1237702" cy="685878"/>
          </a:xfrm>
        </p:grpSpPr>
        <p:sp>
          <p:nvSpPr>
            <p:cNvPr id="78" name="Rectangle: Rounded Corners 77">
              <a:extLst>
                <a:ext uri="{FF2B5EF4-FFF2-40B4-BE49-F238E27FC236}">
                  <a16:creationId xmlns:a16="http://schemas.microsoft.com/office/drawing/2014/main" id="{049F6CC9-F0D4-AB48-D95C-E1CC566D4783}"/>
                </a:ext>
              </a:extLst>
            </p:cNvPr>
            <p:cNvSpPr/>
            <p:nvPr/>
          </p:nvSpPr>
          <p:spPr>
            <a:xfrm>
              <a:off x="9391542" y="2664818"/>
              <a:ext cx="1237702" cy="685878"/>
            </a:xfrm>
            <a:prstGeom prst="roundRect">
              <a:avLst>
                <a:gd name="adj" fmla="val 150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B0F0"/>
                </a:solidFill>
                <a:effectLst>
                  <a:outerShdw blurRad="38100" dist="38100" dir="2700000" algn="tl">
                    <a:srgbClr val="000000">
                      <a:alpha val="43137"/>
                    </a:srgbClr>
                  </a:outerShdw>
                </a:effectLst>
              </a:endParaRPr>
            </a:p>
          </p:txBody>
        </p:sp>
        <p:sp>
          <p:nvSpPr>
            <p:cNvPr id="79" name="Rectangle 78">
              <a:extLst>
                <a:ext uri="{FF2B5EF4-FFF2-40B4-BE49-F238E27FC236}">
                  <a16:creationId xmlns:a16="http://schemas.microsoft.com/office/drawing/2014/main" id="{7C865BA0-C542-51D2-7E73-9830229A2832}"/>
                </a:ext>
              </a:extLst>
            </p:cNvPr>
            <p:cNvSpPr/>
            <p:nvPr/>
          </p:nvSpPr>
          <p:spPr>
            <a:xfrm rot="16200000">
              <a:off x="9905811" y="2267429"/>
              <a:ext cx="36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F7C5FDF-EA24-6ECE-8AF1-4DA2CC80E593}"/>
                </a:ext>
              </a:extLst>
            </p:cNvPr>
            <p:cNvSpPr/>
            <p:nvPr/>
          </p:nvSpPr>
          <p:spPr>
            <a:xfrm>
              <a:off x="9455810" y="2749621"/>
              <a:ext cx="36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4F69C7D3-100C-4617-8520-144D9916ED87}"/>
              </a:ext>
            </a:extLst>
          </p:cNvPr>
          <p:cNvSpPr>
            <a:spLocks noGrp="1"/>
          </p:cNvSpPr>
          <p:nvPr>
            <p:ph type="title"/>
          </p:nvPr>
        </p:nvSpPr>
        <p:spPr/>
        <p:txBody>
          <a:bodyPr>
            <a:normAutofit/>
          </a:bodyPr>
          <a:lstStyle/>
          <a:p>
            <a:r>
              <a:rPr lang="en-US" sz="2800" dirty="0"/>
              <a:t>LE Audio + Classic Simultaneous Connection for Camera  </a:t>
            </a:r>
          </a:p>
        </p:txBody>
      </p:sp>
      <p:cxnSp>
        <p:nvCxnSpPr>
          <p:cNvPr id="11" name="Connector: Elbow 10">
            <a:extLst>
              <a:ext uri="{FF2B5EF4-FFF2-40B4-BE49-F238E27FC236}">
                <a16:creationId xmlns:a16="http://schemas.microsoft.com/office/drawing/2014/main" id="{7BC95D59-9B8D-4EEB-9AC0-F0D09913B07A}"/>
              </a:ext>
            </a:extLst>
          </p:cNvPr>
          <p:cNvCxnSpPr>
            <a:cxnSpLocks/>
          </p:cNvCxnSpPr>
          <p:nvPr/>
        </p:nvCxnSpPr>
        <p:spPr>
          <a:xfrm rot="5400000">
            <a:off x="3654912" y="2553728"/>
            <a:ext cx="1800000" cy="1620000"/>
          </a:xfrm>
          <a:prstGeom prst="bentConnector2">
            <a:avLst/>
          </a:prstGeom>
          <a:ln w="25400">
            <a:solidFill>
              <a:srgbClr val="1B8BCD"/>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2D53AA53-B9FE-418C-A808-BDC32B78199C}"/>
              </a:ext>
            </a:extLst>
          </p:cNvPr>
          <p:cNvCxnSpPr>
            <a:cxnSpLocks/>
          </p:cNvCxnSpPr>
          <p:nvPr/>
        </p:nvCxnSpPr>
        <p:spPr>
          <a:xfrm rot="16200000" flipH="1">
            <a:off x="5559908" y="2553729"/>
            <a:ext cx="1800000" cy="1620000"/>
          </a:xfrm>
          <a:prstGeom prst="bentConnector2">
            <a:avLst/>
          </a:prstGeom>
          <a:ln w="25400">
            <a:solidFill>
              <a:srgbClr val="92D05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79006A8-EDD2-487E-804A-6BA197F074C0}"/>
              </a:ext>
            </a:extLst>
          </p:cNvPr>
          <p:cNvSpPr txBox="1"/>
          <p:nvPr/>
        </p:nvSpPr>
        <p:spPr>
          <a:xfrm>
            <a:off x="2459893" y="4906269"/>
            <a:ext cx="1293944" cy="307135"/>
          </a:xfrm>
          <a:prstGeom prst="rect">
            <a:avLst/>
          </a:prstGeom>
          <a:noFill/>
        </p:spPr>
        <p:txBody>
          <a:bodyPr wrap="none" rtlCol="0">
            <a:spAutoFit/>
          </a:bodyPr>
          <a:lstStyle/>
          <a:p>
            <a:pPr algn="ctr">
              <a:lnSpc>
                <a:spcPts val="1600"/>
              </a:lnSpc>
            </a:pPr>
            <a:r>
              <a:rPr lang="en-US" dirty="0"/>
              <a:t>BLE Audio 1</a:t>
            </a:r>
          </a:p>
        </p:txBody>
      </p:sp>
      <p:sp>
        <p:nvSpPr>
          <p:cNvPr id="24" name="TextBox 23">
            <a:extLst>
              <a:ext uri="{FF2B5EF4-FFF2-40B4-BE49-F238E27FC236}">
                <a16:creationId xmlns:a16="http://schemas.microsoft.com/office/drawing/2014/main" id="{1C65CAE0-B467-4D9F-84D4-0043377E6FE0}"/>
              </a:ext>
            </a:extLst>
          </p:cNvPr>
          <p:cNvSpPr txBox="1"/>
          <p:nvPr/>
        </p:nvSpPr>
        <p:spPr>
          <a:xfrm>
            <a:off x="7227858" y="4906268"/>
            <a:ext cx="1293944" cy="307135"/>
          </a:xfrm>
          <a:prstGeom prst="rect">
            <a:avLst/>
          </a:prstGeom>
          <a:noFill/>
        </p:spPr>
        <p:txBody>
          <a:bodyPr wrap="none" rtlCol="0">
            <a:spAutoFit/>
          </a:bodyPr>
          <a:lstStyle/>
          <a:p>
            <a:pPr algn="ctr">
              <a:lnSpc>
                <a:spcPts val="1600"/>
              </a:lnSpc>
            </a:pPr>
            <a:r>
              <a:rPr lang="en-US" altLang="zh-TW" dirty="0"/>
              <a:t>BLE</a:t>
            </a:r>
            <a:r>
              <a:rPr lang="zh-TW" altLang="en-US" dirty="0"/>
              <a:t> </a:t>
            </a:r>
            <a:r>
              <a:rPr lang="en-US" altLang="zh-TW" dirty="0"/>
              <a:t>Audio</a:t>
            </a:r>
            <a:r>
              <a:rPr lang="en-US" dirty="0"/>
              <a:t> 2</a:t>
            </a:r>
          </a:p>
        </p:txBody>
      </p:sp>
      <p:sp>
        <p:nvSpPr>
          <p:cNvPr id="35" name="TextBox 34">
            <a:extLst>
              <a:ext uri="{FF2B5EF4-FFF2-40B4-BE49-F238E27FC236}">
                <a16:creationId xmlns:a16="http://schemas.microsoft.com/office/drawing/2014/main" id="{AF3832B9-FC54-4ECB-8736-386C6BE554EC}"/>
              </a:ext>
            </a:extLst>
          </p:cNvPr>
          <p:cNvSpPr txBox="1"/>
          <p:nvPr/>
        </p:nvSpPr>
        <p:spPr>
          <a:xfrm>
            <a:off x="3953742" y="3782430"/>
            <a:ext cx="1221809" cy="717504"/>
          </a:xfrm>
          <a:prstGeom prst="rect">
            <a:avLst/>
          </a:prstGeom>
          <a:noFill/>
        </p:spPr>
        <p:txBody>
          <a:bodyPr wrap="none" rtlCol="0">
            <a:spAutoFit/>
          </a:bodyPr>
          <a:lstStyle/>
          <a:p>
            <a:pPr algn="ctr">
              <a:lnSpc>
                <a:spcPts val="1600"/>
              </a:lnSpc>
            </a:pPr>
            <a:r>
              <a:rPr lang="en-US" dirty="0"/>
              <a:t>LE Audio 1 </a:t>
            </a:r>
          </a:p>
          <a:p>
            <a:pPr algn="ctr">
              <a:lnSpc>
                <a:spcPts val="1600"/>
              </a:lnSpc>
            </a:pPr>
            <a:r>
              <a:rPr lang="en-US" dirty="0"/>
              <a:t>(CIS)</a:t>
            </a:r>
          </a:p>
          <a:p>
            <a:pPr algn="ctr">
              <a:lnSpc>
                <a:spcPts val="1600"/>
              </a:lnSpc>
            </a:pPr>
            <a:endParaRPr lang="en-US" dirty="0"/>
          </a:p>
        </p:txBody>
      </p:sp>
      <p:sp>
        <p:nvSpPr>
          <p:cNvPr id="36" name="TextBox 35">
            <a:extLst>
              <a:ext uri="{FF2B5EF4-FFF2-40B4-BE49-F238E27FC236}">
                <a16:creationId xmlns:a16="http://schemas.microsoft.com/office/drawing/2014/main" id="{E14D7C81-F242-43F6-9158-8401011593A0}"/>
              </a:ext>
            </a:extLst>
          </p:cNvPr>
          <p:cNvSpPr txBox="1"/>
          <p:nvPr/>
        </p:nvSpPr>
        <p:spPr>
          <a:xfrm>
            <a:off x="5841768" y="3784816"/>
            <a:ext cx="1168910" cy="512320"/>
          </a:xfrm>
          <a:prstGeom prst="rect">
            <a:avLst/>
          </a:prstGeom>
          <a:noFill/>
        </p:spPr>
        <p:txBody>
          <a:bodyPr wrap="none" rtlCol="0">
            <a:spAutoFit/>
          </a:bodyPr>
          <a:lstStyle/>
          <a:p>
            <a:pPr algn="ctr">
              <a:lnSpc>
                <a:spcPts val="1600"/>
              </a:lnSpc>
            </a:pPr>
            <a:r>
              <a:rPr lang="en-US" dirty="0"/>
              <a:t>LE Audio 2</a:t>
            </a:r>
          </a:p>
          <a:p>
            <a:pPr algn="ctr">
              <a:lnSpc>
                <a:spcPts val="1600"/>
              </a:lnSpc>
            </a:pPr>
            <a:r>
              <a:rPr lang="en-US" dirty="0"/>
              <a:t>(CIS)</a:t>
            </a:r>
          </a:p>
        </p:txBody>
      </p:sp>
      <p:sp>
        <p:nvSpPr>
          <p:cNvPr id="2" name="TextBox 1">
            <a:extLst>
              <a:ext uri="{FF2B5EF4-FFF2-40B4-BE49-F238E27FC236}">
                <a16:creationId xmlns:a16="http://schemas.microsoft.com/office/drawing/2014/main" id="{EE946326-96CA-1171-AF0D-AF7E6C752915}"/>
              </a:ext>
            </a:extLst>
          </p:cNvPr>
          <p:cNvSpPr txBox="1"/>
          <p:nvPr/>
        </p:nvSpPr>
        <p:spPr>
          <a:xfrm>
            <a:off x="4756317" y="1816434"/>
            <a:ext cx="1370503" cy="584775"/>
          </a:xfrm>
          <a:prstGeom prst="rect">
            <a:avLst/>
          </a:prstGeom>
          <a:noFill/>
        </p:spPr>
        <p:txBody>
          <a:bodyPr wrap="none" rtlCol="0">
            <a:spAutoFit/>
          </a:bodyPr>
          <a:lstStyle/>
          <a:p>
            <a:pPr algn="dist"/>
            <a:r>
              <a:rPr lang="en-US" altLang="zh-TW" sz="1600" b="1" dirty="0">
                <a:solidFill>
                  <a:srgbClr val="00B0F0"/>
                </a:solidFill>
                <a:effectLst>
                  <a:outerShdw blurRad="38100" dist="38100" dir="2700000" algn="tl">
                    <a:srgbClr val="000000">
                      <a:alpha val="43137"/>
                    </a:srgbClr>
                  </a:outerShdw>
                </a:effectLst>
              </a:rPr>
              <a:t>Digital Cluster</a:t>
            </a:r>
          </a:p>
          <a:p>
            <a:pPr algn="dist"/>
            <a:r>
              <a:rPr lang="en-US" altLang="zh-TW" sz="1600" b="1" dirty="0">
                <a:solidFill>
                  <a:srgbClr val="00B0F0"/>
                </a:solidFill>
                <a:effectLst>
                  <a:outerShdw blurRad="38100" dist="38100" dir="2700000" algn="tl">
                    <a:srgbClr val="000000">
                      <a:alpha val="43137"/>
                    </a:srgbClr>
                  </a:outerShdw>
                </a:effectLst>
              </a:rPr>
              <a:t>(Host Device)</a:t>
            </a:r>
            <a:endParaRPr lang="en-US" sz="1600" b="1" dirty="0">
              <a:solidFill>
                <a:srgbClr val="00B0F0"/>
              </a:solidFill>
              <a:effectLst>
                <a:outerShdw blurRad="38100" dist="38100" dir="2700000" algn="tl">
                  <a:srgbClr val="000000">
                    <a:alpha val="43137"/>
                  </a:srgbClr>
                </a:outerShdw>
              </a:effectLst>
            </a:endParaRPr>
          </a:p>
        </p:txBody>
      </p:sp>
      <p:pic>
        <p:nvPicPr>
          <p:cNvPr id="3" name="그림 34">
            <a:extLst>
              <a:ext uri="{FF2B5EF4-FFF2-40B4-BE49-F238E27FC236}">
                <a16:creationId xmlns:a16="http://schemas.microsoft.com/office/drawing/2014/main" id="{4E9EB5E7-611E-E7EF-CED5-9A45DDFBA8A4}"/>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2477705" y="3643309"/>
            <a:ext cx="1067599" cy="1136880"/>
          </a:xfrm>
          <a:prstGeom prst="rect">
            <a:avLst/>
          </a:prstGeom>
        </p:spPr>
      </p:pic>
      <p:pic>
        <p:nvPicPr>
          <p:cNvPr id="5" name="그림 34">
            <a:extLst>
              <a:ext uri="{FF2B5EF4-FFF2-40B4-BE49-F238E27FC236}">
                <a16:creationId xmlns:a16="http://schemas.microsoft.com/office/drawing/2014/main" id="{DC7C7E40-B902-ED18-5C12-31A4E8614ECC}"/>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7341031" y="3695288"/>
            <a:ext cx="1067599" cy="1136880"/>
          </a:xfrm>
          <a:prstGeom prst="rect">
            <a:avLst/>
          </a:prstGeom>
        </p:spPr>
      </p:pic>
    </p:spTree>
    <p:extLst>
      <p:ext uri="{BB962C8B-B14F-4D97-AF65-F5344CB8AC3E}">
        <p14:creationId xmlns:p14="http://schemas.microsoft.com/office/powerpoint/2010/main" val="168280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28D1C-3AC2-591C-99B2-5CE8D8D49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FE5D81-6F42-4191-7579-3B6D35F1B154}"/>
              </a:ext>
            </a:extLst>
          </p:cNvPr>
          <p:cNvSpPr>
            <a:spLocks noGrp="1"/>
          </p:cNvSpPr>
          <p:nvPr>
            <p:ph type="title"/>
          </p:nvPr>
        </p:nvSpPr>
        <p:spPr>
          <a:xfrm>
            <a:off x="1799770" y="179288"/>
            <a:ext cx="8533245" cy="647054"/>
          </a:xfrm>
        </p:spPr>
        <p:txBody>
          <a:bodyPr/>
          <a:lstStyle/>
          <a:p>
            <a:r>
              <a:rPr lang="en-US" dirty="0"/>
              <a:t>Roadmap</a:t>
            </a:r>
          </a:p>
        </p:txBody>
      </p:sp>
      <p:graphicFrame>
        <p:nvGraphicFramePr>
          <p:cNvPr id="4" name="Table 3">
            <a:extLst>
              <a:ext uri="{FF2B5EF4-FFF2-40B4-BE49-F238E27FC236}">
                <a16:creationId xmlns:a16="http://schemas.microsoft.com/office/drawing/2014/main" id="{3589C839-D37D-C2DE-F15C-C1AF6BDCF64F}"/>
              </a:ext>
            </a:extLst>
          </p:cNvPr>
          <p:cNvGraphicFramePr>
            <a:graphicFrameLocks noGrp="1"/>
          </p:cNvGraphicFramePr>
          <p:nvPr/>
        </p:nvGraphicFramePr>
        <p:xfrm>
          <a:off x="2001219" y="1289301"/>
          <a:ext cx="9715135" cy="4993530"/>
        </p:xfrm>
        <a:graphic>
          <a:graphicData uri="http://schemas.openxmlformats.org/drawingml/2006/table">
            <a:tbl>
              <a:tblPr firstRow="1" bandRow="1">
                <a:tableStyleId>{616DA210-FB5B-4158-B5E0-FEB733F419BA}</a:tableStyleId>
              </a:tblPr>
              <a:tblGrid>
                <a:gridCol w="1213201">
                  <a:extLst>
                    <a:ext uri="{9D8B030D-6E8A-4147-A177-3AD203B41FA5}">
                      <a16:colId xmlns:a16="http://schemas.microsoft.com/office/drawing/2014/main" val="20000"/>
                    </a:ext>
                  </a:extLst>
                </a:gridCol>
                <a:gridCol w="1214562">
                  <a:extLst>
                    <a:ext uri="{9D8B030D-6E8A-4147-A177-3AD203B41FA5}">
                      <a16:colId xmlns:a16="http://schemas.microsoft.com/office/drawing/2014/main" val="20001"/>
                    </a:ext>
                  </a:extLst>
                </a:gridCol>
                <a:gridCol w="1214562">
                  <a:extLst>
                    <a:ext uri="{9D8B030D-6E8A-4147-A177-3AD203B41FA5}">
                      <a16:colId xmlns:a16="http://schemas.microsoft.com/office/drawing/2014/main" val="20002"/>
                    </a:ext>
                  </a:extLst>
                </a:gridCol>
                <a:gridCol w="1214562">
                  <a:extLst>
                    <a:ext uri="{9D8B030D-6E8A-4147-A177-3AD203B41FA5}">
                      <a16:colId xmlns:a16="http://schemas.microsoft.com/office/drawing/2014/main" val="20003"/>
                    </a:ext>
                  </a:extLst>
                </a:gridCol>
                <a:gridCol w="1214562">
                  <a:extLst>
                    <a:ext uri="{9D8B030D-6E8A-4147-A177-3AD203B41FA5}">
                      <a16:colId xmlns:a16="http://schemas.microsoft.com/office/drawing/2014/main" val="20004"/>
                    </a:ext>
                  </a:extLst>
                </a:gridCol>
                <a:gridCol w="1214562">
                  <a:extLst>
                    <a:ext uri="{9D8B030D-6E8A-4147-A177-3AD203B41FA5}">
                      <a16:colId xmlns:a16="http://schemas.microsoft.com/office/drawing/2014/main" val="20005"/>
                    </a:ext>
                  </a:extLst>
                </a:gridCol>
                <a:gridCol w="1214562">
                  <a:extLst>
                    <a:ext uri="{9D8B030D-6E8A-4147-A177-3AD203B41FA5}">
                      <a16:colId xmlns:a16="http://schemas.microsoft.com/office/drawing/2014/main" val="3785735411"/>
                    </a:ext>
                  </a:extLst>
                </a:gridCol>
                <a:gridCol w="1214562">
                  <a:extLst>
                    <a:ext uri="{9D8B030D-6E8A-4147-A177-3AD203B41FA5}">
                      <a16:colId xmlns:a16="http://schemas.microsoft.com/office/drawing/2014/main" val="3667397668"/>
                    </a:ext>
                  </a:extLst>
                </a:gridCol>
              </a:tblGrid>
              <a:tr h="652662">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mn-lt"/>
                          <a:cs typeface="Lato Light"/>
                        </a:rPr>
                        <a:t>2025 Q4</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mn-lt"/>
                          <a:cs typeface="Lato Light"/>
                        </a:rPr>
                        <a:t>2026 Q1</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mn-lt"/>
                          <a:cs typeface="Lato Light"/>
                        </a:rPr>
                        <a:t>2026 Q2</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mn-lt"/>
                          <a:cs typeface="Lato Light"/>
                        </a:rPr>
                        <a:t>2026 Q3</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Lato Light"/>
                        </a:rPr>
                        <a:t>2026 Q4</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Lato Light"/>
                        </a:rPr>
                        <a:t>2027</a:t>
                      </a:r>
                    </a:p>
                  </a:txBody>
                  <a:tcPr marL="142308" marR="142308" marT="71173" marB="71173"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nchor="ctr">
                    <a:lnL w="6350" cap="flat" cmpd="sng" algn="ctr">
                      <a:solidFill>
                        <a:prstClr val="white">
                          <a:lumMod val="65000"/>
                        </a:prstClr>
                      </a:solid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3478">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solidFill>
                      <a:schemeClr val="bg1">
                        <a:lumMod val="50000"/>
                        <a:alpha val="20000"/>
                      </a:schemeClr>
                    </a:solidFill>
                  </a:tcPr>
                </a:tc>
                <a:extLst>
                  <a:ext uri="{0D108BD9-81ED-4DB2-BD59-A6C34878D82A}">
                    <a16:rowId xmlns:a16="http://schemas.microsoft.com/office/drawing/2014/main" val="10001"/>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3"/>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7F7F">
                        <a:alpha val="20000"/>
                      </a:srgbClr>
                    </a:solidFill>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7F7F7F">
                        <a:alpha val="20000"/>
                      </a:srgbClr>
                    </a:solidFill>
                  </a:tcPr>
                </a:tc>
                <a:extLst>
                  <a:ext uri="{0D108BD9-81ED-4DB2-BD59-A6C34878D82A}">
                    <a16:rowId xmlns:a16="http://schemas.microsoft.com/office/drawing/2014/main" val="10005"/>
                  </a:ext>
                </a:extLst>
              </a:tr>
              <a:tr h="7234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400" b="0" dirty="0">
                        <a:solidFill>
                          <a:schemeClr val="tx1"/>
                        </a:solidFill>
                        <a:latin typeface="+mn-lt"/>
                        <a:cs typeface="Lato Light"/>
                      </a:endParaRPr>
                    </a:p>
                  </a:txBody>
                  <a:tcPr marL="142308" marR="142308" marT="71173" marB="71173">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7" name="Rounded Rectangle 11">
            <a:extLst>
              <a:ext uri="{FF2B5EF4-FFF2-40B4-BE49-F238E27FC236}">
                <a16:creationId xmlns:a16="http://schemas.microsoft.com/office/drawing/2014/main" id="{10572080-C37F-CD53-DCCE-E4CFCA66D1D1}"/>
              </a:ext>
            </a:extLst>
          </p:cNvPr>
          <p:cNvSpPr/>
          <p:nvPr/>
        </p:nvSpPr>
        <p:spPr>
          <a:xfrm>
            <a:off x="6154882" y="5046392"/>
            <a:ext cx="4544380" cy="360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ltLang="zh-TW" sz="1400" dirty="0">
              <a:solidFill>
                <a:schemeClr val="bg1"/>
              </a:solidFill>
            </a:endParaRPr>
          </a:p>
          <a:p>
            <a:pPr algn="ctr"/>
            <a:r>
              <a:rPr lang="en-US" altLang="zh-TW" sz="1400" dirty="0">
                <a:solidFill>
                  <a:schemeClr val="bg1"/>
                </a:solidFill>
              </a:rPr>
              <a:t>Ethernet AVB </a:t>
            </a:r>
            <a:r>
              <a:rPr kumimoji="1" lang="en-US" altLang="ja-JP" sz="1400" dirty="0">
                <a:solidFill>
                  <a:schemeClr val="bg1"/>
                </a:solidFill>
              </a:rPr>
              <a:t>:Talker/Listener</a:t>
            </a:r>
            <a:endParaRPr lang="zh-TW" altLang="en-US" sz="1400" dirty="0">
              <a:solidFill>
                <a:schemeClr val="bg1"/>
              </a:solidFill>
            </a:endParaRPr>
          </a:p>
          <a:p>
            <a:pPr algn="ctr"/>
            <a:r>
              <a:rPr lang="en-US" altLang="zh-TW" sz="1400" dirty="0">
                <a:solidFill>
                  <a:schemeClr val="bg1"/>
                </a:solidFill>
              </a:rPr>
              <a:t> </a:t>
            </a:r>
            <a:endParaRPr lang="zh-TW" altLang="en-US" sz="1400" dirty="0">
              <a:solidFill>
                <a:schemeClr val="bg1"/>
              </a:solidFill>
            </a:endParaRPr>
          </a:p>
        </p:txBody>
      </p:sp>
      <p:sp>
        <p:nvSpPr>
          <p:cNvPr id="21" name="Rounded Rectangle 11">
            <a:extLst>
              <a:ext uri="{FF2B5EF4-FFF2-40B4-BE49-F238E27FC236}">
                <a16:creationId xmlns:a16="http://schemas.microsoft.com/office/drawing/2014/main" id="{CFA9328E-3374-3F19-DF9F-882AD6893747}"/>
              </a:ext>
            </a:extLst>
          </p:cNvPr>
          <p:cNvSpPr/>
          <p:nvPr/>
        </p:nvSpPr>
        <p:spPr>
          <a:xfrm>
            <a:off x="2782277" y="2075060"/>
            <a:ext cx="7737232" cy="36000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defTabSz="457189">
              <a:defRPr/>
            </a:pPr>
            <a:r>
              <a:rPr lang="en-US" altLang="zh-TW" sz="1400" dirty="0">
                <a:solidFill>
                  <a:schemeClr val="bg1"/>
                </a:solidFill>
              </a:rPr>
              <a:t>Audio : Wind Noise Reduction / Environment Noise Cancellation / Acoustic fingerprint</a:t>
            </a:r>
            <a:endParaRPr kumimoji="1" lang="en-US" altLang="ja-JP" sz="1400" dirty="0">
              <a:solidFill>
                <a:schemeClr val="bg1"/>
              </a:solidFill>
            </a:endParaRPr>
          </a:p>
        </p:txBody>
      </p:sp>
      <p:sp>
        <p:nvSpPr>
          <p:cNvPr id="3" name="Rounded Rectangle 11">
            <a:extLst>
              <a:ext uri="{FF2B5EF4-FFF2-40B4-BE49-F238E27FC236}">
                <a16:creationId xmlns:a16="http://schemas.microsoft.com/office/drawing/2014/main" id="{FF821A6C-77A9-D1BC-11F8-343F6D9DB970}"/>
              </a:ext>
            </a:extLst>
          </p:cNvPr>
          <p:cNvSpPr/>
          <p:nvPr/>
        </p:nvSpPr>
        <p:spPr>
          <a:xfrm>
            <a:off x="3211828" y="4332974"/>
            <a:ext cx="7487434" cy="360000"/>
          </a:xfrm>
          <a:prstGeom prst="roundRect">
            <a:avLst>
              <a:gd name="adj" fmla="val 383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defRPr/>
            </a:pPr>
            <a:r>
              <a:rPr kumimoji="1" lang="en-US" altLang="ja-JP" sz="1400" b="1" dirty="0">
                <a:solidFill>
                  <a:schemeClr val="bg1"/>
                </a:solidFill>
              </a:rPr>
              <a:t>                                                                                                             </a:t>
            </a:r>
            <a:r>
              <a:rPr kumimoji="1" lang="en-US" altLang="ja-JP" sz="1400" dirty="0" err="1">
                <a:solidFill>
                  <a:schemeClr val="bg1"/>
                </a:solidFill>
              </a:rPr>
              <a:t>WiFi</a:t>
            </a:r>
            <a:r>
              <a:rPr kumimoji="1" lang="en-US" altLang="ja-JP" sz="1400" dirty="0">
                <a:solidFill>
                  <a:schemeClr val="bg1"/>
                </a:solidFill>
              </a:rPr>
              <a:t> CPD </a:t>
            </a:r>
            <a:endParaRPr kumimoji="1" lang="ja-JP" altLang="en-US" sz="1400" dirty="0">
              <a:solidFill>
                <a:schemeClr val="bg1"/>
              </a:solidFill>
            </a:endParaRPr>
          </a:p>
        </p:txBody>
      </p:sp>
      <p:sp>
        <p:nvSpPr>
          <p:cNvPr id="7" name="Rounded Rectangle 11">
            <a:extLst>
              <a:ext uri="{FF2B5EF4-FFF2-40B4-BE49-F238E27FC236}">
                <a16:creationId xmlns:a16="http://schemas.microsoft.com/office/drawing/2014/main" id="{11830F2B-AF5D-877A-89DD-2C90674B10F1}"/>
              </a:ext>
            </a:extLst>
          </p:cNvPr>
          <p:cNvSpPr/>
          <p:nvPr/>
        </p:nvSpPr>
        <p:spPr>
          <a:xfrm>
            <a:off x="2782277" y="3009600"/>
            <a:ext cx="6521743" cy="360000"/>
          </a:xfrm>
          <a:prstGeom prst="roundRect">
            <a:avLst>
              <a:gd name="adj" fmla="val 4193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defTabSz="457189">
              <a:defRPr/>
            </a:pPr>
            <a:r>
              <a:rPr kumimoji="1" lang="en-US" altLang="ja-JP" sz="1400" dirty="0">
                <a:solidFill>
                  <a:schemeClr val="bg1"/>
                </a:solidFill>
              </a:rPr>
              <a:t>AI NR : DNN NR </a:t>
            </a:r>
          </a:p>
        </p:txBody>
      </p:sp>
      <p:sp>
        <p:nvSpPr>
          <p:cNvPr id="8" name="Rounded Rectangle 11">
            <a:extLst>
              <a:ext uri="{FF2B5EF4-FFF2-40B4-BE49-F238E27FC236}">
                <a16:creationId xmlns:a16="http://schemas.microsoft.com/office/drawing/2014/main" id="{7611032D-BD06-6ADB-6DC3-87CECA8E4AB0}"/>
              </a:ext>
            </a:extLst>
          </p:cNvPr>
          <p:cNvSpPr/>
          <p:nvPr/>
        </p:nvSpPr>
        <p:spPr>
          <a:xfrm>
            <a:off x="5127686" y="2451545"/>
            <a:ext cx="2927744" cy="277124"/>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a:defRPr/>
            </a:pPr>
            <a:r>
              <a:rPr kumimoji="1" lang="en-US" altLang="ja-JP" sz="1400" dirty="0">
                <a:solidFill>
                  <a:schemeClr val="bg1"/>
                </a:solidFill>
              </a:rPr>
              <a:t>P.1140 </a:t>
            </a:r>
            <a:r>
              <a:rPr kumimoji="1" lang="en-US" altLang="ja-JP" sz="1400" dirty="0" err="1">
                <a:solidFill>
                  <a:schemeClr val="bg1"/>
                </a:solidFill>
              </a:rPr>
              <a:t>eCall</a:t>
            </a:r>
            <a:endParaRPr kumimoji="1" lang="ja-JP" altLang="en-US" sz="1400" dirty="0">
              <a:solidFill>
                <a:schemeClr val="bg1"/>
              </a:solidFill>
            </a:endParaRPr>
          </a:p>
        </p:txBody>
      </p:sp>
      <p:sp>
        <p:nvSpPr>
          <p:cNvPr id="9" name="文字方塊 8">
            <a:extLst>
              <a:ext uri="{FF2B5EF4-FFF2-40B4-BE49-F238E27FC236}">
                <a16:creationId xmlns:a16="http://schemas.microsoft.com/office/drawing/2014/main" id="{86B3A922-DFA8-478C-FA27-CA582F4183B8}"/>
              </a:ext>
            </a:extLst>
          </p:cNvPr>
          <p:cNvSpPr txBox="1"/>
          <p:nvPr/>
        </p:nvSpPr>
        <p:spPr>
          <a:xfrm>
            <a:off x="358413" y="2972202"/>
            <a:ext cx="1441357" cy="369332"/>
          </a:xfrm>
          <a:prstGeom prst="rect">
            <a:avLst/>
          </a:prstGeom>
          <a:noFill/>
        </p:spPr>
        <p:txBody>
          <a:bodyPr wrap="none" rtlCol="0">
            <a:sp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rPr>
              <a:t>Audio / Voice</a:t>
            </a:r>
            <a:endParaRPr kumimoji="0" lang="zh-TW" altLang="en-US"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0D942546-94E9-94D0-19F4-A2CBF6A4ABE3}"/>
              </a:ext>
            </a:extLst>
          </p:cNvPr>
          <p:cNvSpPr txBox="1"/>
          <p:nvPr/>
        </p:nvSpPr>
        <p:spPr>
          <a:xfrm>
            <a:off x="778367" y="4323642"/>
            <a:ext cx="671979" cy="369332"/>
          </a:xfrm>
          <a:prstGeom prst="rect">
            <a:avLst/>
          </a:prstGeom>
          <a:noFill/>
        </p:spPr>
        <p:txBody>
          <a:bodyPr wrap="none" rtlCol="0">
            <a:sp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rPr>
              <a:t>Wi-Fi</a:t>
            </a:r>
            <a:endParaRPr kumimoji="0" lang="zh-TW" altLang="en-US"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endParaRPr>
          </a:p>
        </p:txBody>
      </p:sp>
      <p:cxnSp>
        <p:nvCxnSpPr>
          <p:cNvPr id="12" name="Straight Connector 11">
            <a:extLst>
              <a:ext uri="{FF2B5EF4-FFF2-40B4-BE49-F238E27FC236}">
                <a16:creationId xmlns:a16="http://schemas.microsoft.com/office/drawing/2014/main" id="{5C0F32E5-8DC8-801D-DD60-E6722825331D}"/>
              </a:ext>
            </a:extLst>
          </p:cNvPr>
          <p:cNvCxnSpPr>
            <a:cxnSpLocks/>
          </p:cNvCxnSpPr>
          <p:nvPr/>
        </p:nvCxnSpPr>
        <p:spPr>
          <a:xfrm flipH="1">
            <a:off x="225469" y="5581022"/>
            <a:ext cx="1775751" cy="0"/>
          </a:xfrm>
          <a:prstGeom prst="line">
            <a:avLst/>
          </a:prstGeom>
          <a:ln>
            <a:solidFill>
              <a:srgbClr val="A6A6A6"/>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DDC5FA3-7F4A-55D8-3A83-5512F5A516B4}"/>
              </a:ext>
            </a:extLst>
          </p:cNvPr>
          <p:cNvCxnSpPr>
            <a:cxnSpLocks/>
          </p:cNvCxnSpPr>
          <p:nvPr/>
        </p:nvCxnSpPr>
        <p:spPr>
          <a:xfrm flipH="1">
            <a:off x="225468" y="1942908"/>
            <a:ext cx="1775751" cy="0"/>
          </a:xfrm>
          <a:prstGeom prst="line">
            <a:avLst/>
          </a:prstGeom>
          <a:ln>
            <a:solidFill>
              <a:srgbClr val="A6A6A6"/>
            </a:solidFill>
          </a:ln>
        </p:spPr>
        <p:style>
          <a:lnRef idx="1">
            <a:schemeClr val="dk1"/>
          </a:lnRef>
          <a:fillRef idx="0">
            <a:schemeClr val="dk1"/>
          </a:fillRef>
          <a:effectRef idx="0">
            <a:schemeClr val="dk1"/>
          </a:effectRef>
          <a:fontRef idx="minor">
            <a:schemeClr val="tx1"/>
          </a:fontRef>
        </p:style>
      </p:cxnSp>
      <p:sp>
        <p:nvSpPr>
          <p:cNvPr id="6" name="文字方塊 5">
            <a:extLst>
              <a:ext uri="{FF2B5EF4-FFF2-40B4-BE49-F238E27FC236}">
                <a16:creationId xmlns:a16="http://schemas.microsoft.com/office/drawing/2014/main" id="{3794408A-49EA-C5FA-26E9-3388208E45E4}"/>
              </a:ext>
            </a:extLst>
          </p:cNvPr>
          <p:cNvSpPr txBox="1"/>
          <p:nvPr/>
        </p:nvSpPr>
        <p:spPr>
          <a:xfrm>
            <a:off x="551894" y="5033513"/>
            <a:ext cx="1054391" cy="369332"/>
          </a:xfrm>
          <a:prstGeom prst="rect">
            <a:avLst/>
          </a:prstGeom>
          <a:noFill/>
        </p:spPr>
        <p:txBody>
          <a:bodyPr wrap="none" rtlCol="0">
            <a:sp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rPr>
              <a:t>Ethernet </a:t>
            </a:r>
            <a:endParaRPr kumimoji="0" lang="zh-TW" altLang="en-US"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endParaRPr>
          </a:p>
        </p:txBody>
      </p:sp>
      <p:cxnSp>
        <p:nvCxnSpPr>
          <p:cNvPr id="11" name="Straight Connector 13">
            <a:extLst>
              <a:ext uri="{FF2B5EF4-FFF2-40B4-BE49-F238E27FC236}">
                <a16:creationId xmlns:a16="http://schemas.microsoft.com/office/drawing/2014/main" id="{C8081FDB-72B5-3B5A-F3C6-16E7005145FF}"/>
              </a:ext>
            </a:extLst>
          </p:cNvPr>
          <p:cNvCxnSpPr>
            <a:cxnSpLocks/>
          </p:cNvCxnSpPr>
          <p:nvPr/>
        </p:nvCxnSpPr>
        <p:spPr>
          <a:xfrm flipH="1">
            <a:off x="206217" y="4096184"/>
            <a:ext cx="1775751" cy="0"/>
          </a:xfrm>
          <a:prstGeom prst="line">
            <a:avLst/>
          </a:prstGeom>
          <a:ln>
            <a:solidFill>
              <a:srgbClr val="A6A6A6"/>
            </a:solidFill>
          </a:ln>
        </p:spPr>
        <p:style>
          <a:lnRef idx="1">
            <a:schemeClr val="dk1"/>
          </a:lnRef>
          <a:fillRef idx="0">
            <a:schemeClr val="dk1"/>
          </a:fillRef>
          <a:effectRef idx="0">
            <a:schemeClr val="dk1"/>
          </a:effectRef>
          <a:fontRef idx="minor">
            <a:schemeClr val="tx1"/>
          </a:fontRef>
        </p:style>
      </p:cxnSp>
      <p:cxnSp>
        <p:nvCxnSpPr>
          <p:cNvPr id="13" name="Straight Connector 13">
            <a:extLst>
              <a:ext uri="{FF2B5EF4-FFF2-40B4-BE49-F238E27FC236}">
                <a16:creationId xmlns:a16="http://schemas.microsoft.com/office/drawing/2014/main" id="{4F3333C2-B90E-C098-E8D2-82EE7C9AF940}"/>
              </a:ext>
            </a:extLst>
          </p:cNvPr>
          <p:cNvCxnSpPr>
            <a:cxnSpLocks/>
          </p:cNvCxnSpPr>
          <p:nvPr/>
        </p:nvCxnSpPr>
        <p:spPr>
          <a:xfrm flipH="1">
            <a:off x="206217" y="4801702"/>
            <a:ext cx="1775751" cy="0"/>
          </a:xfrm>
          <a:prstGeom prst="line">
            <a:avLst/>
          </a:prstGeom>
          <a:ln>
            <a:solidFill>
              <a:srgbClr val="A6A6A6"/>
            </a:solidFill>
          </a:ln>
        </p:spPr>
        <p:style>
          <a:lnRef idx="1">
            <a:schemeClr val="dk1"/>
          </a:lnRef>
          <a:fillRef idx="0">
            <a:schemeClr val="dk1"/>
          </a:fillRef>
          <a:effectRef idx="0">
            <a:schemeClr val="dk1"/>
          </a:effectRef>
          <a:fontRef idx="minor">
            <a:schemeClr val="tx1"/>
          </a:fontRef>
        </p:style>
      </p:cxnSp>
      <p:sp>
        <p:nvSpPr>
          <p:cNvPr id="15" name="Rounded Rectangle 11">
            <a:extLst>
              <a:ext uri="{FF2B5EF4-FFF2-40B4-BE49-F238E27FC236}">
                <a16:creationId xmlns:a16="http://schemas.microsoft.com/office/drawing/2014/main" id="{944E447E-F8A3-86BD-9A32-04BBC8EAB1F8}"/>
              </a:ext>
            </a:extLst>
          </p:cNvPr>
          <p:cNvSpPr/>
          <p:nvPr/>
        </p:nvSpPr>
        <p:spPr>
          <a:xfrm>
            <a:off x="5392616" y="3619556"/>
            <a:ext cx="5306646" cy="360000"/>
          </a:xfrm>
          <a:prstGeom prst="roundRect">
            <a:avLst>
              <a:gd name="adj" fmla="val 4193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defTabSz="457189">
              <a:defRPr/>
            </a:pPr>
            <a:r>
              <a:rPr lang="en-US" altLang="zh-TW" sz="1400" dirty="0">
                <a:solidFill>
                  <a:schemeClr val="bg1"/>
                </a:solidFill>
              </a:rPr>
              <a:t>Voice :Keyword Recognition   /   VR  </a:t>
            </a:r>
            <a:endParaRPr kumimoji="1" lang="en-US" altLang="ja-JP" sz="1400" dirty="0">
              <a:solidFill>
                <a:schemeClr val="bg1"/>
              </a:solidFill>
            </a:endParaRPr>
          </a:p>
        </p:txBody>
      </p:sp>
      <p:sp>
        <p:nvSpPr>
          <p:cNvPr id="5" name="文字方塊 4">
            <a:extLst>
              <a:ext uri="{FF2B5EF4-FFF2-40B4-BE49-F238E27FC236}">
                <a16:creationId xmlns:a16="http://schemas.microsoft.com/office/drawing/2014/main" id="{12C7C075-EA84-FC9A-2FB3-B335A7081BC6}"/>
              </a:ext>
            </a:extLst>
          </p:cNvPr>
          <p:cNvSpPr txBox="1"/>
          <p:nvPr/>
        </p:nvSpPr>
        <p:spPr>
          <a:xfrm>
            <a:off x="475646" y="5764016"/>
            <a:ext cx="1077026" cy="369332"/>
          </a:xfrm>
          <a:prstGeom prst="rect">
            <a:avLst/>
          </a:prstGeom>
          <a:noFill/>
        </p:spPr>
        <p:txBody>
          <a:bodyPr wrap="none" rtlCol="0">
            <a:spAutoFit/>
          </a:body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rPr>
              <a:t>M</a:t>
            </a:r>
            <a:r>
              <a:rPr lang="en-US" altLang="zh-TW" dirty="0" err="1">
                <a:solidFill>
                  <a:srgbClr val="393A39"/>
                </a:solidFill>
                <a:latin typeface="Calibri" panose="020F0502020204030204"/>
                <a:ea typeface="新細明體" panose="02020500000000000000" pitchFamily="18" charset="-120"/>
              </a:rPr>
              <a:t>irroring</a:t>
            </a:r>
            <a:endParaRPr kumimoji="0" lang="zh-TW" altLang="en-US" sz="1800" b="0" i="0" u="none" strike="noStrike" kern="1200" cap="none" spc="0" normalizeH="0" baseline="0" noProof="0" dirty="0">
              <a:ln>
                <a:noFill/>
              </a:ln>
              <a:solidFill>
                <a:srgbClr val="393A39"/>
              </a:solidFill>
              <a:effectLst/>
              <a:uLnTx/>
              <a:uFillTx/>
              <a:latin typeface="Calibri" panose="020F0502020204030204"/>
              <a:ea typeface="新細明體" panose="02020500000000000000" pitchFamily="18" charset="-120"/>
              <a:cs typeface="+mn-cs"/>
            </a:endParaRPr>
          </a:p>
        </p:txBody>
      </p:sp>
      <p:sp>
        <p:nvSpPr>
          <p:cNvPr id="16" name="Rounded Rectangle 11">
            <a:extLst>
              <a:ext uri="{FF2B5EF4-FFF2-40B4-BE49-F238E27FC236}">
                <a16:creationId xmlns:a16="http://schemas.microsoft.com/office/drawing/2014/main" id="{280DD29F-4E3E-46ED-B35F-69720319C41A}"/>
              </a:ext>
            </a:extLst>
          </p:cNvPr>
          <p:cNvSpPr/>
          <p:nvPr/>
        </p:nvSpPr>
        <p:spPr>
          <a:xfrm>
            <a:off x="2782277" y="5759810"/>
            <a:ext cx="6994769" cy="360000"/>
          </a:xfrm>
          <a:prstGeom prst="roundRect">
            <a:avLst>
              <a:gd name="adj" fmla="val 4999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lvl="0" algn="ctr" defTabSz="457189">
              <a:defRPr/>
            </a:pPr>
            <a:r>
              <a:rPr kumimoji="1" lang="en-US" altLang="ja-JP" sz="1400" dirty="0">
                <a:solidFill>
                  <a:schemeClr val="bg1"/>
                </a:solidFill>
              </a:rPr>
              <a:t>CarPlay R19 /CarPlay Ultra</a:t>
            </a:r>
          </a:p>
        </p:txBody>
      </p:sp>
    </p:spTree>
    <p:extLst>
      <p:ext uri="{BB962C8B-B14F-4D97-AF65-F5344CB8AC3E}">
        <p14:creationId xmlns:p14="http://schemas.microsoft.com/office/powerpoint/2010/main" val="131703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DB5850-0578-8569-2A29-C01E3F4418E4}"/>
              </a:ext>
            </a:extLst>
          </p:cNvPr>
          <p:cNvSpPr>
            <a:spLocks noGrp="1"/>
          </p:cNvSpPr>
          <p:nvPr>
            <p:ph type="title"/>
          </p:nvPr>
        </p:nvSpPr>
        <p:spPr>
          <a:xfrm>
            <a:off x="1829377" y="2781946"/>
            <a:ext cx="8533245" cy="647054"/>
          </a:xfrm>
        </p:spPr>
        <p:txBody>
          <a:bodyPr/>
          <a:lstStyle/>
          <a:p>
            <a:r>
              <a:rPr lang="en-US" altLang="zh-TW" dirty="0"/>
              <a:t>2W User Case</a:t>
            </a:r>
            <a:endParaRPr lang="zh-TW" altLang="en-US" dirty="0"/>
          </a:p>
        </p:txBody>
      </p:sp>
    </p:spTree>
    <p:extLst>
      <p:ext uri="{BB962C8B-B14F-4D97-AF65-F5344CB8AC3E}">
        <p14:creationId xmlns:p14="http://schemas.microsoft.com/office/powerpoint/2010/main" val="245285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descr="iPhone6_mockup_front_white.png">
            <a:extLst>
              <a:ext uri="{FF2B5EF4-FFF2-40B4-BE49-F238E27FC236}">
                <a16:creationId xmlns:a16="http://schemas.microsoft.com/office/drawing/2014/main" id="{F7F5702F-0BD2-597A-EAF7-DC061EC9D0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87505" y="963742"/>
            <a:ext cx="735753" cy="1151303"/>
          </a:xfrm>
          <a:prstGeom prst="rect">
            <a:avLst/>
          </a:prstGeom>
        </p:spPr>
      </p:pic>
      <p:sp>
        <p:nvSpPr>
          <p:cNvPr id="5" name="Title 4">
            <a:extLst>
              <a:ext uri="{FF2B5EF4-FFF2-40B4-BE49-F238E27FC236}">
                <a16:creationId xmlns:a16="http://schemas.microsoft.com/office/drawing/2014/main" id="{AC0447FD-1BCD-BD2C-540D-B676B1DBACF9}"/>
              </a:ext>
            </a:extLst>
          </p:cNvPr>
          <p:cNvSpPr>
            <a:spLocks noGrp="1"/>
          </p:cNvSpPr>
          <p:nvPr>
            <p:ph type="title"/>
          </p:nvPr>
        </p:nvSpPr>
        <p:spPr>
          <a:xfrm>
            <a:off x="1574072" y="173586"/>
            <a:ext cx="8533245" cy="647054"/>
          </a:xfrm>
        </p:spPr>
        <p:txBody>
          <a:bodyPr/>
          <a:lstStyle/>
          <a:p>
            <a:r>
              <a:rPr lang="en-US" dirty="0"/>
              <a:t>Features</a:t>
            </a:r>
          </a:p>
        </p:txBody>
      </p:sp>
      <p:pic>
        <p:nvPicPr>
          <p:cNvPr id="13" name="Picture 12">
            <a:extLst>
              <a:ext uri="{FF2B5EF4-FFF2-40B4-BE49-F238E27FC236}">
                <a16:creationId xmlns:a16="http://schemas.microsoft.com/office/drawing/2014/main" id="{FB866696-8122-036B-8DE6-D9DCB51682A8}"/>
              </a:ext>
            </a:extLst>
          </p:cNvPr>
          <p:cNvPicPr>
            <a:picLocks noChangeAspect="1"/>
          </p:cNvPicPr>
          <p:nvPr/>
        </p:nvPicPr>
        <p:blipFill>
          <a:blip r:embed="rId4"/>
          <a:stretch>
            <a:fillRect/>
          </a:stretch>
        </p:blipFill>
        <p:spPr>
          <a:xfrm>
            <a:off x="3767185" y="1904614"/>
            <a:ext cx="3169585" cy="1901751"/>
          </a:xfrm>
          <a:prstGeom prst="rect">
            <a:avLst/>
          </a:prstGeom>
        </p:spPr>
      </p:pic>
      <p:grpSp>
        <p:nvGrpSpPr>
          <p:cNvPr id="18" name="Group 17">
            <a:extLst>
              <a:ext uri="{FF2B5EF4-FFF2-40B4-BE49-F238E27FC236}">
                <a16:creationId xmlns:a16="http://schemas.microsoft.com/office/drawing/2014/main" id="{615375E5-8B3C-23B7-4334-6362491338F6}"/>
              </a:ext>
            </a:extLst>
          </p:cNvPr>
          <p:cNvGrpSpPr/>
          <p:nvPr/>
        </p:nvGrpSpPr>
        <p:grpSpPr>
          <a:xfrm>
            <a:off x="4287338" y="5412950"/>
            <a:ext cx="842046" cy="787263"/>
            <a:chOff x="4713433" y="4612884"/>
            <a:chExt cx="1387396" cy="1297133"/>
          </a:xfrm>
        </p:grpSpPr>
        <p:pic>
          <p:nvPicPr>
            <p:cNvPr id="16" name="그림 34">
              <a:extLst>
                <a:ext uri="{FF2B5EF4-FFF2-40B4-BE49-F238E27FC236}">
                  <a16:creationId xmlns:a16="http://schemas.microsoft.com/office/drawing/2014/main" id="{82DCED3F-CE13-1D0A-54A3-4CE1C5D4797E}"/>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4882742" y="4612884"/>
              <a:ext cx="1218087" cy="1297133"/>
            </a:xfrm>
            <a:prstGeom prst="rect">
              <a:avLst/>
            </a:prstGeom>
          </p:spPr>
        </p:pic>
        <p:pic>
          <p:nvPicPr>
            <p:cNvPr id="17" name="그림 36">
              <a:extLst>
                <a:ext uri="{FF2B5EF4-FFF2-40B4-BE49-F238E27FC236}">
                  <a16:creationId xmlns:a16="http://schemas.microsoft.com/office/drawing/2014/main" id="{042FF860-4C63-ACEC-672E-3D78D58B3DB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13433" y="5376632"/>
              <a:ext cx="1218087" cy="450692"/>
            </a:xfrm>
            <a:prstGeom prst="rect">
              <a:avLst/>
            </a:prstGeom>
          </p:spPr>
        </p:pic>
      </p:grpSp>
      <p:grpSp>
        <p:nvGrpSpPr>
          <p:cNvPr id="85" name="Group 84">
            <a:extLst>
              <a:ext uri="{FF2B5EF4-FFF2-40B4-BE49-F238E27FC236}">
                <a16:creationId xmlns:a16="http://schemas.microsoft.com/office/drawing/2014/main" id="{B6B34E58-D506-E776-2CB1-4AD396F80BBF}"/>
              </a:ext>
            </a:extLst>
          </p:cNvPr>
          <p:cNvGrpSpPr/>
          <p:nvPr/>
        </p:nvGrpSpPr>
        <p:grpSpPr>
          <a:xfrm rot="19800000">
            <a:off x="7032933" y="2070470"/>
            <a:ext cx="972000" cy="514924"/>
            <a:chOff x="7295938" y="1827588"/>
            <a:chExt cx="972000" cy="514924"/>
          </a:xfrm>
        </p:grpSpPr>
        <p:cxnSp>
          <p:nvCxnSpPr>
            <p:cNvPr id="22" name="직선 화살표 연결선 23">
              <a:extLst>
                <a:ext uri="{FF2B5EF4-FFF2-40B4-BE49-F238E27FC236}">
                  <a16:creationId xmlns:a16="http://schemas.microsoft.com/office/drawing/2014/main" id="{D9248A7D-76A6-671D-901B-92416302DB5D}"/>
                </a:ext>
              </a:extLst>
            </p:cNvPr>
            <p:cNvCxnSpPr>
              <a:cxnSpLocks/>
            </p:cNvCxnSpPr>
            <p:nvPr/>
          </p:nvCxnSpPr>
          <p:spPr>
            <a:xfrm>
              <a:off x="7295938" y="2064970"/>
              <a:ext cx="972000" cy="0"/>
            </a:xfrm>
            <a:prstGeom prst="straightConnector1">
              <a:avLst/>
            </a:prstGeom>
            <a:ln w="28575">
              <a:solidFill>
                <a:schemeClr val="tx1">
                  <a:lumMod val="75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660AB781-3B2C-A5F1-EDE5-63B499C0B207}"/>
                </a:ext>
              </a:extLst>
            </p:cNvPr>
            <p:cNvSpPr txBox="1"/>
            <p:nvPr/>
          </p:nvSpPr>
          <p:spPr>
            <a:xfrm>
              <a:off x="7565855" y="1827588"/>
              <a:ext cx="453970" cy="246221"/>
            </a:xfrm>
            <a:prstGeom prst="rect">
              <a:avLst/>
            </a:prstGeom>
            <a:noFill/>
          </p:spPr>
          <p:txBody>
            <a:bodyPr wrap="none" rtlCol="0">
              <a:spAutoFit/>
            </a:bodyPr>
            <a:lstStyle/>
            <a:p>
              <a:r>
                <a:rPr lang="en-US" sz="1000" dirty="0"/>
                <a:t>Wi-Fi</a:t>
              </a:r>
            </a:p>
          </p:txBody>
        </p:sp>
        <p:grpSp>
          <p:nvGrpSpPr>
            <p:cNvPr id="24" name="Group 23">
              <a:extLst>
                <a:ext uri="{FF2B5EF4-FFF2-40B4-BE49-F238E27FC236}">
                  <a16:creationId xmlns:a16="http://schemas.microsoft.com/office/drawing/2014/main" id="{1ADD0845-8CE2-D792-EABF-39E0AF591ECA}"/>
                </a:ext>
              </a:extLst>
            </p:cNvPr>
            <p:cNvGrpSpPr/>
            <p:nvPr/>
          </p:nvGrpSpPr>
          <p:grpSpPr>
            <a:xfrm>
              <a:off x="7295939" y="2246776"/>
              <a:ext cx="965554" cy="95736"/>
              <a:chOff x="6865796" y="3013386"/>
              <a:chExt cx="2129302" cy="212829"/>
            </a:xfrm>
          </p:grpSpPr>
          <p:cxnSp>
            <p:nvCxnSpPr>
              <p:cNvPr id="25" name="직선 화살표 연결선 23">
                <a:extLst>
                  <a:ext uri="{FF2B5EF4-FFF2-40B4-BE49-F238E27FC236}">
                    <a16:creationId xmlns:a16="http://schemas.microsoft.com/office/drawing/2014/main" id="{B6810FDA-0D2B-354F-0270-2387ECAA8D88}"/>
                  </a:ext>
                </a:extLst>
              </p:cNvPr>
              <p:cNvCxnSpPr>
                <a:cxnSpLocks/>
                <a:stCxn id="26" idx="3"/>
                <a:endCxn id="27" idx="3"/>
              </p:cNvCxnSpPr>
              <p:nvPr/>
            </p:nvCxnSpPr>
            <p:spPr>
              <a:xfrm>
                <a:off x="7398735" y="3119803"/>
                <a:ext cx="1063425" cy="0"/>
              </a:xfrm>
              <a:prstGeom prst="straightConnector1">
                <a:avLst/>
              </a:prstGeom>
              <a:ln w="28575">
                <a:solidFill>
                  <a:srgbClr val="4F4F4F"/>
                </a:solidFill>
                <a:prstDash val="solid"/>
                <a:headEnd type="none"/>
                <a:tailEnd type="none"/>
              </a:ln>
            </p:spPr>
            <p:style>
              <a:lnRef idx="3">
                <a:schemeClr val="accent1"/>
              </a:lnRef>
              <a:fillRef idx="0">
                <a:schemeClr val="accent1"/>
              </a:fillRef>
              <a:effectRef idx="2">
                <a:schemeClr val="accent1"/>
              </a:effectRef>
              <a:fontRef idx="minor">
                <a:schemeClr val="tx1"/>
              </a:fontRef>
            </p:style>
          </p:cxnSp>
          <p:pic>
            <p:nvPicPr>
              <p:cNvPr id="26" name="Picture 25" descr="Shape, square&#10;&#10;Description automatically generated">
                <a:extLst>
                  <a:ext uri="{FF2B5EF4-FFF2-40B4-BE49-F238E27FC236}">
                    <a16:creationId xmlns:a16="http://schemas.microsoft.com/office/drawing/2014/main" id="{2FA5C637-877B-95CB-BED0-FB486DBEE58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V="1">
                <a:off x="6865796" y="3013391"/>
                <a:ext cx="532939" cy="212824"/>
              </a:xfrm>
              <a:prstGeom prst="rect">
                <a:avLst/>
              </a:prstGeom>
            </p:spPr>
          </p:pic>
          <p:pic>
            <p:nvPicPr>
              <p:cNvPr id="27" name="Picture 26" descr="Shape, square&#10;&#10;Description automatically generated">
                <a:extLst>
                  <a:ext uri="{FF2B5EF4-FFF2-40B4-BE49-F238E27FC236}">
                    <a16:creationId xmlns:a16="http://schemas.microsoft.com/office/drawing/2014/main" id="{02E304FB-BCAF-2D9E-0E88-CF317B9BB35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flipV="1">
                <a:off x="8462158" y="3013386"/>
                <a:ext cx="532940" cy="212824"/>
              </a:xfrm>
              <a:prstGeom prst="rect">
                <a:avLst/>
              </a:prstGeom>
            </p:spPr>
          </p:pic>
        </p:grpSp>
        <p:sp>
          <p:nvSpPr>
            <p:cNvPr id="28" name="TextBox 27">
              <a:extLst>
                <a:ext uri="{FF2B5EF4-FFF2-40B4-BE49-F238E27FC236}">
                  <a16:creationId xmlns:a16="http://schemas.microsoft.com/office/drawing/2014/main" id="{873BDF89-10EE-9022-9A8D-D9303F6DE091}"/>
                </a:ext>
              </a:extLst>
            </p:cNvPr>
            <p:cNvSpPr txBox="1"/>
            <p:nvPr/>
          </p:nvSpPr>
          <p:spPr>
            <a:xfrm>
              <a:off x="7602301" y="2056091"/>
              <a:ext cx="396262" cy="246221"/>
            </a:xfrm>
            <a:prstGeom prst="rect">
              <a:avLst/>
            </a:prstGeom>
            <a:noFill/>
          </p:spPr>
          <p:txBody>
            <a:bodyPr wrap="none" rtlCol="0">
              <a:spAutoFit/>
            </a:bodyPr>
            <a:lstStyle/>
            <a:p>
              <a:r>
                <a:rPr lang="en-US" sz="1000" dirty="0"/>
                <a:t>USB</a:t>
              </a:r>
            </a:p>
          </p:txBody>
        </p:sp>
      </p:grpSp>
      <p:sp>
        <p:nvSpPr>
          <p:cNvPr id="37" name="TextBox 36">
            <a:extLst>
              <a:ext uri="{FF2B5EF4-FFF2-40B4-BE49-F238E27FC236}">
                <a16:creationId xmlns:a16="http://schemas.microsoft.com/office/drawing/2014/main" id="{0B78E079-FD31-53A1-8148-93F4D6004610}"/>
              </a:ext>
            </a:extLst>
          </p:cNvPr>
          <p:cNvSpPr txBox="1"/>
          <p:nvPr/>
        </p:nvSpPr>
        <p:spPr>
          <a:xfrm>
            <a:off x="8257359" y="1653746"/>
            <a:ext cx="408520" cy="138499"/>
          </a:xfrm>
          <a:prstGeom prst="rect">
            <a:avLst/>
          </a:prstGeom>
          <a:noFill/>
        </p:spPr>
        <p:txBody>
          <a:bodyPr wrap="square" lIns="0" tIns="0" rIns="0" bIns="0" rtlCol="0">
            <a:spAutoFit/>
          </a:bodyPr>
          <a:lstStyle/>
          <a:p>
            <a:pPr algn="ctr"/>
            <a:r>
              <a:rPr lang="en-US" sz="900" b="1" dirty="0">
                <a:solidFill>
                  <a:schemeClr val="bg1"/>
                </a:solidFill>
              </a:rPr>
              <a:t>CarPlay</a:t>
            </a:r>
          </a:p>
        </p:txBody>
      </p:sp>
      <p:grpSp>
        <p:nvGrpSpPr>
          <p:cNvPr id="40" name="Group 39">
            <a:extLst>
              <a:ext uri="{FF2B5EF4-FFF2-40B4-BE49-F238E27FC236}">
                <a16:creationId xmlns:a16="http://schemas.microsoft.com/office/drawing/2014/main" id="{174928EC-3DD9-40BF-4F04-8142237B587A}"/>
              </a:ext>
            </a:extLst>
          </p:cNvPr>
          <p:cNvGrpSpPr/>
          <p:nvPr/>
        </p:nvGrpSpPr>
        <p:grpSpPr>
          <a:xfrm>
            <a:off x="5273569" y="5412950"/>
            <a:ext cx="842046" cy="787263"/>
            <a:chOff x="4713433" y="4612884"/>
            <a:chExt cx="1387396" cy="1297133"/>
          </a:xfrm>
        </p:grpSpPr>
        <p:pic>
          <p:nvPicPr>
            <p:cNvPr id="41" name="그림 34">
              <a:extLst>
                <a:ext uri="{FF2B5EF4-FFF2-40B4-BE49-F238E27FC236}">
                  <a16:creationId xmlns:a16="http://schemas.microsoft.com/office/drawing/2014/main" id="{F81B5777-8007-CD0D-9C98-AE7376B23547}"/>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4882742" y="4612884"/>
              <a:ext cx="1218087" cy="1297133"/>
            </a:xfrm>
            <a:prstGeom prst="rect">
              <a:avLst/>
            </a:prstGeom>
          </p:spPr>
        </p:pic>
        <p:pic>
          <p:nvPicPr>
            <p:cNvPr id="42" name="그림 36">
              <a:extLst>
                <a:ext uri="{FF2B5EF4-FFF2-40B4-BE49-F238E27FC236}">
                  <a16:creationId xmlns:a16="http://schemas.microsoft.com/office/drawing/2014/main" id="{4F773AF5-3F93-B1B9-6CA7-B04BC64E996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13433" y="5376632"/>
              <a:ext cx="1218087" cy="450692"/>
            </a:xfrm>
            <a:prstGeom prst="rect">
              <a:avLst/>
            </a:prstGeom>
          </p:spPr>
        </p:pic>
      </p:grpSp>
      <p:cxnSp>
        <p:nvCxnSpPr>
          <p:cNvPr id="43" name="직선 화살표 연결선 23">
            <a:extLst>
              <a:ext uri="{FF2B5EF4-FFF2-40B4-BE49-F238E27FC236}">
                <a16:creationId xmlns:a16="http://schemas.microsoft.com/office/drawing/2014/main" id="{368B8655-2841-5454-8D89-62005C7F9566}"/>
              </a:ext>
            </a:extLst>
          </p:cNvPr>
          <p:cNvCxnSpPr>
            <a:cxnSpLocks/>
          </p:cNvCxnSpPr>
          <p:nvPr/>
        </p:nvCxnSpPr>
        <p:spPr>
          <a:xfrm rot="16200000">
            <a:off x="4326871" y="4796643"/>
            <a:ext cx="972000" cy="0"/>
          </a:xfrm>
          <a:prstGeom prst="straightConnector1">
            <a:avLst/>
          </a:prstGeom>
          <a:ln w="28575">
            <a:solidFill>
              <a:srgbClr val="00B0F0"/>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45" name="그룹 1">
            <a:extLst>
              <a:ext uri="{FF2B5EF4-FFF2-40B4-BE49-F238E27FC236}">
                <a16:creationId xmlns:a16="http://schemas.microsoft.com/office/drawing/2014/main" id="{52AAD439-DFE7-370F-F771-26CB07A44D9B}"/>
              </a:ext>
            </a:extLst>
          </p:cNvPr>
          <p:cNvGrpSpPr/>
          <p:nvPr/>
        </p:nvGrpSpPr>
        <p:grpSpPr>
          <a:xfrm rot="10800000">
            <a:off x="4710000" y="4721765"/>
            <a:ext cx="205742" cy="204431"/>
            <a:chOff x="6285237" y="5379068"/>
            <a:chExt cx="1171269" cy="1171574"/>
          </a:xfrm>
        </p:grpSpPr>
        <p:sp>
          <p:nvSpPr>
            <p:cNvPr id="47" name="Oval 65">
              <a:extLst>
                <a:ext uri="{FF2B5EF4-FFF2-40B4-BE49-F238E27FC236}">
                  <a16:creationId xmlns:a16="http://schemas.microsoft.com/office/drawing/2014/main" id="{5C19B77B-9551-CBD8-65A1-C2F972068ED7}"/>
                </a:ext>
              </a:extLst>
            </p:cNvPr>
            <p:cNvSpPr/>
            <p:nvPr/>
          </p:nvSpPr>
          <p:spPr>
            <a:xfrm flipH="1">
              <a:off x="6285237" y="5379068"/>
              <a:ext cx="1171269" cy="11715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48" name="Freeform 53">
              <a:extLst>
                <a:ext uri="{FF2B5EF4-FFF2-40B4-BE49-F238E27FC236}">
                  <a16:creationId xmlns:a16="http://schemas.microsoft.com/office/drawing/2014/main" id="{847EBAA7-BDCA-8B74-B8FC-0261FB1836F1}"/>
                </a:ext>
              </a:extLst>
            </p:cNvPr>
            <p:cNvSpPr>
              <a:spLocks noChangeArrowheads="1"/>
            </p:cNvSpPr>
            <p:nvPr/>
          </p:nvSpPr>
          <p:spPr bwMode="auto">
            <a:xfrm>
              <a:off x="6557086" y="5511959"/>
              <a:ext cx="612000"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cxnSp>
        <p:nvCxnSpPr>
          <p:cNvPr id="49" name="직선 화살표 연결선 23">
            <a:extLst>
              <a:ext uri="{FF2B5EF4-FFF2-40B4-BE49-F238E27FC236}">
                <a16:creationId xmlns:a16="http://schemas.microsoft.com/office/drawing/2014/main" id="{E90F07EB-164D-2014-B42D-A6E8C0F7CE30}"/>
              </a:ext>
            </a:extLst>
          </p:cNvPr>
          <p:cNvCxnSpPr>
            <a:cxnSpLocks/>
          </p:cNvCxnSpPr>
          <p:nvPr/>
        </p:nvCxnSpPr>
        <p:spPr>
          <a:xfrm rot="16200000">
            <a:off x="5273589" y="4816799"/>
            <a:ext cx="972000" cy="0"/>
          </a:xfrm>
          <a:prstGeom prst="straightConnector1">
            <a:avLst/>
          </a:prstGeom>
          <a:ln w="28575">
            <a:solidFill>
              <a:srgbClr val="00B0F0"/>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50" name="그룹 1">
            <a:extLst>
              <a:ext uri="{FF2B5EF4-FFF2-40B4-BE49-F238E27FC236}">
                <a16:creationId xmlns:a16="http://schemas.microsoft.com/office/drawing/2014/main" id="{A34F758D-01AA-A08C-72FC-E3184234CA9A}"/>
              </a:ext>
            </a:extLst>
          </p:cNvPr>
          <p:cNvGrpSpPr/>
          <p:nvPr/>
        </p:nvGrpSpPr>
        <p:grpSpPr>
          <a:xfrm rot="10800000">
            <a:off x="5656718" y="4741921"/>
            <a:ext cx="205742" cy="204431"/>
            <a:chOff x="6285237" y="5379068"/>
            <a:chExt cx="1171269" cy="1171574"/>
          </a:xfrm>
        </p:grpSpPr>
        <p:sp>
          <p:nvSpPr>
            <p:cNvPr id="51" name="Oval 65">
              <a:extLst>
                <a:ext uri="{FF2B5EF4-FFF2-40B4-BE49-F238E27FC236}">
                  <a16:creationId xmlns:a16="http://schemas.microsoft.com/office/drawing/2014/main" id="{045E014F-0DFD-A884-3BAF-375486B82A1F}"/>
                </a:ext>
              </a:extLst>
            </p:cNvPr>
            <p:cNvSpPr/>
            <p:nvPr/>
          </p:nvSpPr>
          <p:spPr>
            <a:xfrm flipH="1">
              <a:off x="6285237" y="5379068"/>
              <a:ext cx="1171269" cy="11715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52" name="Freeform 53">
              <a:extLst>
                <a:ext uri="{FF2B5EF4-FFF2-40B4-BE49-F238E27FC236}">
                  <a16:creationId xmlns:a16="http://schemas.microsoft.com/office/drawing/2014/main" id="{622850A7-96D2-C04C-4D1E-FBAC8CE143EF}"/>
                </a:ext>
              </a:extLst>
            </p:cNvPr>
            <p:cNvSpPr>
              <a:spLocks noChangeArrowheads="1"/>
            </p:cNvSpPr>
            <p:nvPr/>
          </p:nvSpPr>
          <p:spPr bwMode="auto">
            <a:xfrm>
              <a:off x="6557086" y="5511959"/>
              <a:ext cx="612000"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sp>
        <p:nvSpPr>
          <p:cNvPr id="58" name="TextBox 57">
            <a:extLst>
              <a:ext uri="{FF2B5EF4-FFF2-40B4-BE49-F238E27FC236}">
                <a16:creationId xmlns:a16="http://schemas.microsoft.com/office/drawing/2014/main" id="{CD27F650-EB84-2C19-31AB-00A1BD6C8E55}"/>
              </a:ext>
            </a:extLst>
          </p:cNvPr>
          <p:cNvSpPr txBox="1"/>
          <p:nvPr/>
        </p:nvSpPr>
        <p:spPr>
          <a:xfrm>
            <a:off x="9028229" y="1375946"/>
            <a:ext cx="2514556" cy="1098634"/>
          </a:xfrm>
          <a:prstGeom prst="rect">
            <a:avLst/>
          </a:prstGeom>
          <a:noFill/>
        </p:spPr>
        <p:txBody>
          <a:bodyPr wrap="square" rtlCol="0">
            <a:spAutoFit/>
          </a:bodyPr>
          <a:lstStyle/>
          <a:p>
            <a:pPr marL="285750" indent="-193675">
              <a:lnSpc>
                <a:spcPts val="1500"/>
              </a:lnSpc>
              <a:spcBef>
                <a:spcPts val="600"/>
              </a:spcBef>
              <a:buFont typeface="Arial" panose="020B0604020202020204" pitchFamily="34" charset="0"/>
              <a:buChar char="•"/>
            </a:pPr>
            <a:r>
              <a:rPr lang="en-US" sz="1600" dirty="0">
                <a:ea typeface="Lato Light" panose="020F0502020204030203" pitchFamily="34" charset="0"/>
                <a:cs typeface="Lato Light" panose="020F0502020204030203" pitchFamily="34" charset="0"/>
              </a:rPr>
              <a:t>CarPlay</a:t>
            </a:r>
          </a:p>
          <a:p>
            <a:pPr marL="285750" indent="-193675">
              <a:lnSpc>
                <a:spcPts val="1500"/>
              </a:lnSpc>
              <a:spcBef>
                <a:spcPts val="600"/>
              </a:spcBef>
              <a:buFont typeface="Arial" panose="020B0604020202020204" pitchFamily="34" charset="0"/>
              <a:buChar char="•"/>
            </a:pPr>
            <a:r>
              <a:rPr lang="en-US" sz="1600" dirty="0">
                <a:ea typeface="Lato Light" panose="020F0502020204030203" pitchFamily="34" charset="0"/>
                <a:cs typeface="Lato Light" panose="020F0502020204030203" pitchFamily="34" charset="0"/>
              </a:rPr>
              <a:t>Android Auto</a:t>
            </a:r>
          </a:p>
          <a:p>
            <a:pPr marL="285750" indent="-193675">
              <a:lnSpc>
                <a:spcPts val="1500"/>
              </a:lnSpc>
              <a:spcBef>
                <a:spcPts val="600"/>
              </a:spcBef>
              <a:buFont typeface="Arial" panose="020B0604020202020204" pitchFamily="34" charset="0"/>
              <a:buChar char="•"/>
            </a:pPr>
            <a:r>
              <a:rPr lang="en-US" sz="1600" dirty="0">
                <a:ea typeface="Lato Light" panose="020F0502020204030203" pitchFamily="34" charset="0"/>
                <a:cs typeface="Lato Light" panose="020F0502020204030203" pitchFamily="34" charset="0"/>
              </a:rPr>
              <a:t>Miracast</a:t>
            </a:r>
          </a:p>
          <a:p>
            <a:pPr marL="285750" indent="-193675">
              <a:lnSpc>
                <a:spcPts val="1500"/>
              </a:lnSpc>
              <a:spcBef>
                <a:spcPts val="600"/>
              </a:spcBef>
              <a:buFont typeface="Arial" panose="020B0604020202020204" pitchFamily="34" charset="0"/>
              <a:buChar char="•"/>
            </a:pPr>
            <a:r>
              <a:rPr lang="en-US" sz="1600" dirty="0">
                <a:ea typeface="Lato Light" panose="020F0502020204030203" pitchFamily="34" charset="0"/>
                <a:cs typeface="Lato Light" panose="020F0502020204030203" pitchFamily="34" charset="0"/>
              </a:rPr>
              <a:t>Bridge with Bluetooth </a:t>
            </a:r>
          </a:p>
        </p:txBody>
      </p:sp>
      <p:sp>
        <p:nvSpPr>
          <p:cNvPr id="59" name="TextBox 58">
            <a:extLst>
              <a:ext uri="{FF2B5EF4-FFF2-40B4-BE49-F238E27FC236}">
                <a16:creationId xmlns:a16="http://schemas.microsoft.com/office/drawing/2014/main" id="{575D1134-5A5C-3C0C-6F7A-C243CB70EA5F}"/>
              </a:ext>
            </a:extLst>
          </p:cNvPr>
          <p:cNvSpPr txBox="1"/>
          <p:nvPr/>
        </p:nvSpPr>
        <p:spPr>
          <a:xfrm>
            <a:off x="9028229" y="1006614"/>
            <a:ext cx="2252924" cy="369332"/>
          </a:xfrm>
          <a:prstGeom prst="rect">
            <a:avLst/>
          </a:prstGeom>
          <a:noFill/>
        </p:spPr>
        <p:txBody>
          <a:bodyPr wrap="none" rtlCol="0">
            <a:spAutoFit/>
          </a:bodyPr>
          <a:lstStyle/>
          <a:p>
            <a:r>
              <a:rPr lang="en-US" b="1" dirty="0"/>
              <a:t>PhoneLink Mirroring  </a:t>
            </a:r>
          </a:p>
        </p:txBody>
      </p:sp>
      <p:sp>
        <p:nvSpPr>
          <p:cNvPr id="60" name="TextBox 59">
            <a:extLst>
              <a:ext uri="{FF2B5EF4-FFF2-40B4-BE49-F238E27FC236}">
                <a16:creationId xmlns:a16="http://schemas.microsoft.com/office/drawing/2014/main" id="{9E3615B6-0CB4-1E23-8C48-FCE8298DD9EF}"/>
              </a:ext>
            </a:extLst>
          </p:cNvPr>
          <p:cNvSpPr txBox="1"/>
          <p:nvPr/>
        </p:nvSpPr>
        <p:spPr>
          <a:xfrm>
            <a:off x="6311166" y="4818880"/>
            <a:ext cx="3796809" cy="1077218"/>
          </a:xfrm>
          <a:prstGeom prst="rect">
            <a:avLst/>
          </a:prstGeom>
          <a:noFill/>
        </p:spPr>
        <p:txBody>
          <a:bodyPr wrap="none" rtlCol="0">
            <a:spAutoFit/>
          </a:bodyPr>
          <a:lstStyle/>
          <a:p>
            <a:pPr marL="285750" indent="-193675">
              <a:buFont typeface="Arial" panose="020B0604020202020204" pitchFamily="34" charset="0"/>
              <a:buChar char="•"/>
            </a:pPr>
            <a:r>
              <a:rPr lang="en-US" sz="1600" dirty="0"/>
              <a:t>Handsfree call on Helmet Headset</a:t>
            </a:r>
          </a:p>
          <a:p>
            <a:pPr marL="285750" indent="-193675">
              <a:buFont typeface="Arial" panose="020B0604020202020204" pitchFamily="34" charset="0"/>
              <a:buChar char="•"/>
            </a:pPr>
            <a:r>
              <a:rPr lang="en-US" sz="1600" dirty="0"/>
              <a:t>Intercom between driver and passenger</a:t>
            </a:r>
          </a:p>
          <a:p>
            <a:pPr marL="285750" indent="-193675">
              <a:buFont typeface="Arial" panose="020B0604020202020204" pitchFamily="34" charset="0"/>
              <a:buChar char="•"/>
            </a:pPr>
            <a:r>
              <a:rPr lang="en-US" sz="1600" dirty="0"/>
              <a:t>Music sharing</a:t>
            </a:r>
          </a:p>
          <a:p>
            <a:r>
              <a:rPr lang="en-US" sz="1600" dirty="0"/>
              <a:t> </a:t>
            </a:r>
          </a:p>
        </p:txBody>
      </p:sp>
      <p:pic>
        <p:nvPicPr>
          <p:cNvPr id="62" name="Picture 61" descr="Close-up of a tire pressure sensor&#10;&#10;Description automatically generated">
            <a:extLst>
              <a:ext uri="{FF2B5EF4-FFF2-40B4-BE49-F238E27FC236}">
                <a16:creationId xmlns:a16="http://schemas.microsoft.com/office/drawing/2014/main" id="{732B2C3C-1EAD-3022-C5B0-D0F67C13E152}"/>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4726" y="3057306"/>
            <a:ext cx="680409" cy="991681"/>
          </a:xfrm>
          <a:prstGeom prst="rect">
            <a:avLst/>
          </a:prstGeom>
        </p:spPr>
      </p:pic>
      <p:sp>
        <p:nvSpPr>
          <p:cNvPr id="65" name="TextBox 64">
            <a:extLst>
              <a:ext uri="{FF2B5EF4-FFF2-40B4-BE49-F238E27FC236}">
                <a16:creationId xmlns:a16="http://schemas.microsoft.com/office/drawing/2014/main" id="{A4908044-A6B3-F4AB-1AEB-F135F90B00A3}"/>
              </a:ext>
            </a:extLst>
          </p:cNvPr>
          <p:cNvSpPr txBox="1"/>
          <p:nvPr/>
        </p:nvSpPr>
        <p:spPr>
          <a:xfrm>
            <a:off x="221621" y="4254319"/>
            <a:ext cx="2508095" cy="538609"/>
          </a:xfrm>
          <a:prstGeom prst="rect">
            <a:avLst/>
          </a:prstGeom>
          <a:noFill/>
        </p:spPr>
        <p:txBody>
          <a:bodyPr wrap="square" rtlCol="0">
            <a:spAutoFit/>
          </a:bodyPr>
          <a:lstStyle/>
          <a:p>
            <a:pPr algn="ctr"/>
            <a:r>
              <a:rPr lang="en-US" b="1" dirty="0"/>
              <a:t>TPMS</a:t>
            </a:r>
          </a:p>
          <a:p>
            <a:pPr algn="ctr"/>
            <a:r>
              <a:rPr lang="en-US" sz="1100" b="1" dirty="0"/>
              <a:t>(</a:t>
            </a:r>
            <a:r>
              <a:rPr lang="en-US" sz="1100" b="0" i="0" dirty="0">
                <a:solidFill>
                  <a:srgbClr val="1F1F1F"/>
                </a:solidFill>
                <a:effectLst/>
                <a:latin typeface="Google Sans"/>
              </a:rPr>
              <a:t>Tire-pressure monitoring system</a:t>
            </a:r>
            <a:r>
              <a:rPr lang="en-US" sz="1100" b="1" dirty="0"/>
              <a:t>) </a:t>
            </a:r>
            <a:endParaRPr lang="en-US" b="1" dirty="0"/>
          </a:p>
        </p:txBody>
      </p:sp>
      <p:grpSp>
        <p:nvGrpSpPr>
          <p:cNvPr id="69" name="Group 68">
            <a:extLst>
              <a:ext uri="{FF2B5EF4-FFF2-40B4-BE49-F238E27FC236}">
                <a16:creationId xmlns:a16="http://schemas.microsoft.com/office/drawing/2014/main" id="{0C95C7B9-AD77-D0BE-67E8-3AED79721EE5}"/>
              </a:ext>
            </a:extLst>
          </p:cNvPr>
          <p:cNvGrpSpPr/>
          <p:nvPr/>
        </p:nvGrpSpPr>
        <p:grpSpPr>
          <a:xfrm rot="9233582">
            <a:off x="1886551" y="3001017"/>
            <a:ext cx="1188368" cy="1188368"/>
            <a:chOff x="8680491" y="3082214"/>
            <a:chExt cx="2056125" cy="2056125"/>
          </a:xfrm>
        </p:grpSpPr>
        <p:sp>
          <p:nvSpPr>
            <p:cNvPr id="66" name="Arc 65">
              <a:extLst>
                <a:ext uri="{FF2B5EF4-FFF2-40B4-BE49-F238E27FC236}">
                  <a16:creationId xmlns:a16="http://schemas.microsoft.com/office/drawing/2014/main" id="{A14B4D59-5DB0-6428-46E3-306B8EF3C3EA}"/>
                </a:ext>
              </a:extLst>
            </p:cNvPr>
            <p:cNvSpPr/>
            <p:nvPr/>
          </p:nvSpPr>
          <p:spPr>
            <a:xfrm rot="14639818">
              <a:off x="8960890" y="3334316"/>
              <a:ext cx="1581635" cy="1581635"/>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67" name="Arc 66">
              <a:extLst>
                <a:ext uri="{FF2B5EF4-FFF2-40B4-BE49-F238E27FC236}">
                  <a16:creationId xmlns:a16="http://schemas.microsoft.com/office/drawing/2014/main" id="{A7CCBDEB-2DA5-0864-42E1-AE397214D8CA}"/>
                </a:ext>
              </a:extLst>
            </p:cNvPr>
            <p:cNvSpPr/>
            <p:nvPr/>
          </p:nvSpPr>
          <p:spPr>
            <a:xfrm rot="14639818">
              <a:off x="8680491" y="3082214"/>
              <a:ext cx="2056125" cy="2056125"/>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68" name="Arc 67">
              <a:extLst>
                <a:ext uri="{FF2B5EF4-FFF2-40B4-BE49-F238E27FC236}">
                  <a16:creationId xmlns:a16="http://schemas.microsoft.com/office/drawing/2014/main" id="{5D5C0D75-8D62-3A06-DE1F-BE3CD5D9A6E9}"/>
                </a:ext>
              </a:extLst>
            </p:cNvPr>
            <p:cNvSpPr/>
            <p:nvPr/>
          </p:nvSpPr>
          <p:spPr>
            <a:xfrm rot="14639818">
              <a:off x="9218345" y="3578518"/>
              <a:ext cx="1107144" cy="1107144"/>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grpSp>
        <p:nvGrpSpPr>
          <p:cNvPr id="70" name="그룹 1">
            <a:extLst>
              <a:ext uri="{FF2B5EF4-FFF2-40B4-BE49-F238E27FC236}">
                <a16:creationId xmlns:a16="http://schemas.microsoft.com/office/drawing/2014/main" id="{1D6C10D4-04A3-79C3-302A-4BCAD2B61600}"/>
              </a:ext>
            </a:extLst>
          </p:cNvPr>
          <p:cNvGrpSpPr/>
          <p:nvPr/>
        </p:nvGrpSpPr>
        <p:grpSpPr>
          <a:xfrm rot="10800000">
            <a:off x="2432705" y="3463562"/>
            <a:ext cx="205742" cy="204431"/>
            <a:chOff x="6285237" y="5379068"/>
            <a:chExt cx="1171269" cy="1171574"/>
          </a:xfrm>
        </p:grpSpPr>
        <p:sp>
          <p:nvSpPr>
            <p:cNvPr id="71" name="Oval 65">
              <a:extLst>
                <a:ext uri="{FF2B5EF4-FFF2-40B4-BE49-F238E27FC236}">
                  <a16:creationId xmlns:a16="http://schemas.microsoft.com/office/drawing/2014/main" id="{13112A13-D6B0-BDBC-5A83-C948DC8C2E06}"/>
                </a:ext>
              </a:extLst>
            </p:cNvPr>
            <p:cNvSpPr/>
            <p:nvPr/>
          </p:nvSpPr>
          <p:spPr>
            <a:xfrm flipH="1">
              <a:off x="6285237" y="5379068"/>
              <a:ext cx="1171269" cy="11715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72" name="Freeform 53">
              <a:extLst>
                <a:ext uri="{FF2B5EF4-FFF2-40B4-BE49-F238E27FC236}">
                  <a16:creationId xmlns:a16="http://schemas.microsoft.com/office/drawing/2014/main" id="{CFA52840-B160-802B-6EBE-8285CCE49815}"/>
                </a:ext>
              </a:extLst>
            </p:cNvPr>
            <p:cNvSpPr>
              <a:spLocks noChangeArrowheads="1"/>
            </p:cNvSpPr>
            <p:nvPr/>
          </p:nvSpPr>
          <p:spPr bwMode="auto">
            <a:xfrm>
              <a:off x="6557086" y="5511959"/>
              <a:ext cx="612000"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pic>
        <p:nvPicPr>
          <p:cNvPr id="73" name="Picture 72" descr="Close-up of a tire pressure sensor&#10;&#10;Description automatically generated">
            <a:extLst>
              <a:ext uri="{FF2B5EF4-FFF2-40B4-BE49-F238E27FC236}">
                <a16:creationId xmlns:a16="http://schemas.microsoft.com/office/drawing/2014/main" id="{960DC903-119E-6D81-E9FF-B7AFD9CE288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84828" y="3027945"/>
            <a:ext cx="680409" cy="991681"/>
          </a:xfrm>
          <a:prstGeom prst="rect">
            <a:avLst/>
          </a:prstGeom>
        </p:spPr>
      </p:pic>
      <p:pic>
        <p:nvPicPr>
          <p:cNvPr id="63" name="Picture 62" descr="Close-up of a tire pressure sensor&#10;&#10;Description automatically generated">
            <a:extLst>
              <a:ext uri="{FF2B5EF4-FFF2-40B4-BE49-F238E27FC236}">
                <a16:creationId xmlns:a16="http://schemas.microsoft.com/office/drawing/2014/main" id="{36A06A23-8D4D-120D-B7D9-C690F48CE05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83837" y="3179658"/>
            <a:ext cx="680409" cy="991681"/>
          </a:xfrm>
          <a:prstGeom prst="rect">
            <a:avLst/>
          </a:prstGeom>
        </p:spPr>
      </p:pic>
      <p:sp>
        <p:nvSpPr>
          <p:cNvPr id="77" name="TextBox 76">
            <a:extLst>
              <a:ext uri="{FF2B5EF4-FFF2-40B4-BE49-F238E27FC236}">
                <a16:creationId xmlns:a16="http://schemas.microsoft.com/office/drawing/2014/main" id="{D7C05544-A8D9-66FD-E85D-EC4BE8A68601}"/>
              </a:ext>
            </a:extLst>
          </p:cNvPr>
          <p:cNvSpPr txBox="1"/>
          <p:nvPr/>
        </p:nvSpPr>
        <p:spPr>
          <a:xfrm>
            <a:off x="949693" y="2155770"/>
            <a:ext cx="1641001" cy="369332"/>
          </a:xfrm>
          <a:prstGeom prst="rect">
            <a:avLst/>
          </a:prstGeom>
          <a:noFill/>
        </p:spPr>
        <p:txBody>
          <a:bodyPr wrap="square" rtlCol="0">
            <a:spAutoFit/>
          </a:bodyPr>
          <a:lstStyle/>
          <a:p>
            <a:r>
              <a:rPr lang="en-US" b="1" dirty="0"/>
              <a:t>Keyless Access</a:t>
            </a:r>
          </a:p>
        </p:txBody>
      </p:sp>
      <p:grpSp>
        <p:nvGrpSpPr>
          <p:cNvPr id="84" name="Group 83">
            <a:extLst>
              <a:ext uri="{FF2B5EF4-FFF2-40B4-BE49-F238E27FC236}">
                <a16:creationId xmlns:a16="http://schemas.microsoft.com/office/drawing/2014/main" id="{9937CAA1-2B0F-F9D6-145E-FCDD69ECBCC6}"/>
              </a:ext>
            </a:extLst>
          </p:cNvPr>
          <p:cNvGrpSpPr/>
          <p:nvPr/>
        </p:nvGrpSpPr>
        <p:grpSpPr>
          <a:xfrm>
            <a:off x="2649201" y="2101362"/>
            <a:ext cx="972000" cy="204431"/>
            <a:chOff x="2948133" y="2331440"/>
            <a:chExt cx="972000" cy="204431"/>
          </a:xfrm>
        </p:grpSpPr>
        <p:cxnSp>
          <p:nvCxnSpPr>
            <p:cNvPr id="79" name="직선 화살표 연결선 23">
              <a:extLst>
                <a:ext uri="{FF2B5EF4-FFF2-40B4-BE49-F238E27FC236}">
                  <a16:creationId xmlns:a16="http://schemas.microsoft.com/office/drawing/2014/main" id="{3A7CA722-F511-8194-416B-0B9C21849FBD}"/>
                </a:ext>
              </a:extLst>
            </p:cNvPr>
            <p:cNvCxnSpPr>
              <a:cxnSpLocks/>
            </p:cNvCxnSpPr>
            <p:nvPr/>
          </p:nvCxnSpPr>
          <p:spPr>
            <a:xfrm rot="1800000">
              <a:off x="2948133" y="2441042"/>
              <a:ext cx="972000" cy="0"/>
            </a:xfrm>
            <a:prstGeom prst="straightConnector1">
              <a:avLst/>
            </a:prstGeom>
            <a:ln w="28575">
              <a:solidFill>
                <a:srgbClr val="00B0F0"/>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80" name="그룹 1">
              <a:extLst>
                <a:ext uri="{FF2B5EF4-FFF2-40B4-BE49-F238E27FC236}">
                  <a16:creationId xmlns:a16="http://schemas.microsoft.com/office/drawing/2014/main" id="{2297A28E-2EE3-B39E-6C7A-C6F7029CB524}"/>
                </a:ext>
              </a:extLst>
            </p:cNvPr>
            <p:cNvGrpSpPr/>
            <p:nvPr/>
          </p:nvGrpSpPr>
          <p:grpSpPr>
            <a:xfrm rot="12169734">
              <a:off x="3342349" y="2331440"/>
              <a:ext cx="205742" cy="204431"/>
              <a:chOff x="6285237" y="5379068"/>
              <a:chExt cx="1171269" cy="1171574"/>
            </a:xfrm>
          </p:grpSpPr>
          <p:sp>
            <p:nvSpPr>
              <p:cNvPr id="81" name="Oval 65">
                <a:extLst>
                  <a:ext uri="{FF2B5EF4-FFF2-40B4-BE49-F238E27FC236}">
                    <a16:creationId xmlns:a16="http://schemas.microsoft.com/office/drawing/2014/main" id="{609BA67B-71A2-6132-68B2-5528E2AA98C0}"/>
                  </a:ext>
                </a:extLst>
              </p:cNvPr>
              <p:cNvSpPr/>
              <p:nvPr/>
            </p:nvSpPr>
            <p:spPr>
              <a:xfrm flipH="1">
                <a:off x="6285237" y="5379068"/>
                <a:ext cx="1171269" cy="11715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82" name="Freeform 53">
                <a:extLst>
                  <a:ext uri="{FF2B5EF4-FFF2-40B4-BE49-F238E27FC236}">
                    <a16:creationId xmlns:a16="http://schemas.microsoft.com/office/drawing/2014/main" id="{D3BE71A1-DA19-EB36-920E-53EE70FE11AD}"/>
                  </a:ext>
                </a:extLst>
              </p:cNvPr>
              <p:cNvSpPr>
                <a:spLocks noChangeArrowheads="1"/>
              </p:cNvSpPr>
              <p:nvPr/>
            </p:nvSpPr>
            <p:spPr bwMode="auto">
              <a:xfrm>
                <a:off x="6557086" y="5511959"/>
                <a:ext cx="612000"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grpSp>
      <p:sp>
        <p:nvSpPr>
          <p:cNvPr id="86" name="TextBox 85">
            <a:extLst>
              <a:ext uri="{FF2B5EF4-FFF2-40B4-BE49-F238E27FC236}">
                <a16:creationId xmlns:a16="http://schemas.microsoft.com/office/drawing/2014/main" id="{3FDAF933-98AA-F9AB-77E2-EC97C48D4332}"/>
              </a:ext>
            </a:extLst>
          </p:cNvPr>
          <p:cNvSpPr txBox="1"/>
          <p:nvPr/>
        </p:nvSpPr>
        <p:spPr>
          <a:xfrm>
            <a:off x="6311166" y="4470841"/>
            <a:ext cx="1189108" cy="369332"/>
          </a:xfrm>
          <a:prstGeom prst="rect">
            <a:avLst/>
          </a:prstGeom>
          <a:noFill/>
        </p:spPr>
        <p:txBody>
          <a:bodyPr wrap="none" rtlCol="0">
            <a:spAutoFit/>
          </a:bodyPr>
          <a:lstStyle/>
          <a:p>
            <a:r>
              <a:rPr lang="en-US" dirty="0"/>
              <a:t> </a:t>
            </a:r>
            <a:r>
              <a:rPr lang="en-US" b="1" dirty="0"/>
              <a:t>Bluetooth</a:t>
            </a:r>
          </a:p>
        </p:txBody>
      </p:sp>
      <p:sp>
        <p:nvSpPr>
          <p:cNvPr id="87" name="TextBox 86">
            <a:extLst>
              <a:ext uri="{FF2B5EF4-FFF2-40B4-BE49-F238E27FC236}">
                <a16:creationId xmlns:a16="http://schemas.microsoft.com/office/drawing/2014/main" id="{F0A3C5E3-94F9-2377-20B8-8EC947715336}"/>
              </a:ext>
            </a:extLst>
          </p:cNvPr>
          <p:cNvSpPr txBox="1"/>
          <p:nvPr/>
        </p:nvSpPr>
        <p:spPr>
          <a:xfrm>
            <a:off x="2003400" y="5713207"/>
            <a:ext cx="1886222" cy="369332"/>
          </a:xfrm>
          <a:prstGeom prst="rect">
            <a:avLst/>
          </a:prstGeom>
          <a:noFill/>
        </p:spPr>
        <p:txBody>
          <a:bodyPr wrap="none" rtlCol="0">
            <a:spAutoFit/>
          </a:bodyPr>
          <a:lstStyle/>
          <a:p>
            <a:r>
              <a:rPr lang="en-US" b="1" dirty="0"/>
              <a:t>Voice Recognition</a:t>
            </a:r>
          </a:p>
        </p:txBody>
      </p:sp>
      <p:pic>
        <p:nvPicPr>
          <p:cNvPr id="90" name="Picture 89" descr="A group of circular icons&#10;&#10;Description automatically generated with medium confidence">
            <a:extLst>
              <a:ext uri="{FF2B5EF4-FFF2-40B4-BE49-F238E27FC236}">
                <a16:creationId xmlns:a16="http://schemas.microsoft.com/office/drawing/2014/main" id="{2A49B6D4-F241-E031-4AAE-9E184997251A}"/>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401116" y="4731966"/>
            <a:ext cx="1063848" cy="1063848"/>
          </a:xfrm>
          <a:prstGeom prst="rect">
            <a:avLst/>
          </a:prstGeom>
        </p:spPr>
      </p:pic>
      <p:sp>
        <p:nvSpPr>
          <p:cNvPr id="6" name="TextBox 5">
            <a:extLst>
              <a:ext uri="{FF2B5EF4-FFF2-40B4-BE49-F238E27FC236}">
                <a16:creationId xmlns:a16="http://schemas.microsoft.com/office/drawing/2014/main" id="{6BC843C5-2037-1617-37AC-C67484690651}"/>
              </a:ext>
            </a:extLst>
          </p:cNvPr>
          <p:cNvSpPr txBox="1"/>
          <p:nvPr/>
        </p:nvSpPr>
        <p:spPr>
          <a:xfrm>
            <a:off x="9028229" y="2924271"/>
            <a:ext cx="3065650" cy="369332"/>
          </a:xfrm>
          <a:prstGeom prst="rect">
            <a:avLst/>
          </a:prstGeom>
          <a:noFill/>
        </p:spPr>
        <p:txBody>
          <a:bodyPr wrap="square" rtlCol="0">
            <a:spAutoFit/>
          </a:bodyPr>
          <a:lstStyle/>
          <a:p>
            <a:r>
              <a:rPr lang="en-US" b="1" dirty="0"/>
              <a:t>Map Mirroring (Turn-By-Turn ) </a:t>
            </a:r>
          </a:p>
        </p:txBody>
      </p:sp>
      <p:sp>
        <p:nvSpPr>
          <p:cNvPr id="7" name="TextBox 6">
            <a:extLst>
              <a:ext uri="{FF2B5EF4-FFF2-40B4-BE49-F238E27FC236}">
                <a16:creationId xmlns:a16="http://schemas.microsoft.com/office/drawing/2014/main" id="{48FD7461-43E2-ADDA-F93F-D2F2F528E952}"/>
              </a:ext>
            </a:extLst>
          </p:cNvPr>
          <p:cNvSpPr txBox="1"/>
          <p:nvPr/>
        </p:nvSpPr>
        <p:spPr>
          <a:xfrm>
            <a:off x="9028229" y="3327293"/>
            <a:ext cx="2260102" cy="944746"/>
          </a:xfrm>
          <a:prstGeom prst="rect">
            <a:avLst/>
          </a:prstGeom>
          <a:noFill/>
        </p:spPr>
        <p:txBody>
          <a:bodyPr wrap="square" rtlCol="0">
            <a:spAutoFit/>
          </a:bodyPr>
          <a:lstStyle/>
          <a:p>
            <a:pPr marL="285750" indent="-193675">
              <a:lnSpc>
                <a:spcPts val="1500"/>
              </a:lnSpc>
              <a:spcBef>
                <a:spcPts val="600"/>
              </a:spcBef>
              <a:buFont typeface="Arial" panose="020B0604020202020204" pitchFamily="34" charset="0"/>
              <a:buChar char="•"/>
            </a:pPr>
            <a:r>
              <a:rPr lang="en-US" sz="1600" dirty="0">
                <a:ea typeface="Lato Light" panose="020F0502020204030203" pitchFamily="34" charset="0"/>
                <a:cs typeface="Lato Light" panose="020F0502020204030203" pitchFamily="34" charset="0"/>
              </a:rPr>
              <a:t>Stream still image snapshots from the MAP via GATT/SPP</a:t>
            </a:r>
          </a:p>
          <a:p>
            <a:pPr marL="285750" indent="-193675">
              <a:lnSpc>
                <a:spcPts val="1500"/>
              </a:lnSpc>
              <a:spcBef>
                <a:spcPts val="600"/>
              </a:spcBef>
              <a:buFont typeface="Arial" panose="020B0604020202020204" pitchFamily="34" charset="0"/>
              <a:buChar char="•"/>
            </a:pPr>
            <a:r>
              <a:rPr lang="en-US" sz="1600" dirty="0">
                <a:ea typeface="Lato Light" panose="020F0502020204030203" pitchFamily="34" charset="0"/>
                <a:cs typeface="Lato Light" panose="020F0502020204030203" pitchFamily="34" charset="0"/>
              </a:rPr>
              <a:t>Support various MAP</a:t>
            </a:r>
          </a:p>
        </p:txBody>
      </p:sp>
      <p:sp>
        <p:nvSpPr>
          <p:cNvPr id="10" name="TextBox 9">
            <a:extLst>
              <a:ext uri="{FF2B5EF4-FFF2-40B4-BE49-F238E27FC236}">
                <a16:creationId xmlns:a16="http://schemas.microsoft.com/office/drawing/2014/main" id="{38C20A4F-C0A8-910E-BB66-2D3E9F3BA437}"/>
              </a:ext>
            </a:extLst>
          </p:cNvPr>
          <p:cNvSpPr txBox="1"/>
          <p:nvPr/>
        </p:nvSpPr>
        <p:spPr>
          <a:xfrm>
            <a:off x="3966146" y="1592574"/>
            <a:ext cx="2702404" cy="307777"/>
          </a:xfrm>
          <a:prstGeom prst="rect">
            <a:avLst/>
          </a:prstGeom>
          <a:noFill/>
        </p:spPr>
        <p:txBody>
          <a:bodyPr wrap="square">
            <a:spAutoFit/>
          </a:bodyPr>
          <a:lstStyle/>
          <a:p>
            <a:pPr algn="ctr"/>
            <a:r>
              <a:rPr lang="en-US" sz="1400" b="1" dirty="0"/>
              <a:t>A&amp;W 2-Wheeler HMI</a:t>
            </a:r>
          </a:p>
        </p:txBody>
      </p:sp>
      <p:grpSp>
        <p:nvGrpSpPr>
          <p:cNvPr id="15" name="Group 14">
            <a:extLst>
              <a:ext uri="{FF2B5EF4-FFF2-40B4-BE49-F238E27FC236}">
                <a16:creationId xmlns:a16="http://schemas.microsoft.com/office/drawing/2014/main" id="{DACE9516-F295-D039-209D-D5761F1FE516}"/>
              </a:ext>
            </a:extLst>
          </p:cNvPr>
          <p:cNvGrpSpPr/>
          <p:nvPr/>
        </p:nvGrpSpPr>
        <p:grpSpPr>
          <a:xfrm>
            <a:off x="1181195" y="1455762"/>
            <a:ext cx="1103380" cy="647055"/>
            <a:chOff x="1217183" y="1313961"/>
            <a:chExt cx="1297059" cy="760634"/>
          </a:xfrm>
        </p:grpSpPr>
        <p:sp>
          <p:nvSpPr>
            <p:cNvPr id="11" name="Rectangle: Rounded Corners 10">
              <a:extLst>
                <a:ext uri="{FF2B5EF4-FFF2-40B4-BE49-F238E27FC236}">
                  <a16:creationId xmlns:a16="http://schemas.microsoft.com/office/drawing/2014/main" id="{8C9C5B9F-566C-4FCB-F6A6-74E826C59CE9}"/>
                </a:ext>
              </a:extLst>
            </p:cNvPr>
            <p:cNvSpPr/>
            <p:nvPr/>
          </p:nvSpPr>
          <p:spPr>
            <a:xfrm>
              <a:off x="1217183" y="1313961"/>
              <a:ext cx="1297059" cy="76063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75" descr="A black background with a black square&#10;&#10;Description automatically generated with medium confidence">
              <a:extLst>
                <a:ext uri="{FF2B5EF4-FFF2-40B4-BE49-F238E27FC236}">
                  <a16:creationId xmlns:a16="http://schemas.microsoft.com/office/drawing/2014/main" id="{FD09FEEB-F2F4-B7FF-B820-702BB71710C3}"/>
                </a:ext>
              </a:extLst>
            </p:cNvPr>
            <p:cNvPicPr>
              <a:picLocks noChangeAspect="1"/>
            </p:cNvPicPr>
            <p:nvPr/>
          </p:nvPicPr>
          <p:blipFill>
            <a:blip r:embed="rId11" cstate="email">
              <a:alphaModFix amt="50000"/>
              <a:extLst>
                <a:ext uri="{28A0092B-C50C-407E-A947-70E740481C1C}">
                  <a14:useLocalDpi xmlns:a14="http://schemas.microsoft.com/office/drawing/2010/main" val="0"/>
                </a:ext>
              </a:extLst>
            </a:blip>
            <a:stretch>
              <a:fillRect/>
            </a:stretch>
          </p:blipFill>
          <p:spPr>
            <a:xfrm rot="18900000">
              <a:off x="2077307" y="1540634"/>
              <a:ext cx="328355" cy="328355"/>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710193D5-9EA4-0CF3-563C-4119F767D2DD}"/>
                </a:ext>
              </a:extLst>
            </p:cNvPr>
            <p:cNvPicPr>
              <a:picLocks noChangeAspect="1"/>
            </p:cNvPicPr>
            <p:nvPr/>
          </p:nvPicPr>
          <p:blipFill>
            <a:blip r:embed="rId12">
              <a:duotone>
                <a:schemeClr val="bg2">
                  <a:shade val="45000"/>
                  <a:satMod val="135000"/>
                </a:schemeClr>
                <a:prstClr val="white"/>
              </a:duotone>
            </a:blip>
            <a:stretch>
              <a:fillRect/>
            </a:stretch>
          </p:blipFill>
          <p:spPr>
            <a:xfrm flipH="1">
              <a:off x="1332407" y="1421542"/>
              <a:ext cx="277470" cy="277470"/>
            </a:xfrm>
            <a:prstGeom prst="rect">
              <a:avLst/>
            </a:prstGeom>
          </p:spPr>
        </p:pic>
      </p:grpSp>
      <p:grpSp>
        <p:nvGrpSpPr>
          <p:cNvPr id="57" name="Group 56">
            <a:extLst>
              <a:ext uri="{FF2B5EF4-FFF2-40B4-BE49-F238E27FC236}">
                <a16:creationId xmlns:a16="http://schemas.microsoft.com/office/drawing/2014/main" id="{894D0DCD-06F1-514A-E1D1-77364151260B}"/>
              </a:ext>
            </a:extLst>
          </p:cNvPr>
          <p:cNvGrpSpPr/>
          <p:nvPr/>
        </p:nvGrpSpPr>
        <p:grpSpPr>
          <a:xfrm>
            <a:off x="7124131" y="3290937"/>
            <a:ext cx="1224000" cy="204431"/>
            <a:chOff x="7280361" y="3383032"/>
            <a:chExt cx="1224000" cy="204431"/>
          </a:xfrm>
        </p:grpSpPr>
        <p:cxnSp>
          <p:nvCxnSpPr>
            <p:cNvPr id="21" name="직선 화살표 연결선 23">
              <a:extLst>
                <a:ext uri="{FF2B5EF4-FFF2-40B4-BE49-F238E27FC236}">
                  <a16:creationId xmlns:a16="http://schemas.microsoft.com/office/drawing/2014/main" id="{7259D354-17D1-3849-143F-7C0D0971024E}"/>
                </a:ext>
              </a:extLst>
            </p:cNvPr>
            <p:cNvCxnSpPr>
              <a:cxnSpLocks/>
            </p:cNvCxnSpPr>
            <p:nvPr/>
          </p:nvCxnSpPr>
          <p:spPr>
            <a:xfrm flipH="1">
              <a:off x="7280361" y="3485247"/>
              <a:ext cx="1224000" cy="0"/>
            </a:xfrm>
            <a:prstGeom prst="straightConnector1">
              <a:avLst/>
            </a:prstGeom>
            <a:ln w="28575">
              <a:solidFill>
                <a:srgbClr val="00B0F0"/>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46" name="그룹 1">
              <a:extLst>
                <a:ext uri="{FF2B5EF4-FFF2-40B4-BE49-F238E27FC236}">
                  <a16:creationId xmlns:a16="http://schemas.microsoft.com/office/drawing/2014/main" id="{B1D7B598-FD84-632F-C878-C13DA7C5B4E6}"/>
                </a:ext>
              </a:extLst>
            </p:cNvPr>
            <p:cNvGrpSpPr/>
            <p:nvPr/>
          </p:nvGrpSpPr>
          <p:grpSpPr>
            <a:xfrm rot="10800000">
              <a:off x="7789490" y="3383032"/>
              <a:ext cx="205742" cy="204431"/>
              <a:chOff x="6254552" y="5379068"/>
              <a:chExt cx="1171269" cy="1171574"/>
            </a:xfrm>
          </p:grpSpPr>
          <p:sp>
            <p:nvSpPr>
              <p:cNvPr id="53" name="Oval 65">
                <a:extLst>
                  <a:ext uri="{FF2B5EF4-FFF2-40B4-BE49-F238E27FC236}">
                    <a16:creationId xmlns:a16="http://schemas.microsoft.com/office/drawing/2014/main" id="{9916DA75-3F0C-8297-E434-E4C0853F2586}"/>
                  </a:ext>
                </a:extLst>
              </p:cNvPr>
              <p:cNvSpPr/>
              <p:nvPr/>
            </p:nvSpPr>
            <p:spPr>
              <a:xfrm flipH="1">
                <a:off x="6254552" y="5379068"/>
                <a:ext cx="1171269" cy="11715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54" name="Freeform 53">
                <a:extLst>
                  <a:ext uri="{FF2B5EF4-FFF2-40B4-BE49-F238E27FC236}">
                    <a16:creationId xmlns:a16="http://schemas.microsoft.com/office/drawing/2014/main" id="{F9BE4AE9-7054-B69E-8900-3326033C69BA}"/>
                  </a:ext>
                </a:extLst>
              </p:cNvPr>
              <p:cNvSpPr>
                <a:spLocks noChangeArrowheads="1"/>
              </p:cNvSpPr>
              <p:nvPr/>
            </p:nvSpPr>
            <p:spPr bwMode="auto">
              <a:xfrm>
                <a:off x="6557086" y="5511959"/>
                <a:ext cx="612000"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grpSp>
      <p:pic>
        <p:nvPicPr>
          <p:cNvPr id="64" name="Picture 63" descr="A screen shot of a phone&#10;&#10;AI-generated content may be incorrect.">
            <a:extLst>
              <a:ext uri="{FF2B5EF4-FFF2-40B4-BE49-F238E27FC236}">
                <a16:creationId xmlns:a16="http://schemas.microsoft.com/office/drawing/2014/main" id="{79EC70D5-AEBD-2DAA-57CB-56ABF7B7B0FD}"/>
              </a:ext>
            </a:extLst>
          </p:cNvPr>
          <p:cNvPicPr>
            <a:picLocks noChangeAspect="1"/>
          </p:cNvPicPr>
          <p:nvPr/>
        </p:nvPicPr>
        <p:blipFill>
          <a:blip r:embed="rId13"/>
          <a:stretch>
            <a:fillRect/>
          </a:stretch>
        </p:blipFill>
        <p:spPr>
          <a:xfrm>
            <a:off x="8273558" y="2784077"/>
            <a:ext cx="905980" cy="1358970"/>
          </a:xfrm>
          <a:prstGeom prst="rect">
            <a:avLst/>
          </a:prstGeom>
        </p:spPr>
      </p:pic>
      <p:grpSp>
        <p:nvGrpSpPr>
          <p:cNvPr id="29" name="Group 28">
            <a:extLst>
              <a:ext uri="{FF2B5EF4-FFF2-40B4-BE49-F238E27FC236}">
                <a16:creationId xmlns:a16="http://schemas.microsoft.com/office/drawing/2014/main" id="{1421DD33-32DB-C0C8-A94D-3FFEFFDF9BB4}"/>
              </a:ext>
            </a:extLst>
          </p:cNvPr>
          <p:cNvGrpSpPr/>
          <p:nvPr/>
        </p:nvGrpSpPr>
        <p:grpSpPr>
          <a:xfrm>
            <a:off x="8475929" y="1828346"/>
            <a:ext cx="435375" cy="745030"/>
            <a:chOff x="6262644" y="2885945"/>
            <a:chExt cx="922989" cy="1579453"/>
          </a:xfrm>
        </p:grpSpPr>
        <p:sp>
          <p:nvSpPr>
            <p:cNvPr id="30" name="Rectangle 29">
              <a:extLst>
                <a:ext uri="{FF2B5EF4-FFF2-40B4-BE49-F238E27FC236}">
                  <a16:creationId xmlns:a16="http://schemas.microsoft.com/office/drawing/2014/main" id="{05187791-B7FC-8AF8-5251-00ECDB0273BB}"/>
                </a:ext>
              </a:extLst>
            </p:cNvPr>
            <p:cNvSpPr/>
            <p:nvPr/>
          </p:nvSpPr>
          <p:spPr>
            <a:xfrm>
              <a:off x="6345754" y="3019425"/>
              <a:ext cx="771325" cy="120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3409008E-6CB3-7E9C-1FF4-EEFB11BD8D3D}"/>
                </a:ext>
              </a:extLst>
            </p:cNvPr>
            <p:cNvGrpSpPr/>
            <p:nvPr/>
          </p:nvGrpSpPr>
          <p:grpSpPr>
            <a:xfrm>
              <a:off x="6262644" y="2885945"/>
              <a:ext cx="922989" cy="1579453"/>
              <a:chOff x="10585724" y="2672585"/>
              <a:chExt cx="922989" cy="1579453"/>
            </a:xfrm>
          </p:grpSpPr>
          <p:sp>
            <p:nvSpPr>
              <p:cNvPr id="32" name="Freeform 48">
                <a:extLst>
                  <a:ext uri="{FF2B5EF4-FFF2-40B4-BE49-F238E27FC236}">
                    <a16:creationId xmlns:a16="http://schemas.microsoft.com/office/drawing/2014/main" id="{C5C8BF92-18E1-513D-F2DD-86FAFD33EA1A}"/>
                  </a:ext>
                </a:extLst>
              </p:cNvPr>
              <p:cNvSpPr>
                <a:spLocks noChangeArrowheads="1"/>
              </p:cNvSpPr>
              <p:nvPr/>
            </p:nvSpPr>
            <p:spPr bwMode="auto">
              <a:xfrm>
                <a:off x="10585724" y="2672585"/>
                <a:ext cx="922989" cy="1579453"/>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600" dirty="0"/>
              </a:p>
            </p:txBody>
          </p:sp>
          <p:sp>
            <p:nvSpPr>
              <p:cNvPr id="34" name="TextBox 33">
                <a:extLst>
                  <a:ext uri="{FF2B5EF4-FFF2-40B4-BE49-F238E27FC236}">
                    <a16:creationId xmlns:a16="http://schemas.microsoft.com/office/drawing/2014/main" id="{36971A5A-4133-6219-8DBC-B474DAA5BF33}"/>
                  </a:ext>
                </a:extLst>
              </p:cNvPr>
              <p:cNvSpPr txBox="1"/>
              <p:nvPr/>
            </p:nvSpPr>
            <p:spPr>
              <a:xfrm>
                <a:off x="10585724" y="3547098"/>
                <a:ext cx="922987" cy="342963"/>
              </a:xfrm>
              <a:prstGeom prst="rect">
                <a:avLst/>
              </a:prstGeom>
              <a:noFill/>
            </p:spPr>
            <p:txBody>
              <a:bodyPr wrap="square" lIns="0" tIns="0" rIns="0" bIns="0" rtlCol="0">
                <a:spAutoFit/>
              </a:bodyPr>
              <a:lstStyle/>
              <a:p>
                <a:pPr algn="ctr">
                  <a:lnSpc>
                    <a:spcPts val="600"/>
                  </a:lnSpc>
                </a:pPr>
                <a:r>
                  <a:rPr lang="en-US" sz="800" b="1" dirty="0"/>
                  <a:t>Android</a:t>
                </a:r>
              </a:p>
              <a:p>
                <a:pPr algn="ctr">
                  <a:lnSpc>
                    <a:spcPts val="600"/>
                  </a:lnSpc>
                </a:pPr>
                <a:r>
                  <a:rPr lang="en-US" sz="800" b="1" dirty="0"/>
                  <a:t>Auto</a:t>
                </a:r>
              </a:p>
            </p:txBody>
          </p:sp>
        </p:grpSp>
      </p:grpSp>
      <p:pic>
        <p:nvPicPr>
          <p:cNvPr id="93" name="Picture 92" descr="A green square with a white play button&#10;&#10;AI-generated content may be incorrect.">
            <a:extLst>
              <a:ext uri="{FF2B5EF4-FFF2-40B4-BE49-F238E27FC236}">
                <a16:creationId xmlns:a16="http://schemas.microsoft.com/office/drawing/2014/main" id="{AAF2627D-6E3B-76AC-F574-40D336ABDE64}"/>
              </a:ext>
            </a:extLst>
          </p:cNvPr>
          <p:cNvPicPr>
            <a:picLocks noChangeAspect="1"/>
          </p:cNvPicPr>
          <p:nvPr/>
        </p:nvPicPr>
        <p:blipFill>
          <a:blip r:embed="rId14"/>
          <a:stretch>
            <a:fillRect/>
          </a:stretch>
        </p:blipFill>
        <p:spPr>
          <a:xfrm>
            <a:off x="8299007" y="1277471"/>
            <a:ext cx="312748" cy="312748"/>
          </a:xfrm>
          <a:prstGeom prst="rect">
            <a:avLst/>
          </a:prstGeom>
        </p:spPr>
      </p:pic>
      <p:pic>
        <p:nvPicPr>
          <p:cNvPr id="95" name="Picture 94" descr="A blue and white triangle with a black background&#10;&#10;AI-generated content may be incorrect.">
            <a:extLst>
              <a:ext uri="{FF2B5EF4-FFF2-40B4-BE49-F238E27FC236}">
                <a16:creationId xmlns:a16="http://schemas.microsoft.com/office/drawing/2014/main" id="{6ACF26A7-7CEB-EC75-E8B1-B46A0D65D755}"/>
              </a:ext>
            </a:extLst>
          </p:cNvPr>
          <p:cNvPicPr>
            <a:picLocks noChangeAspect="1"/>
          </p:cNvPicPr>
          <p:nvPr/>
        </p:nvPicPr>
        <p:blipFill>
          <a:blip r:embed="rId15"/>
          <a:stretch>
            <a:fillRect/>
          </a:stretch>
        </p:blipFill>
        <p:spPr>
          <a:xfrm>
            <a:off x="8543198" y="1931898"/>
            <a:ext cx="296228" cy="296228"/>
          </a:xfrm>
          <a:prstGeom prst="rect">
            <a:avLst/>
          </a:prstGeom>
        </p:spPr>
      </p:pic>
    </p:spTree>
    <p:extLst>
      <p:ext uri="{BB962C8B-B14F-4D97-AF65-F5344CB8AC3E}">
        <p14:creationId xmlns:p14="http://schemas.microsoft.com/office/powerpoint/2010/main" val="251787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C13D-8FCF-5D38-694A-8D6BE0D03D38}"/>
              </a:ext>
            </a:extLst>
          </p:cNvPr>
          <p:cNvSpPr>
            <a:spLocks noGrp="1"/>
          </p:cNvSpPr>
          <p:nvPr>
            <p:ph type="title"/>
          </p:nvPr>
        </p:nvSpPr>
        <p:spPr>
          <a:xfrm>
            <a:off x="1829377" y="126595"/>
            <a:ext cx="8533245" cy="647054"/>
          </a:xfrm>
        </p:spPr>
        <p:txBody>
          <a:bodyPr/>
          <a:lstStyle/>
          <a:p>
            <a:r>
              <a:rPr lang="en-US" dirty="0"/>
              <a:t>2Wheeler Digital Cluster</a:t>
            </a:r>
          </a:p>
        </p:txBody>
      </p:sp>
      <p:sp>
        <p:nvSpPr>
          <p:cNvPr id="4" name="Text Placeholder 3">
            <a:extLst>
              <a:ext uri="{FF2B5EF4-FFF2-40B4-BE49-F238E27FC236}">
                <a16:creationId xmlns:a16="http://schemas.microsoft.com/office/drawing/2014/main" id="{1A698381-CBD7-06A8-8502-BB9580A33995}"/>
              </a:ext>
            </a:extLst>
          </p:cNvPr>
          <p:cNvSpPr>
            <a:spLocks noGrp="1"/>
          </p:cNvSpPr>
          <p:nvPr>
            <p:ph type="body" sz="quarter" idx="11"/>
          </p:nvPr>
        </p:nvSpPr>
        <p:spPr/>
        <p:txBody>
          <a:bodyPr/>
          <a:lstStyle/>
          <a:p>
            <a:r>
              <a:rPr lang="en-US" dirty="0"/>
              <a:t>Voice Triger, Offline VR</a:t>
            </a:r>
          </a:p>
          <a:p>
            <a:endParaRPr lang="en-US" dirty="0"/>
          </a:p>
        </p:txBody>
      </p:sp>
      <p:grpSp>
        <p:nvGrpSpPr>
          <p:cNvPr id="5" name="Group 4">
            <a:extLst>
              <a:ext uri="{FF2B5EF4-FFF2-40B4-BE49-F238E27FC236}">
                <a16:creationId xmlns:a16="http://schemas.microsoft.com/office/drawing/2014/main" id="{AA2BAA72-C664-ABAD-05EC-697FA8DB462F}"/>
              </a:ext>
            </a:extLst>
          </p:cNvPr>
          <p:cNvGrpSpPr/>
          <p:nvPr/>
        </p:nvGrpSpPr>
        <p:grpSpPr>
          <a:xfrm>
            <a:off x="1404892" y="1344309"/>
            <a:ext cx="9382217" cy="4060675"/>
            <a:chOff x="417113" y="1344309"/>
            <a:chExt cx="9382217" cy="4060675"/>
          </a:xfrm>
        </p:grpSpPr>
        <p:sp>
          <p:nvSpPr>
            <p:cNvPr id="36" name="TextBox 35">
              <a:extLst>
                <a:ext uri="{FF2B5EF4-FFF2-40B4-BE49-F238E27FC236}">
                  <a16:creationId xmlns:a16="http://schemas.microsoft.com/office/drawing/2014/main" id="{18815C59-9D20-74B4-6536-EBDF7F8C566C}"/>
                </a:ext>
              </a:extLst>
            </p:cNvPr>
            <p:cNvSpPr txBox="1"/>
            <p:nvPr/>
          </p:nvSpPr>
          <p:spPr>
            <a:xfrm>
              <a:off x="9165232" y="2561105"/>
              <a:ext cx="527709" cy="276999"/>
            </a:xfrm>
            <a:prstGeom prst="rect">
              <a:avLst/>
            </a:prstGeom>
            <a:noFill/>
          </p:spPr>
          <p:txBody>
            <a:bodyPr wrap="none" rtlCol="0">
              <a:spAutoFit/>
            </a:bodyPr>
            <a:lstStyle/>
            <a:p>
              <a:r>
                <a:rPr lang="en-US" sz="1200" dirty="0"/>
                <a:t>A2DP</a:t>
              </a:r>
            </a:p>
          </p:txBody>
        </p:sp>
        <p:grpSp>
          <p:nvGrpSpPr>
            <p:cNvPr id="37" name="Group 36">
              <a:extLst>
                <a:ext uri="{FF2B5EF4-FFF2-40B4-BE49-F238E27FC236}">
                  <a16:creationId xmlns:a16="http://schemas.microsoft.com/office/drawing/2014/main" id="{49288FA3-4DC3-38C2-9BA5-688304EE9E5E}"/>
                </a:ext>
              </a:extLst>
            </p:cNvPr>
            <p:cNvGrpSpPr/>
            <p:nvPr/>
          </p:nvGrpSpPr>
          <p:grpSpPr>
            <a:xfrm>
              <a:off x="1938232" y="2510512"/>
              <a:ext cx="976930" cy="975950"/>
              <a:chOff x="1363864" y="3290395"/>
              <a:chExt cx="976930" cy="975950"/>
            </a:xfrm>
          </p:grpSpPr>
          <p:pic>
            <p:nvPicPr>
              <p:cNvPr id="38" name="그림 34">
                <a:extLst>
                  <a:ext uri="{FF2B5EF4-FFF2-40B4-BE49-F238E27FC236}">
                    <a16:creationId xmlns:a16="http://schemas.microsoft.com/office/drawing/2014/main" id="{FFEF43C7-3085-9014-CE80-06EE0F20C443}"/>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424318" y="3290395"/>
                <a:ext cx="916476" cy="975950"/>
              </a:xfrm>
              <a:prstGeom prst="rect">
                <a:avLst/>
              </a:prstGeom>
            </p:spPr>
          </p:pic>
          <p:pic>
            <p:nvPicPr>
              <p:cNvPr id="39" name="그림 36">
                <a:extLst>
                  <a:ext uri="{FF2B5EF4-FFF2-40B4-BE49-F238E27FC236}">
                    <a16:creationId xmlns:a16="http://schemas.microsoft.com/office/drawing/2014/main" id="{E76CB436-13F6-709F-B728-B1D1ABD1063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63864" y="3778370"/>
                <a:ext cx="916476" cy="339096"/>
              </a:xfrm>
              <a:prstGeom prst="rect">
                <a:avLst/>
              </a:prstGeom>
            </p:spPr>
          </p:pic>
        </p:grpSp>
        <p:sp>
          <p:nvSpPr>
            <p:cNvPr id="77" name="Rectangle 76">
              <a:extLst>
                <a:ext uri="{FF2B5EF4-FFF2-40B4-BE49-F238E27FC236}">
                  <a16:creationId xmlns:a16="http://schemas.microsoft.com/office/drawing/2014/main" id="{D9606ABB-091C-EE26-ED24-58265F0C0750}"/>
                </a:ext>
              </a:extLst>
            </p:cNvPr>
            <p:cNvSpPr/>
            <p:nvPr/>
          </p:nvSpPr>
          <p:spPr>
            <a:xfrm>
              <a:off x="4324804" y="1862180"/>
              <a:ext cx="5474526" cy="3542804"/>
            </a:xfrm>
            <a:prstGeom prst="rect">
              <a:avLst/>
            </a:prstGeom>
            <a:solidFill>
              <a:schemeClr val="bg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269A1E6-BA44-9D9E-63D6-C8F164A164FC}"/>
                </a:ext>
              </a:extLst>
            </p:cNvPr>
            <p:cNvGrpSpPr/>
            <p:nvPr/>
          </p:nvGrpSpPr>
          <p:grpSpPr>
            <a:xfrm>
              <a:off x="4586388" y="2297789"/>
              <a:ext cx="1209304" cy="2820230"/>
              <a:chOff x="2104124" y="2503882"/>
              <a:chExt cx="1209304" cy="2927854"/>
            </a:xfrm>
          </p:grpSpPr>
          <p:sp>
            <p:nvSpPr>
              <p:cNvPr id="82" name="Rectangle 81">
                <a:extLst>
                  <a:ext uri="{FF2B5EF4-FFF2-40B4-BE49-F238E27FC236}">
                    <a16:creationId xmlns:a16="http://schemas.microsoft.com/office/drawing/2014/main" id="{29A0ACDE-B1E6-ACF2-31FB-6BE1A68CB27C}"/>
                  </a:ext>
                </a:extLst>
              </p:cNvPr>
              <p:cNvSpPr/>
              <p:nvPr/>
            </p:nvSpPr>
            <p:spPr>
              <a:xfrm>
                <a:off x="2104124" y="2503882"/>
                <a:ext cx="1209304" cy="292785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pic>
            <p:nvPicPr>
              <p:cNvPr id="83" name="Picture 82" descr="A picture containing building&#10;&#10;Description automatically generated">
                <a:extLst>
                  <a:ext uri="{FF2B5EF4-FFF2-40B4-BE49-F238E27FC236}">
                    <a16:creationId xmlns:a16="http://schemas.microsoft.com/office/drawing/2014/main" id="{10672E20-CF81-8A3A-EAA1-C164C1BB3F7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72718" y="2758239"/>
                <a:ext cx="672117" cy="300684"/>
              </a:xfrm>
              <a:prstGeom prst="rect">
                <a:avLst/>
              </a:prstGeom>
              <a:ln>
                <a:solidFill>
                  <a:srgbClr val="00B0F0">
                    <a:alpha val="98000"/>
                  </a:srgbClr>
                </a:solidFill>
              </a:ln>
            </p:spPr>
          </p:pic>
        </p:grpSp>
        <p:grpSp>
          <p:nvGrpSpPr>
            <p:cNvPr id="122" name="Group 121">
              <a:extLst>
                <a:ext uri="{FF2B5EF4-FFF2-40B4-BE49-F238E27FC236}">
                  <a16:creationId xmlns:a16="http://schemas.microsoft.com/office/drawing/2014/main" id="{955E679E-CBCB-C5E8-0238-215311AB7E72}"/>
                </a:ext>
              </a:extLst>
            </p:cNvPr>
            <p:cNvGrpSpPr/>
            <p:nvPr/>
          </p:nvGrpSpPr>
          <p:grpSpPr>
            <a:xfrm>
              <a:off x="2055786" y="3820012"/>
              <a:ext cx="812793" cy="1159121"/>
              <a:chOff x="2391971" y="2259770"/>
              <a:chExt cx="812793" cy="1159121"/>
            </a:xfrm>
          </p:grpSpPr>
          <p:sp>
            <p:nvSpPr>
              <p:cNvPr id="50" name="Oval 49">
                <a:extLst>
                  <a:ext uri="{FF2B5EF4-FFF2-40B4-BE49-F238E27FC236}">
                    <a16:creationId xmlns:a16="http://schemas.microsoft.com/office/drawing/2014/main" id="{FF040593-911D-22C8-1206-D858D66E3CA7}"/>
                  </a:ext>
                </a:extLst>
              </p:cNvPr>
              <p:cNvSpPr/>
              <p:nvPr/>
            </p:nvSpPr>
            <p:spPr>
              <a:xfrm>
                <a:off x="3159045" y="2842180"/>
                <a:ext cx="45719" cy="4881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48">
                <a:extLst>
                  <a:ext uri="{FF2B5EF4-FFF2-40B4-BE49-F238E27FC236}">
                    <a16:creationId xmlns:a16="http://schemas.microsoft.com/office/drawing/2014/main" id="{11D05450-362D-CB16-CB2C-597185D8E451}"/>
                  </a:ext>
                </a:extLst>
              </p:cNvPr>
              <p:cNvSpPr>
                <a:spLocks noChangeArrowheads="1"/>
              </p:cNvSpPr>
              <p:nvPr/>
            </p:nvSpPr>
            <p:spPr bwMode="auto">
              <a:xfrm>
                <a:off x="2391971" y="2259770"/>
                <a:ext cx="672864" cy="1159121"/>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900"/>
              </a:p>
            </p:txBody>
          </p:sp>
        </p:grpSp>
        <p:cxnSp>
          <p:nvCxnSpPr>
            <p:cNvPr id="86" name="Connector: Elbow 85">
              <a:extLst>
                <a:ext uri="{FF2B5EF4-FFF2-40B4-BE49-F238E27FC236}">
                  <a16:creationId xmlns:a16="http://schemas.microsoft.com/office/drawing/2014/main" id="{3DC13CB3-C295-98CE-5D57-CCE56EDB68FF}"/>
                </a:ext>
              </a:extLst>
            </p:cNvPr>
            <p:cNvCxnSpPr>
              <a:cxnSpLocks/>
              <a:stCxn id="94" idx="2"/>
              <a:endCxn id="89" idx="3"/>
            </p:cNvCxnSpPr>
            <p:nvPr/>
          </p:nvCxnSpPr>
          <p:spPr>
            <a:xfrm rot="5400000">
              <a:off x="7541695" y="3660634"/>
              <a:ext cx="689236" cy="395806"/>
            </a:xfrm>
            <a:prstGeom prst="bentConnector2">
              <a:avLst/>
            </a:prstGeom>
            <a:ln w="317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7F4DA5B8-9F87-7C00-75CA-09C79B7894AE}"/>
                </a:ext>
              </a:extLst>
            </p:cNvPr>
            <p:cNvSpPr/>
            <p:nvPr/>
          </p:nvSpPr>
          <p:spPr>
            <a:xfrm>
              <a:off x="6335310" y="3774075"/>
              <a:ext cx="1353100" cy="8581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Voice Trigger</a:t>
              </a:r>
            </a:p>
            <a:p>
              <a:pPr algn="ctr"/>
              <a:r>
                <a:rPr lang="en-US" sz="1400" b="1" dirty="0"/>
                <a:t>&amp; Offline VR </a:t>
              </a:r>
            </a:p>
          </p:txBody>
        </p:sp>
        <p:sp>
          <p:nvSpPr>
            <p:cNvPr id="94" name="Rectangle 93">
              <a:extLst>
                <a:ext uri="{FF2B5EF4-FFF2-40B4-BE49-F238E27FC236}">
                  <a16:creationId xmlns:a16="http://schemas.microsoft.com/office/drawing/2014/main" id="{31E310D9-550B-B97B-9508-E24332945233}"/>
                </a:ext>
              </a:extLst>
            </p:cNvPr>
            <p:cNvSpPr/>
            <p:nvPr/>
          </p:nvSpPr>
          <p:spPr>
            <a:xfrm>
              <a:off x="7670216" y="2980495"/>
              <a:ext cx="828000" cy="5334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HFP Audio Wrapper</a:t>
              </a:r>
            </a:p>
          </p:txBody>
        </p:sp>
        <p:sp>
          <p:nvSpPr>
            <p:cNvPr id="102" name="Rectangle 101">
              <a:extLst>
                <a:ext uri="{FF2B5EF4-FFF2-40B4-BE49-F238E27FC236}">
                  <a16:creationId xmlns:a16="http://schemas.microsoft.com/office/drawing/2014/main" id="{3488C89F-7AFB-D0C5-5185-BD96CA5B055C}"/>
                </a:ext>
              </a:extLst>
            </p:cNvPr>
            <p:cNvSpPr/>
            <p:nvPr/>
          </p:nvSpPr>
          <p:spPr>
            <a:xfrm>
              <a:off x="8547473" y="2354988"/>
              <a:ext cx="602248" cy="11663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Audio Driver</a:t>
              </a:r>
            </a:p>
          </p:txBody>
        </p:sp>
        <p:cxnSp>
          <p:nvCxnSpPr>
            <p:cNvPr id="128" name="Straight Arrow Connector 127">
              <a:extLst>
                <a:ext uri="{FF2B5EF4-FFF2-40B4-BE49-F238E27FC236}">
                  <a16:creationId xmlns:a16="http://schemas.microsoft.com/office/drawing/2014/main" id="{EFF2D0BA-1B45-3860-FEC4-43B53CBB4A58}"/>
                </a:ext>
              </a:extLst>
            </p:cNvPr>
            <p:cNvCxnSpPr>
              <a:cxnSpLocks/>
            </p:cNvCxnSpPr>
            <p:nvPr/>
          </p:nvCxnSpPr>
          <p:spPr>
            <a:xfrm>
              <a:off x="2989924" y="3254024"/>
              <a:ext cx="1580873" cy="0"/>
            </a:xfrm>
            <a:prstGeom prst="straightConnector1">
              <a:avLst/>
            </a:prstGeom>
            <a:ln w="317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C401B8B-121C-6953-DB28-595E19EABA7D}"/>
                </a:ext>
              </a:extLst>
            </p:cNvPr>
            <p:cNvCxnSpPr>
              <a:cxnSpLocks/>
              <a:endCxn id="94" idx="1"/>
            </p:cNvCxnSpPr>
            <p:nvPr/>
          </p:nvCxnSpPr>
          <p:spPr>
            <a:xfrm>
              <a:off x="5799958" y="3247207"/>
              <a:ext cx="1870258" cy="0"/>
            </a:xfrm>
            <a:prstGeom prst="straightConnector1">
              <a:avLst/>
            </a:prstGeom>
            <a:ln w="317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49DF4382-C39A-ED69-B275-A1E09C44E83E}"/>
                </a:ext>
              </a:extLst>
            </p:cNvPr>
            <p:cNvCxnSpPr>
              <a:cxnSpLocks/>
            </p:cNvCxnSpPr>
            <p:nvPr/>
          </p:nvCxnSpPr>
          <p:spPr>
            <a:xfrm flipH="1">
              <a:off x="3011817" y="4255810"/>
              <a:ext cx="1574571" cy="0"/>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CFAB4DE9-DA30-B7F5-F3EB-1C882F7193D9}"/>
                </a:ext>
              </a:extLst>
            </p:cNvPr>
            <p:cNvCxnSpPr>
              <a:cxnSpLocks/>
            </p:cNvCxnSpPr>
            <p:nvPr/>
          </p:nvCxnSpPr>
          <p:spPr>
            <a:xfrm>
              <a:off x="3011817" y="4818463"/>
              <a:ext cx="1547838" cy="0"/>
            </a:xfrm>
            <a:prstGeom prst="straightConnector1">
              <a:avLst/>
            </a:prstGeom>
            <a:ln w="31750">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0E60790-44BF-35E5-F9DE-280407C11B51}"/>
                </a:ext>
              </a:extLst>
            </p:cNvPr>
            <p:cNvSpPr/>
            <p:nvPr/>
          </p:nvSpPr>
          <p:spPr>
            <a:xfrm>
              <a:off x="7653671" y="2363750"/>
              <a:ext cx="828000" cy="5334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A2DP Audio Wrapper</a:t>
              </a:r>
            </a:p>
          </p:txBody>
        </p:sp>
        <p:cxnSp>
          <p:nvCxnSpPr>
            <p:cNvPr id="19" name="Connector: Elbow 18">
              <a:extLst>
                <a:ext uri="{FF2B5EF4-FFF2-40B4-BE49-F238E27FC236}">
                  <a16:creationId xmlns:a16="http://schemas.microsoft.com/office/drawing/2014/main" id="{6537E4FF-2245-F7BE-FE2B-421FDF485FBF}"/>
                </a:ext>
              </a:extLst>
            </p:cNvPr>
            <p:cNvCxnSpPr>
              <a:cxnSpLocks/>
              <a:stCxn id="22" idx="6"/>
              <a:endCxn id="16" idx="0"/>
            </p:cNvCxnSpPr>
            <p:nvPr/>
          </p:nvCxnSpPr>
          <p:spPr>
            <a:xfrm flipV="1">
              <a:off x="5799958" y="2363750"/>
              <a:ext cx="2267713" cy="2441402"/>
            </a:xfrm>
            <a:prstGeom prst="bentConnector4">
              <a:avLst>
                <a:gd name="adj1" fmla="val 160832"/>
                <a:gd name="adj2" fmla="val 109363"/>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AD41300-82BB-ED19-149B-181007DFDED6}"/>
                </a:ext>
              </a:extLst>
            </p:cNvPr>
            <p:cNvSpPr/>
            <p:nvPr/>
          </p:nvSpPr>
          <p:spPr>
            <a:xfrm>
              <a:off x="5685658" y="4748002"/>
              <a:ext cx="114300" cy="1143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C556BCF-BD2E-C870-7C0D-B304E399A796}"/>
                </a:ext>
              </a:extLst>
            </p:cNvPr>
            <p:cNvSpPr/>
            <p:nvPr/>
          </p:nvSpPr>
          <p:spPr>
            <a:xfrm>
              <a:off x="5685658" y="2573312"/>
              <a:ext cx="114300" cy="1143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3D7E4044-1D10-3D37-E929-71C590FC0B10}"/>
                </a:ext>
              </a:extLst>
            </p:cNvPr>
            <p:cNvCxnSpPr>
              <a:cxnSpLocks/>
              <a:stCxn id="16" idx="1"/>
              <a:endCxn id="29" idx="6"/>
            </p:cNvCxnSpPr>
            <p:nvPr/>
          </p:nvCxnSpPr>
          <p:spPr>
            <a:xfrm flipH="1">
              <a:off x="5799958" y="2630462"/>
              <a:ext cx="1853713" cy="0"/>
            </a:xfrm>
            <a:prstGeom prst="straightConnector1">
              <a:avLst/>
            </a:prstGeom>
            <a:ln w="31750">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09957FE-B8E2-9080-A38E-6B7E04C703B6}"/>
                </a:ext>
              </a:extLst>
            </p:cNvPr>
            <p:cNvSpPr txBox="1"/>
            <p:nvPr/>
          </p:nvSpPr>
          <p:spPr>
            <a:xfrm>
              <a:off x="3125294" y="2973826"/>
              <a:ext cx="1224310" cy="276999"/>
            </a:xfrm>
            <a:prstGeom prst="rect">
              <a:avLst/>
            </a:prstGeom>
            <a:noFill/>
          </p:spPr>
          <p:txBody>
            <a:bodyPr wrap="none" rtlCol="0">
              <a:spAutoFit/>
            </a:bodyPr>
            <a:lstStyle/>
            <a:p>
              <a:r>
                <a:rPr lang="en-US" sz="1200" b="1" dirty="0"/>
                <a:t>Voice Command</a:t>
              </a:r>
            </a:p>
          </p:txBody>
        </p:sp>
        <p:sp>
          <p:nvSpPr>
            <p:cNvPr id="58" name="Thought Bubble: Cloud 57">
              <a:extLst>
                <a:ext uri="{FF2B5EF4-FFF2-40B4-BE49-F238E27FC236}">
                  <a16:creationId xmlns:a16="http://schemas.microsoft.com/office/drawing/2014/main" id="{CBCE6858-DC63-A35F-A6E0-B937981119C7}"/>
                </a:ext>
              </a:extLst>
            </p:cNvPr>
            <p:cNvSpPr/>
            <p:nvPr/>
          </p:nvSpPr>
          <p:spPr>
            <a:xfrm>
              <a:off x="2032406" y="1344309"/>
              <a:ext cx="2084059" cy="966017"/>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Answer the call</a:t>
              </a:r>
            </a:p>
          </p:txBody>
        </p:sp>
        <p:cxnSp>
          <p:nvCxnSpPr>
            <p:cNvPr id="8" name="Straight Arrow Connector 7">
              <a:extLst>
                <a:ext uri="{FF2B5EF4-FFF2-40B4-BE49-F238E27FC236}">
                  <a16:creationId xmlns:a16="http://schemas.microsoft.com/office/drawing/2014/main" id="{F8F6FE02-A8F0-0689-8994-5D23E1E5A077}"/>
                </a:ext>
              </a:extLst>
            </p:cNvPr>
            <p:cNvCxnSpPr>
              <a:cxnSpLocks/>
              <a:stCxn id="89" idx="1"/>
            </p:cNvCxnSpPr>
            <p:nvPr/>
          </p:nvCxnSpPr>
          <p:spPr>
            <a:xfrm flipH="1" flipV="1">
              <a:off x="5803819" y="4203154"/>
              <a:ext cx="531491" cy="1"/>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F6EABB7-C8F2-08EE-95C5-B4DEE835C135}"/>
                </a:ext>
              </a:extLst>
            </p:cNvPr>
            <p:cNvCxnSpPr>
              <a:cxnSpLocks/>
            </p:cNvCxnSpPr>
            <p:nvPr/>
          </p:nvCxnSpPr>
          <p:spPr>
            <a:xfrm flipH="1">
              <a:off x="2915162" y="2630462"/>
              <a:ext cx="1644493" cy="0"/>
            </a:xfrm>
            <a:prstGeom prst="straightConnector1">
              <a:avLst/>
            </a:prstGeom>
            <a:ln w="31750">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1382741-5A71-B7B6-8602-AD543E2DEC1A}"/>
                </a:ext>
              </a:extLst>
            </p:cNvPr>
            <p:cNvSpPr txBox="1"/>
            <p:nvPr/>
          </p:nvSpPr>
          <p:spPr>
            <a:xfrm>
              <a:off x="3417945" y="4562032"/>
              <a:ext cx="535724" cy="276999"/>
            </a:xfrm>
            <a:prstGeom prst="rect">
              <a:avLst/>
            </a:prstGeom>
            <a:noFill/>
          </p:spPr>
          <p:txBody>
            <a:bodyPr wrap="none" rtlCol="0">
              <a:spAutoFit/>
            </a:bodyPr>
            <a:lstStyle/>
            <a:p>
              <a:r>
                <a:rPr lang="en-US" sz="1200" b="1" dirty="0"/>
                <a:t>A2DP</a:t>
              </a:r>
            </a:p>
          </p:txBody>
        </p:sp>
        <p:pic>
          <p:nvPicPr>
            <p:cNvPr id="21" name="Picture 20" descr="Shape&#10;&#10;Description automatically generated with low confidence">
              <a:extLst>
                <a:ext uri="{FF2B5EF4-FFF2-40B4-BE49-F238E27FC236}">
                  <a16:creationId xmlns:a16="http://schemas.microsoft.com/office/drawing/2014/main" id="{DFC34E02-D20B-DA2F-FADF-D66704A2284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56871" y="4152041"/>
              <a:ext cx="503978" cy="503978"/>
            </a:xfrm>
            <a:prstGeom prst="rect">
              <a:avLst/>
            </a:prstGeom>
          </p:spPr>
        </p:pic>
        <p:sp>
          <p:nvSpPr>
            <p:cNvPr id="23" name="Thought Bubble: Cloud 22">
              <a:extLst>
                <a:ext uri="{FF2B5EF4-FFF2-40B4-BE49-F238E27FC236}">
                  <a16:creationId xmlns:a16="http://schemas.microsoft.com/office/drawing/2014/main" id="{7ECD0A45-0C15-CEE5-0FCF-173E10A87F6B}"/>
                </a:ext>
              </a:extLst>
            </p:cNvPr>
            <p:cNvSpPr/>
            <p:nvPr/>
          </p:nvSpPr>
          <p:spPr>
            <a:xfrm>
              <a:off x="417113" y="3721194"/>
              <a:ext cx="1574975" cy="730043"/>
            </a:xfrm>
            <a:prstGeom prst="cloudCallout">
              <a:avLst>
                <a:gd name="adj1" fmla="val 37817"/>
                <a:gd name="adj2" fmla="val 596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Incoming call</a:t>
              </a:r>
            </a:p>
          </p:txBody>
        </p:sp>
        <p:sp>
          <p:nvSpPr>
            <p:cNvPr id="26" name="TextBox 25">
              <a:extLst>
                <a:ext uri="{FF2B5EF4-FFF2-40B4-BE49-F238E27FC236}">
                  <a16:creationId xmlns:a16="http://schemas.microsoft.com/office/drawing/2014/main" id="{DB633427-5BF3-8DE3-810D-BEC4E9EDDF6A}"/>
                </a:ext>
              </a:extLst>
            </p:cNvPr>
            <p:cNvSpPr txBox="1"/>
            <p:nvPr/>
          </p:nvSpPr>
          <p:spPr>
            <a:xfrm>
              <a:off x="3193197" y="3987368"/>
              <a:ext cx="1156407" cy="276999"/>
            </a:xfrm>
            <a:prstGeom prst="rect">
              <a:avLst/>
            </a:prstGeom>
            <a:noFill/>
          </p:spPr>
          <p:txBody>
            <a:bodyPr wrap="none" rtlCol="0">
              <a:spAutoFit/>
            </a:bodyPr>
            <a:lstStyle/>
            <a:p>
              <a:r>
                <a:rPr lang="en-US" sz="1200" b="1" dirty="0"/>
                <a:t>ATA (ANSWER) </a:t>
              </a:r>
            </a:p>
          </p:txBody>
        </p:sp>
        <p:sp>
          <p:nvSpPr>
            <p:cNvPr id="27" name="Rectangle 26">
              <a:extLst>
                <a:ext uri="{FF2B5EF4-FFF2-40B4-BE49-F238E27FC236}">
                  <a16:creationId xmlns:a16="http://schemas.microsoft.com/office/drawing/2014/main" id="{7686333A-9301-FBCE-6BD3-E103FDE32566}"/>
                </a:ext>
              </a:extLst>
            </p:cNvPr>
            <p:cNvSpPr/>
            <p:nvPr/>
          </p:nvSpPr>
          <p:spPr>
            <a:xfrm>
              <a:off x="4724966" y="3422419"/>
              <a:ext cx="963622" cy="6637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Bluetooth</a:t>
              </a:r>
            </a:p>
          </p:txBody>
        </p:sp>
      </p:grpSp>
      <p:sp>
        <p:nvSpPr>
          <p:cNvPr id="3" name="TextBox 2">
            <a:extLst>
              <a:ext uri="{FF2B5EF4-FFF2-40B4-BE49-F238E27FC236}">
                <a16:creationId xmlns:a16="http://schemas.microsoft.com/office/drawing/2014/main" id="{11297323-AD8F-AA4C-C05F-D913D00053F0}"/>
              </a:ext>
            </a:extLst>
          </p:cNvPr>
          <p:cNvSpPr txBox="1"/>
          <p:nvPr/>
        </p:nvSpPr>
        <p:spPr>
          <a:xfrm>
            <a:off x="1437053" y="5727461"/>
            <a:ext cx="9317894" cy="646331"/>
          </a:xfrm>
          <a:prstGeom prst="rect">
            <a:avLst/>
          </a:prstGeom>
          <a:noFill/>
        </p:spPr>
        <p:txBody>
          <a:bodyPr wrap="square" rtlCol="0">
            <a:spAutoFit/>
          </a:bodyPr>
          <a:lstStyle/>
          <a:p>
            <a:r>
              <a:rPr lang="en-US" dirty="0"/>
              <a:t>When an incoming call arrives, Driver can answer the call without touching or pressing any buttons. Voice Trigger is always awaiting and actives the offline VR when a Wake-Up word is said. </a:t>
            </a:r>
          </a:p>
        </p:txBody>
      </p:sp>
    </p:spTree>
    <p:extLst>
      <p:ext uri="{BB962C8B-B14F-4D97-AF65-F5344CB8AC3E}">
        <p14:creationId xmlns:p14="http://schemas.microsoft.com/office/powerpoint/2010/main" val="266400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334">
            <a:extLst>
              <a:ext uri="{FF2B5EF4-FFF2-40B4-BE49-F238E27FC236}">
                <a16:creationId xmlns:a16="http://schemas.microsoft.com/office/drawing/2014/main" id="{6AFEFE68-F7C7-04A0-7D28-F666BFAF1909}"/>
              </a:ext>
            </a:extLst>
          </p:cNvPr>
          <p:cNvSpPr/>
          <p:nvPr/>
        </p:nvSpPr>
        <p:spPr>
          <a:xfrm>
            <a:off x="639100" y="1075737"/>
            <a:ext cx="11149775" cy="2055331"/>
          </a:xfrm>
          <a:prstGeom prst="rect">
            <a:avLst/>
          </a:prstGeom>
          <a:noFill/>
          <a:ln w="12700" cap="flat">
            <a:solidFill>
              <a:schemeClr val="tx1">
                <a:lumMod val="50000"/>
              </a:schemeClr>
            </a:solidFill>
            <a:miter lim="400000"/>
          </a:ln>
          <a:effectLst/>
        </p:spPr>
        <p:txBody>
          <a:bodyPr wrap="square" lIns="0" tIns="0" rIns="0" bIns="0" numCol="1" anchor="t">
            <a:noAutofit/>
          </a:bodyPr>
          <a:lstStyle/>
          <a:p>
            <a:pPr lvl="0"/>
            <a:endParaRPr lang="en-US" sz="900" dirty="0">
              <a:ea typeface="Lato Light" panose="020F0502020204030203" pitchFamily="34" charset="0"/>
              <a:cs typeface="Lato Light" panose="020F0502020204030203" pitchFamily="34" charset="0"/>
            </a:endParaRPr>
          </a:p>
        </p:txBody>
      </p:sp>
      <p:sp>
        <p:nvSpPr>
          <p:cNvPr id="2" name="Title 1">
            <a:extLst>
              <a:ext uri="{FF2B5EF4-FFF2-40B4-BE49-F238E27FC236}">
                <a16:creationId xmlns:a16="http://schemas.microsoft.com/office/drawing/2014/main" id="{A12E5238-0381-4B71-A214-0464BAD6ACE7}"/>
              </a:ext>
            </a:extLst>
          </p:cNvPr>
          <p:cNvSpPr>
            <a:spLocks noGrp="1"/>
          </p:cNvSpPr>
          <p:nvPr>
            <p:ph type="title"/>
          </p:nvPr>
        </p:nvSpPr>
        <p:spPr/>
        <p:txBody>
          <a:bodyPr>
            <a:normAutofit/>
          </a:bodyPr>
          <a:lstStyle/>
          <a:p>
            <a:r>
              <a:rPr lang="en-US" b="1" dirty="0"/>
              <a:t>PhoneLink Mirroring  </a:t>
            </a:r>
          </a:p>
        </p:txBody>
      </p:sp>
      <p:pic>
        <p:nvPicPr>
          <p:cNvPr id="14" name="Picture 13" descr="A picture containing text, electronics&#10;&#10;Description automatically generated">
            <a:extLst>
              <a:ext uri="{FF2B5EF4-FFF2-40B4-BE49-F238E27FC236}">
                <a16:creationId xmlns:a16="http://schemas.microsoft.com/office/drawing/2014/main" id="{F3323B37-4728-44F0-889D-263D4AAC6C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287" y="3641192"/>
            <a:ext cx="2750930" cy="1176515"/>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FE13D298-AD69-4E0F-8434-C156F4F85218}"/>
              </a:ext>
            </a:extLst>
          </p:cNvPr>
          <p:cNvGrpSpPr/>
          <p:nvPr/>
        </p:nvGrpSpPr>
        <p:grpSpPr>
          <a:xfrm>
            <a:off x="1531477" y="5697202"/>
            <a:ext cx="890312" cy="825721"/>
            <a:chOff x="10014161" y="3560830"/>
            <a:chExt cx="978413" cy="914758"/>
          </a:xfrm>
        </p:grpSpPr>
        <p:pic>
          <p:nvPicPr>
            <p:cNvPr id="6" name="그림 34">
              <a:extLst>
                <a:ext uri="{FF2B5EF4-FFF2-40B4-BE49-F238E27FC236}">
                  <a16:creationId xmlns:a16="http://schemas.microsoft.com/office/drawing/2014/main" id="{6D3D4789-8017-47E7-AB46-49182EDF2A82}"/>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0133560" y="3560830"/>
              <a:ext cx="859014" cy="914758"/>
            </a:xfrm>
            <a:prstGeom prst="rect">
              <a:avLst/>
            </a:prstGeom>
          </p:spPr>
        </p:pic>
        <p:pic>
          <p:nvPicPr>
            <p:cNvPr id="13" name="그림 36">
              <a:extLst>
                <a:ext uri="{FF2B5EF4-FFF2-40B4-BE49-F238E27FC236}">
                  <a16:creationId xmlns:a16="http://schemas.microsoft.com/office/drawing/2014/main" id="{45D5FEDE-F3FD-4719-9826-361C37649D4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014161" y="4099437"/>
              <a:ext cx="859014" cy="317835"/>
            </a:xfrm>
            <a:prstGeom prst="rect">
              <a:avLst/>
            </a:prstGeom>
          </p:spPr>
        </p:pic>
      </p:grpSp>
      <p:cxnSp>
        <p:nvCxnSpPr>
          <p:cNvPr id="63" name="직선 화살표 연결선 82">
            <a:extLst>
              <a:ext uri="{FF2B5EF4-FFF2-40B4-BE49-F238E27FC236}">
                <a16:creationId xmlns:a16="http://schemas.microsoft.com/office/drawing/2014/main" id="{039E53F6-1464-4563-8CD5-69A23761F20D}"/>
              </a:ext>
            </a:extLst>
          </p:cNvPr>
          <p:cNvCxnSpPr>
            <a:cxnSpLocks/>
          </p:cNvCxnSpPr>
          <p:nvPr/>
        </p:nvCxnSpPr>
        <p:spPr>
          <a:xfrm rot="16200000" flipV="1">
            <a:off x="1814557" y="5257941"/>
            <a:ext cx="875546" cy="9671"/>
          </a:xfrm>
          <a:prstGeom prst="straightConnector1">
            <a:avLst/>
          </a:prstGeom>
          <a:ln w="63500">
            <a:solidFill>
              <a:srgbClr val="00B0F0"/>
            </a:solidFill>
            <a:prstDash val="sysDash"/>
            <a:headEnd type="triangle"/>
            <a:tailEnd type="none"/>
          </a:ln>
        </p:spPr>
        <p:style>
          <a:lnRef idx="3">
            <a:schemeClr val="accent1"/>
          </a:lnRef>
          <a:fillRef idx="0">
            <a:schemeClr val="accent1"/>
          </a:fillRef>
          <a:effectRef idx="2">
            <a:schemeClr val="accent1"/>
          </a:effectRef>
          <a:fontRef idx="minor">
            <a:schemeClr val="tx1"/>
          </a:fontRef>
        </p:style>
      </p:cxnSp>
      <p:cxnSp>
        <p:nvCxnSpPr>
          <p:cNvPr id="65" name="직선 화살표 연결선 23">
            <a:extLst>
              <a:ext uri="{FF2B5EF4-FFF2-40B4-BE49-F238E27FC236}">
                <a16:creationId xmlns:a16="http://schemas.microsoft.com/office/drawing/2014/main" id="{0E21DB0A-BC7D-4703-8E93-572EC3648A8C}"/>
              </a:ext>
            </a:extLst>
          </p:cNvPr>
          <p:cNvCxnSpPr>
            <a:cxnSpLocks/>
          </p:cNvCxnSpPr>
          <p:nvPr/>
        </p:nvCxnSpPr>
        <p:spPr>
          <a:xfrm rot="16200000">
            <a:off x="1347243" y="5262776"/>
            <a:ext cx="875546" cy="0"/>
          </a:xfrm>
          <a:prstGeom prst="straightConnector1">
            <a:avLst/>
          </a:prstGeom>
          <a:ln w="63500">
            <a:solidFill>
              <a:srgbClr val="1D68A6"/>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66" name="그룹 1">
            <a:extLst>
              <a:ext uri="{FF2B5EF4-FFF2-40B4-BE49-F238E27FC236}">
                <a16:creationId xmlns:a16="http://schemas.microsoft.com/office/drawing/2014/main" id="{57C66796-7BB0-42E4-AC1C-3F8369DF5A18}"/>
              </a:ext>
            </a:extLst>
          </p:cNvPr>
          <p:cNvGrpSpPr/>
          <p:nvPr/>
        </p:nvGrpSpPr>
        <p:grpSpPr>
          <a:xfrm rot="21600000">
            <a:off x="1682002" y="5160561"/>
            <a:ext cx="206028" cy="204431"/>
            <a:chOff x="6285237" y="5379068"/>
            <a:chExt cx="1171269" cy="1171574"/>
          </a:xfrm>
        </p:grpSpPr>
        <p:sp>
          <p:nvSpPr>
            <p:cNvPr id="72" name="Oval 65">
              <a:extLst>
                <a:ext uri="{FF2B5EF4-FFF2-40B4-BE49-F238E27FC236}">
                  <a16:creationId xmlns:a16="http://schemas.microsoft.com/office/drawing/2014/main" id="{E8A37226-6BEF-41E0-93EA-DD317FDFBF60}"/>
                </a:ext>
              </a:extLst>
            </p:cNvPr>
            <p:cNvSpPr/>
            <p:nvPr/>
          </p:nvSpPr>
          <p:spPr>
            <a:xfrm flipH="1">
              <a:off x="6285237" y="5379068"/>
              <a:ext cx="1171269" cy="11715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73" name="Freeform 53">
              <a:extLst>
                <a:ext uri="{FF2B5EF4-FFF2-40B4-BE49-F238E27FC236}">
                  <a16:creationId xmlns:a16="http://schemas.microsoft.com/office/drawing/2014/main" id="{0F151273-06D7-48A0-A27F-9B6F39AD48E7}"/>
                </a:ext>
              </a:extLst>
            </p:cNvPr>
            <p:cNvSpPr>
              <a:spLocks noChangeArrowheads="1"/>
            </p:cNvSpPr>
            <p:nvPr/>
          </p:nvSpPr>
          <p:spPr bwMode="auto">
            <a:xfrm>
              <a:off x="6557087" y="5511958"/>
              <a:ext cx="612000"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sp>
        <p:nvSpPr>
          <p:cNvPr id="67" name="TextBox 66">
            <a:extLst>
              <a:ext uri="{FF2B5EF4-FFF2-40B4-BE49-F238E27FC236}">
                <a16:creationId xmlns:a16="http://schemas.microsoft.com/office/drawing/2014/main" id="{A6387046-1C79-4EFA-A9A2-68D1F4EC0E44}"/>
              </a:ext>
            </a:extLst>
          </p:cNvPr>
          <p:cNvSpPr txBox="1"/>
          <p:nvPr/>
        </p:nvSpPr>
        <p:spPr>
          <a:xfrm rot="16200000">
            <a:off x="1381103" y="5124277"/>
            <a:ext cx="431528" cy="276999"/>
          </a:xfrm>
          <a:prstGeom prst="rect">
            <a:avLst/>
          </a:prstGeom>
          <a:noFill/>
        </p:spPr>
        <p:txBody>
          <a:bodyPr wrap="none" rtlCol="0">
            <a:spAutoFit/>
          </a:bodyPr>
          <a:lstStyle/>
          <a:p>
            <a:r>
              <a:rPr lang="en-US" sz="1200" dirty="0"/>
              <a:t>HFP</a:t>
            </a:r>
          </a:p>
        </p:txBody>
      </p:sp>
      <p:sp>
        <p:nvSpPr>
          <p:cNvPr id="68" name="TextBox 67">
            <a:extLst>
              <a:ext uri="{FF2B5EF4-FFF2-40B4-BE49-F238E27FC236}">
                <a16:creationId xmlns:a16="http://schemas.microsoft.com/office/drawing/2014/main" id="{7C5BEEC9-B8B8-46DD-868D-90D1FB896E41}"/>
              </a:ext>
            </a:extLst>
          </p:cNvPr>
          <p:cNvSpPr txBox="1"/>
          <p:nvPr/>
        </p:nvSpPr>
        <p:spPr>
          <a:xfrm rot="16200000">
            <a:off x="1820715" y="5124277"/>
            <a:ext cx="527709" cy="276999"/>
          </a:xfrm>
          <a:prstGeom prst="rect">
            <a:avLst/>
          </a:prstGeom>
          <a:noFill/>
        </p:spPr>
        <p:txBody>
          <a:bodyPr wrap="none" rtlCol="0">
            <a:spAutoFit/>
          </a:bodyPr>
          <a:lstStyle/>
          <a:p>
            <a:r>
              <a:rPr lang="en-US" sz="1200" dirty="0"/>
              <a:t>A2DP</a:t>
            </a:r>
          </a:p>
        </p:txBody>
      </p:sp>
      <p:grpSp>
        <p:nvGrpSpPr>
          <p:cNvPr id="69" name="그룹 1">
            <a:extLst>
              <a:ext uri="{FF2B5EF4-FFF2-40B4-BE49-F238E27FC236}">
                <a16:creationId xmlns:a16="http://schemas.microsoft.com/office/drawing/2014/main" id="{E8B46E6C-93DA-4B08-96A5-9D0A723DD9E8}"/>
              </a:ext>
            </a:extLst>
          </p:cNvPr>
          <p:cNvGrpSpPr/>
          <p:nvPr/>
        </p:nvGrpSpPr>
        <p:grpSpPr>
          <a:xfrm rot="10800000">
            <a:off x="2144481" y="5160561"/>
            <a:ext cx="206028" cy="204431"/>
            <a:chOff x="6285237" y="5379068"/>
            <a:chExt cx="1171269" cy="1171574"/>
          </a:xfrm>
        </p:grpSpPr>
        <p:sp>
          <p:nvSpPr>
            <p:cNvPr id="70" name="Oval 65">
              <a:extLst>
                <a:ext uri="{FF2B5EF4-FFF2-40B4-BE49-F238E27FC236}">
                  <a16:creationId xmlns:a16="http://schemas.microsoft.com/office/drawing/2014/main" id="{4CEBF4A5-A3F9-4CE6-AAF2-B6FA69C683EF}"/>
                </a:ext>
              </a:extLst>
            </p:cNvPr>
            <p:cNvSpPr/>
            <p:nvPr/>
          </p:nvSpPr>
          <p:spPr>
            <a:xfrm flipH="1">
              <a:off x="6285237" y="5379068"/>
              <a:ext cx="1171269" cy="11715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71" name="Freeform 53">
              <a:extLst>
                <a:ext uri="{FF2B5EF4-FFF2-40B4-BE49-F238E27FC236}">
                  <a16:creationId xmlns:a16="http://schemas.microsoft.com/office/drawing/2014/main" id="{42E2D62A-E890-4CCC-9878-8D2F2DAC354A}"/>
                </a:ext>
              </a:extLst>
            </p:cNvPr>
            <p:cNvSpPr>
              <a:spLocks noChangeArrowheads="1"/>
            </p:cNvSpPr>
            <p:nvPr/>
          </p:nvSpPr>
          <p:spPr bwMode="auto">
            <a:xfrm rot="10800000">
              <a:off x="6557082" y="5511962"/>
              <a:ext cx="612002"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cxnSp>
        <p:nvCxnSpPr>
          <p:cNvPr id="23" name="직선 화살표 연결선 23">
            <a:extLst>
              <a:ext uri="{FF2B5EF4-FFF2-40B4-BE49-F238E27FC236}">
                <a16:creationId xmlns:a16="http://schemas.microsoft.com/office/drawing/2014/main" id="{850FBA0D-7420-442E-8A54-6DE8D6C579B0}"/>
              </a:ext>
            </a:extLst>
          </p:cNvPr>
          <p:cNvCxnSpPr>
            <a:cxnSpLocks/>
          </p:cNvCxnSpPr>
          <p:nvPr/>
        </p:nvCxnSpPr>
        <p:spPr>
          <a:xfrm>
            <a:off x="3483089" y="4202721"/>
            <a:ext cx="1284558" cy="0"/>
          </a:xfrm>
          <a:prstGeom prst="straightConnector1">
            <a:avLst/>
          </a:prstGeom>
          <a:ln w="88900">
            <a:solidFill>
              <a:schemeClr val="tx1">
                <a:lumMod val="75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7DF93FC7-943C-4BBE-947A-1D5E134AA972}"/>
              </a:ext>
            </a:extLst>
          </p:cNvPr>
          <p:cNvSpPr txBox="1"/>
          <p:nvPr/>
        </p:nvSpPr>
        <p:spPr>
          <a:xfrm>
            <a:off x="3922673" y="3905567"/>
            <a:ext cx="508473" cy="276999"/>
          </a:xfrm>
          <a:prstGeom prst="rect">
            <a:avLst/>
          </a:prstGeom>
          <a:noFill/>
        </p:spPr>
        <p:txBody>
          <a:bodyPr wrap="none" rtlCol="0">
            <a:spAutoFit/>
          </a:bodyPr>
          <a:lstStyle/>
          <a:p>
            <a:r>
              <a:rPr lang="en-US" sz="1200" dirty="0"/>
              <a:t>Wi-Fi</a:t>
            </a:r>
          </a:p>
        </p:txBody>
      </p:sp>
      <p:grpSp>
        <p:nvGrpSpPr>
          <p:cNvPr id="25" name="Group 24">
            <a:extLst>
              <a:ext uri="{FF2B5EF4-FFF2-40B4-BE49-F238E27FC236}">
                <a16:creationId xmlns:a16="http://schemas.microsoft.com/office/drawing/2014/main" id="{694244D9-2CA9-42FC-BFCB-D18F4CCDA007}"/>
              </a:ext>
            </a:extLst>
          </p:cNvPr>
          <p:cNvGrpSpPr/>
          <p:nvPr/>
        </p:nvGrpSpPr>
        <p:grpSpPr>
          <a:xfrm>
            <a:off x="3483089" y="4468594"/>
            <a:ext cx="1284558" cy="127363"/>
            <a:chOff x="6865796" y="3013391"/>
            <a:chExt cx="2129303" cy="212824"/>
          </a:xfrm>
        </p:grpSpPr>
        <p:cxnSp>
          <p:nvCxnSpPr>
            <p:cNvPr id="26" name="직선 화살표 연결선 23">
              <a:extLst>
                <a:ext uri="{FF2B5EF4-FFF2-40B4-BE49-F238E27FC236}">
                  <a16:creationId xmlns:a16="http://schemas.microsoft.com/office/drawing/2014/main" id="{DE64928E-1346-4ABF-8FAE-562C025089FD}"/>
                </a:ext>
              </a:extLst>
            </p:cNvPr>
            <p:cNvCxnSpPr>
              <a:cxnSpLocks/>
              <a:stCxn id="27" idx="3"/>
              <a:endCxn id="29" idx="3"/>
            </p:cNvCxnSpPr>
            <p:nvPr/>
          </p:nvCxnSpPr>
          <p:spPr>
            <a:xfrm>
              <a:off x="7398735" y="3119803"/>
              <a:ext cx="1063425" cy="0"/>
            </a:xfrm>
            <a:prstGeom prst="straightConnector1">
              <a:avLst/>
            </a:prstGeom>
            <a:ln w="88900">
              <a:solidFill>
                <a:srgbClr val="4F4F4F"/>
              </a:solidFill>
              <a:prstDash val="solid"/>
              <a:headEnd type="none"/>
              <a:tailEnd type="none"/>
            </a:ln>
          </p:spPr>
          <p:style>
            <a:lnRef idx="3">
              <a:schemeClr val="accent1"/>
            </a:lnRef>
            <a:fillRef idx="0">
              <a:schemeClr val="accent1"/>
            </a:fillRef>
            <a:effectRef idx="2">
              <a:schemeClr val="accent1"/>
            </a:effectRef>
            <a:fontRef idx="minor">
              <a:schemeClr val="tx1"/>
            </a:fontRef>
          </p:style>
        </p:cxnSp>
        <p:pic>
          <p:nvPicPr>
            <p:cNvPr id="27" name="Picture 26" descr="Shape, square&#10;&#10;Description automatically generated">
              <a:extLst>
                <a:ext uri="{FF2B5EF4-FFF2-40B4-BE49-F238E27FC236}">
                  <a16:creationId xmlns:a16="http://schemas.microsoft.com/office/drawing/2014/main" id="{2181A962-8140-44D3-A595-E4B721AC766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V="1">
              <a:off x="6865796" y="3013391"/>
              <a:ext cx="532939" cy="212824"/>
            </a:xfrm>
            <a:prstGeom prst="rect">
              <a:avLst/>
            </a:prstGeom>
          </p:spPr>
        </p:pic>
        <p:pic>
          <p:nvPicPr>
            <p:cNvPr id="29" name="Picture 28" descr="Shape, square&#10;&#10;Description automatically generated">
              <a:extLst>
                <a:ext uri="{FF2B5EF4-FFF2-40B4-BE49-F238E27FC236}">
                  <a16:creationId xmlns:a16="http://schemas.microsoft.com/office/drawing/2014/main" id="{2C7BF5F9-55FA-494E-B8BC-2FA651AED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flipV="1">
              <a:off x="8462160" y="3013391"/>
              <a:ext cx="532939" cy="212824"/>
            </a:xfrm>
            <a:prstGeom prst="rect">
              <a:avLst/>
            </a:prstGeom>
          </p:spPr>
        </p:pic>
      </p:grpSp>
      <p:sp>
        <p:nvSpPr>
          <p:cNvPr id="30" name="TextBox 29">
            <a:extLst>
              <a:ext uri="{FF2B5EF4-FFF2-40B4-BE49-F238E27FC236}">
                <a16:creationId xmlns:a16="http://schemas.microsoft.com/office/drawing/2014/main" id="{B19FF8E6-13FD-4C8C-A689-094CA5ABA0E3}"/>
              </a:ext>
            </a:extLst>
          </p:cNvPr>
          <p:cNvSpPr txBox="1"/>
          <p:nvPr/>
        </p:nvSpPr>
        <p:spPr>
          <a:xfrm>
            <a:off x="3955553" y="4257088"/>
            <a:ext cx="437940" cy="276999"/>
          </a:xfrm>
          <a:prstGeom prst="rect">
            <a:avLst/>
          </a:prstGeom>
          <a:noFill/>
        </p:spPr>
        <p:txBody>
          <a:bodyPr wrap="none" rtlCol="0">
            <a:spAutoFit/>
          </a:bodyPr>
          <a:lstStyle/>
          <a:p>
            <a:r>
              <a:rPr lang="en-US" sz="1200" dirty="0"/>
              <a:t>USB</a:t>
            </a:r>
          </a:p>
        </p:txBody>
      </p:sp>
      <p:grpSp>
        <p:nvGrpSpPr>
          <p:cNvPr id="5" name="Group 4">
            <a:extLst>
              <a:ext uri="{FF2B5EF4-FFF2-40B4-BE49-F238E27FC236}">
                <a16:creationId xmlns:a16="http://schemas.microsoft.com/office/drawing/2014/main" id="{43A0F2D0-B65A-0210-9453-1C1EA59CF9B7}"/>
              </a:ext>
            </a:extLst>
          </p:cNvPr>
          <p:cNvGrpSpPr/>
          <p:nvPr/>
        </p:nvGrpSpPr>
        <p:grpSpPr>
          <a:xfrm>
            <a:off x="7264193" y="5697202"/>
            <a:ext cx="889079" cy="825721"/>
            <a:chOff x="10014161" y="3560830"/>
            <a:chExt cx="978413" cy="914758"/>
          </a:xfrm>
        </p:grpSpPr>
        <p:pic>
          <p:nvPicPr>
            <p:cNvPr id="41" name="그림 34">
              <a:extLst>
                <a:ext uri="{FF2B5EF4-FFF2-40B4-BE49-F238E27FC236}">
                  <a16:creationId xmlns:a16="http://schemas.microsoft.com/office/drawing/2014/main" id="{FA8B52A9-7B01-3995-2491-0CE1CA517F80}"/>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0133560" y="3560830"/>
              <a:ext cx="859014" cy="914758"/>
            </a:xfrm>
            <a:prstGeom prst="rect">
              <a:avLst/>
            </a:prstGeom>
          </p:spPr>
        </p:pic>
        <p:pic>
          <p:nvPicPr>
            <p:cNvPr id="42" name="그림 36">
              <a:extLst>
                <a:ext uri="{FF2B5EF4-FFF2-40B4-BE49-F238E27FC236}">
                  <a16:creationId xmlns:a16="http://schemas.microsoft.com/office/drawing/2014/main" id="{5C88CC71-08A4-FB3F-524C-9F5868969CF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014161" y="4099437"/>
              <a:ext cx="859014" cy="317835"/>
            </a:xfrm>
            <a:prstGeom prst="rect">
              <a:avLst/>
            </a:prstGeom>
          </p:spPr>
        </p:pic>
      </p:grpSp>
      <p:cxnSp>
        <p:nvCxnSpPr>
          <p:cNvPr id="9" name="직선 화살표 연결선 82">
            <a:extLst>
              <a:ext uri="{FF2B5EF4-FFF2-40B4-BE49-F238E27FC236}">
                <a16:creationId xmlns:a16="http://schemas.microsoft.com/office/drawing/2014/main" id="{C50B59F0-5439-DDAE-F104-5CAAFE1F8F11}"/>
              </a:ext>
            </a:extLst>
          </p:cNvPr>
          <p:cNvCxnSpPr>
            <a:cxnSpLocks/>
          </p:cNvCxnSpPr>
          <p:nvPr/>
        </p:nvCxnSpPr>
        <p:spPr>
          <a:xfrm rot="16200000" flipV="1">
            <a:off x="7502494" y="5257947"/>
            <a:ext cx="875546" cy="9657"/>
          </a:xfrm>
          <a:prstGeom prst="straightConnector1">
            <a:avLst/>
          </a:prstGeom>
          <a:ln w="63500">
            <a:solidFill>
              <a:srgbClr val="00B0F0"/>
            </a:solidFill>
            <a:prstDash val="sysDash"/>
            <a:headEnd type="triangle"/>
            <a:tailEnd type="none"/>
          </a:ln>
        </p:spPr>
        <p:style>
          <a:lnRef idx="3">
            <a:schemeClr val="accent1"/>
          </a:lnRef>
          <a:fillRef idx="0">
            <a:schemeClr val="accent1"/>
          </a:fillRef>
          <a:effectRef idx="2">
            <a:schemeClr val="accent1"/>
          </a:effectRef>
          <a:fontRef idx="minor">
            <a:schemeClr val="tx1"/>
          </a:fontRef>
        </p:style>
      </p:cxnSp>
      <p:cxnSp>
        <p:nvCxnSpPr>
          <p:cNvPr id="10" name="직선 화살표 연결선 23">
            <a:extLst>
              <a:ext uri="{FF2B5EF4-FFF2-40B4-BE49-F238E27FC236}">
                <a16:creationId xmlns:a16="http://schemas.microsoft.com/office/drawing/2014/main" id="{FD1CDA58-5560-A48E-8703-49B0FF14FACE}"/>
              </a:ext>
            </a:extLst>
          </p:cNvPr>
          <p:cNvCxnSpPr>
            <a:cxnSpLocks/>
          </p:cNvCxnSpPr>
          <p:nvPr/>
        </p:nvCxnSpPr>
        <p:spPr>
          <a:xfrm rot="16200000">
            <a:off x="7035827" y="5262776"/>
            <a:ext cx="875546" cy="0"/>
          </a:xfrm>
          <a:prstGeom prst="straightConnector1">
            <a:avLst/>
          </a:prstGeom>
          <a:ln w="63500">
            <a:solidFill>
              <a:srgbClr val="1D68A6"/>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11" name="그룹 1">
            <a:extLst>
              <a:ext uri="{FF2B5EF4-FFF2-40B4-BE49-F238E27FC236}">
                <a16:creationId xmlns:a16="http://schemas.microsoft.com/office/drawing/2014/main" id="{4C936506-15A3-67FE-E9DE-3C428F8691C4}"/>
              </a:ext>
            </a:extLst>
          </p:cNvPr>
          <p:cNvGrpSpPr/>
          <p:nvPr/>
        </p:nvGrpSpPr>
        <p:grpSpPr>
          <a:xfrm rot="10800000">
            <a:off x="7370730" y="5160559"/>
            <a:ext cx="205742" cy="204431"/>
            <a:chOff x="6285234" y="5379070"/>
            <a:chExt cx="1171269" cy="1171574"/>
          </a:xfrm>
        </p:grpSpPr>
        <p:sp>
          <p:nvSpPr>
            <p:cNvPr id="39" name="Oval 65">
              <a:extLst>
                <a:ext uri="{FF2B5EF4-FFF2-40B4-BE49-F238E27FC236}">
                  <a16:creationId xmlns:a16="http://schemas.microsoft.com/office/drawing/2014/main" id="{9A60C714-DBFC-02D1-1AFA-B3C38900AE6E}"/>
                </a:ext>
              </a:extLst>
            </p:cNvPr>
            <p:cNvSpPr/>
            <p:nvPr/>
          </p:nvSpPr>
          <p:spPr>
            <a:xfrm flipH="1">
              <a:off x="6285234" y="5379070"/>
              <a:ext cx="1171269" cy="11715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40" name="Freeform 53">
              <a:extLst>
                <a:ext uri="{FF2B5EF4-FFF2-40B4-BE49-F238E27FC236}">
                  <a16:creationId xmlns:a16="http://schemas.microsoft.com/office/drawing/2014/main" id="{C028F198-4E79-C66E-6D1E-61A83678AB2C}"/>
                </a:ext>
              </a:extLst>
            </p:cNvPr>
            <p:cNvSpPr>
              <a:spLocks noChangeArrowheads="1"/>
            </p:cNvSpPr>
            <p:nvPr/>
          </p:nvSpPr>
          <p:spPr bwMode="auto">
            <a:xfrm rot="10800000">
              <a:off x="6557087" y="5511958"/>
              <a:ext cx="611998"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A78456C6-5248-BE82-E2D1-CB6753071BE2}"/>
              </a:ext>
            </a:extLst>
          </p:cNvPr>
          <p:cNvSpPr txBox="1"/>
          <p:nvPr/>
        </p:nvSpPr>
        <p:spPr>
          <a:xfrm rot="16200000">
            <a:off x="7069948" y="5124276"/>
            <a:ext cx="431528" cy="276999"/>
          </a:xfrm>
          <a:prstGeom prst="rect">
            <a:avLst/>
          </a:prstGeom>
          <a:noFill/>
        </p:spPr>
        <p:txBody>
          <a:bodyPr wrap="none" rtlCol="0">
            <a:spAutoFit/>
          </a:bodyPr>
          <a:lstStyle/>
          <a:p>
            <a:r>
              <a:rPr lang="en-US" sz="1200" dirty="0"/>
              <a:t>HFP</a:t>
            </a:r>
          </a:p>
        </p:txBody>
      </p:sp>
      <p:sp>
        <p:nvSpPr>
          <p:cNvPr id="15" name="TextBox 14">
            <a:extLst>
              <a:ext uri="{FF2B5EF4-FFF2-40B4-BE49-F238E27FC236}">
                <a16:creationId xmlns:a16="http://schemas.microsoft.com/office/drawing/2014/main" id="{B4CAB1EB-8C35-6382-1F3A-1CCDF524ECDE}"/>
              </a:ext>
            </a:extLst>
          </p:cNvPr>
          <p:cNvSpPr txBox="1"/>
          <p:nvPr/>
        </p:nvSpPr>
        <p:spPr>
          <a:xfrm rot="16200000">
            <a:off x="7508884" y="5124276"/>
            <a:ext cx="527709" cy="276999"/>
          </a:xfrm>
          <a:prstGeom prst="rect">
            <a:avLst/>
          </a:prstGeom>
          <a:noFill/>
        </p:spPr>
        <p:txBody>
          <a:bodyPr wrap="none" rtlCol="0">
            <a:spAutoFit/>
          </a:bodyPr>
          <a:lstStyle/>
          <a:p>
            <a:r>
              <a:rPr lang="en-US" sz="1200" dirty="0"/>
              <a:t>A2DP</a:t>
            </a:r>
          </a:p>
        </p:txBody>
      </p:sp>
      <p:grpSp>
        <p:nvGrpSpPr>
          <p:cNvPr id="16" name="그룹 1">
            <a:extLst>
              <a:ext uri="{FF2B5EF4-FFF2-40B4-BE49-F238E27FC236}">
                <a16:creationId xmlns:a16="http://schemas.microsoft.com/office/drawing/2014/main" id="{FF059D36-8C77-4034-1B09-68AE7CB42055}"/>
              </a:ext>
            </a:extLst>
          </p:cNvPr>
          <p:cNvGrpSpPr/>
          <p:nvPr/>
        </p:nvGrpSpPr>
        <p:grpSpPr>
          <a:xfrm rot="10800000">
            <a:off x="7832568" y="5160559"/>
            <a:ext cx="205742" cy="204431"/>
            <a:chOff x="6285237" y="5379068"/>
            <a:chExt cx="1171269" cy="1171574"/>
          </a:xfrm>
        </p:grpSpPr>
        <p:sp>
          <p:nvSpPr>
            <p:cNvPr id="37" name="Oval 65">
              <a:extLst>
                <a:ext uri="{FF2B5EF4-FFF2-40B4-BE49-F238E27FC236}">
                  <a16:creationId xmlns:a16="http://schemas.microsoft.com/office/drawing/2014/main" id="{7DB5C1DE-FBA3-4B30-41DF-C8B51B29BD44}"/>
                </a:ext>
              </a:extLst>
            </p:cNvPr>
            <p:cNvSpPr/>
            <p:nvPr/>
          </p:nvSpPr>
          <p:spPr>
            <a:xfrm flipH="1">
              <a:off x="6285237" y="5379068"/>
              <a:ext cx="1171269" cy="11715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38" name="Freeform 53">
              <a:extLst>
                <a:ext uri="{FF2B5EF4-FFF2-40B4-BE49-F238E27FC236}">
                  <a16:creationId xmlns:a16="http://schemas.microsoft.com/office/drawing/2014/main" id="{2E55498B-921B-BB34-A4C2-7011DFA82AB4}"/>
                </a:ext>
              </a:extLst>
            </p:cNvPr>
            <p:cNvSpPr>
              <a:spLocks noChangeArrowheads="1"/>
            </p:cNvSpPr>
            <p:nvPr/>
          </p:nvSpPr>
          <p:spPr bwMode="auto">
            <a:xfrm rot="10800000">
              <a:off x="6557090" y="5511962"/>
              <a:ext cx="611998"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pic>
        <p:nvPicPr>
          <p:cNvPr id="20" name="Picture 19" descr="Graphical user interface, application&#10;&#10;Description automatically generated">
            <a:extLst>
              <a:ext uri="{FF2B5EF4-FFF2-40B4-BE49-F238E27FC236}">
                <a16:creationId xmlns:a16="http://schemas.microsoft.com/office/drawing/2014/main" id="{95DA2BC0-3DBF-6879-1543-12F0695F627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73398" y="3641192"/>
            <a:ext cx="2746615" cy="1176300"/>
          </a:xfrm>
          <a:prstGeom prst="rect">
            <a:avLst/>
          </a:prstGeom>
          <a:effectLst>
            <a:outerShdw blurRad="50800" dist="38100" dir="2700000" algn="tl" rotWithShape="0">
              <a:prstClr val="black">
                <a:alpha val="40000"/>
              </a:prstClr>
            </a:outerShdw>
          </a:effectLst>
        </p:spPr>
      </p:pic>
      <p:cxnSp>
        <p:nvCxnSpPr>
          <p:cNvPr id="44" name="Straight Connector 43">
            <a:extLst>
              <a:ext uri="{FF2B5EF4-FFF2-40B4-BE49-F238E27FC236}">
                <a16:creationId xmlns:a16="http://schemas.microsoft.com/office/drawing/2014/main" id="{1B10B25A-CE54-5864-9477-6C6C34DAB5D4}"/>
              </a:ext>
            </a:extLst>
          </p:cNvPr>
          <p:cNvCxnSpPr>
            <a:cxnSpLocks/>
          </p:cNvCxnSpPr>
          <p:nvPr/>
        </p:nvCxnSpPr>
        <p:spPr>
          <a:xfrm>
            <a:off x="6096000" y="3588959"/>
            <a:ext cx="0" cy="2843537"/>
          </a:xfrm>
          <a:prstGeom prst="line">
            <a:avLst/>
          </a:prstGeom>
        </p:spPr>
        <p:style>
          <a:lnRef idx="1">
            <a:schemeClr val="dk1"/>
          </a:lnRef>
          <a:fillRef idx="0">
            <a:schemeClr val="dk1"/>
          </a:fillRef>
          <a:effectRef idx="0">
            <a:schemeClr val="dk1"/>
          </a:effectRef>
          <a:fontRef idx="minor">
            <a:schemeClr val="tx1"/>
          </a:fontRef>
        </p:style>
      </p:cxnSp>
      <p:sp>
        <p:nvSpPr>
          <p:cNvPr id="55" name="Content Placeholder 2">
            <a:extLst>
              <a:ext uri="{FF2B5EF4-FFF2-40B4-BE49-F238E27FC236}">
                <a16:creationId xmlns:a16="http://schemas.microsoft.com/office/drawing/2014/main" id="{FDD6991D-7B57-9DDC-1DEC-3C8E690BD78B}"/>
              </a:ext>
            </a:extLst>
          </p:cNvPr>
          <p:cNvSpPr>
            <a:spLocks noGrp="1"/>
          </p:cNvSpPr>
          <p:nvPr>
            <p:ph idx="1"/>
          </p:nvPr>
        </p:nvSpPr>
        <p:spPr>
          <a:xfrm>
            <a:off x="838773" y="1329632"/>
            <a:ext cx="10872624" cy="1638398"/>
          </a:xfrm>
        </p:spPr>
        <p:txBody>
          <a:bodyPr numCol="2">
            <a:normAutofit/>
          </a:bodyPr>
          <a:lstStyle/>
          <a:p>
            <a:pPr>
              <a:lnSpc>
                <a:spcPct val="100000"/>
              </a:lnSpc>
              <a:spcBef>
                <a:spcPts val="600"/>
              </a:spcBef>
            </a:pPr>
            <a:r>
              <a:rPr lang="en-US" sz="1600" dirty="0"/>
              <a:t>Along with BT audio Bridge, CarPlay and Android Auto are supported.  </a:t>
            </a:r>
          </a:p>
          <a:p>
            <a:pPr>
              <a:lnSpc>
                <a:spcPct val="100000"/>
              </a:lnSpc>
              <a:spcBef>
                <a:spcPts val="600"/>
              </a:spcBef>
            </a:pPr>
            <a:r>
              <a:rPr lang="en-US" sz="1600" dirty="0"/>
              <a:t>Provide iAP2 / OOB / Authentication for CarPlay connection</a:t>
            </a:r>
          </a:p>
          <a:p>
            <a:pPr>
              <a:lnSpc>
                <a:spcPct val="100000"/>
              </a:lnSpc>
              <a:spcBef>
                <a:spcPts val="600"/>
              </a:spcBef>
            </a:pPr>
            <a:r>
              <a:rPr lang="en-US" sz="1600" dirty="0"/>
              <a:t>Performance &amp; Latency tuning</a:t>
            </a:r>
          </a:p>
          <a:p>
            <a:pPr>
              <a:lnSpc>
                <a:spcPct val="100000"/>
              </a:lnSpc>
              <a:spcBef>
                <a:spcPts val="600"/>
              </a:spcBef>
            </a:pPr>
            <a:r>
              <a:rPr lang="en-US" sz="1600" dirty="0"/>
              <a:t>Maintenance and support for product lifetime.</a:t>
            </a:r>
          </a:p>
          <a:p>
            <a:pPr>
              <a:lnSpc>
                <a:spcPct val="100000"/>
              </a:lnSpc>
              <a:spcBef>
                <a:spcPts val="600"/>
              </a:spcBef>
            </a:pPr>
            <a:r>
              <a:rPr lang="en-US" sz="1600" dirty="0"/>
              <a:t>Provide Pre-Test for CarPlay Certification </a:t>
            </a:r>
          </a:p>
          <a:p>
            <a:pPr>
              <a:lnSpc>
                <a:spcPct val="100000"/>
              </a:lnSpc>
              <a:spcBef>
                <a:spcPts val="600"/>
              </a:spcBef>
            </a:pPr>
            <a:r>
              <a:rPr lang="en-US" sz="1600" dirty="0"/>
              <a:t>Support for Certification with partner 3</a:t>
            </a:r>
            <a:r>
              <a:rPr lang="en-US" sz="1600" baseline="30000" dirty="0"/>
              <a:t>rd</a:t>
            </a:r>
            <a:r>
              <a:rPr lang="en-US" sz="1600" dirty="0"/>
              <a:t> party test labs</a:t>
            </a:r>
          </a:p>
        </p:txBody>
      </p:sp>
      <p:cxnSp>
        <p:nvCxnSpPr>
          <p:cNvPr id="43" name="직선 화살표 연결선 23">
            <a:extLst>
              <a:ext uri="{FF2B5EF4-FFF2-40B4-BE49-F238E27FC236}">
                <a16:creationId xmlns:a16="http://schemas.microsoft.com/office/drawing/2014/main" id="{EEFB8352-820C-F5FE-9777-A187E64E20C9}"/>
              </a:ext>
            </a:extLst>
          </p:cNvPr>
          <p:cNvCxnSpPr>
            <a:cxnSpLocks/>
          </p:cNvCxnSpPr>
          <p:nvPr/>
        </p:nvCxnSpPr>
        <p:spPr>
          <a:xfrm>
            <a:off x="9227468" y="3861639"/>
            <a:ext cx="1284558" cy="0"/>
          </a:xfrm>
          <a:prstGeom prst="straightConnector1">
            <a:avLst/>
          </a:prstGeom>
          <a:ln w="88900">
            <a:solidFill>
              <a:schemeClr val="tx1">
                <a:lumMod val="75000"/>
              </a:schemeClr>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sp>
        <p:nvSpPr>
          <p:cNvPr id="45" name="TextBox 44">
            <a:extLst>
              <a:ext uri="{FF2B5EF4-FFF2-40B4-BE49-F238E27FC236}">
                <a16:creationId xmlns:a16="http://schemas.microsoft.com/office/drawing/2014/main" id="{7F65C8FD-A9EA-A243-C2F8-11D205BA7191}"/>
              </a:ext>
            </a:extLst>
          </p:cNvPr>
          <p:cNvSpPr txBox="1"/>
          <p:nvPr/>
        </p:nvSpPr>
        <p:spPr>
          <a:xfrm>
            <a:off x="9667052" y="3564485"/>
            <a:ext cx="508473" cy="276999"/>
          </a:xfrm>
          <a:prstGeom prst="rect">
            <a:avLst/>
          </a:prstGeom>
          <a:noFill/>
        </p:spPr>
        <p:txBody>
          <a:bodyPr wrap="none" rtlCol="0">
            <a:spAutoFit/>
          </a:bodyPr>
          <a:lstStyle/>
          <a:p>
            <a:r>
              <a:rPr lang="en-US" sz="1200" dirty="0"/>
              <a:t>Wi-Fi</a:t>
            </a:r>
          </a:p>
        </p:txBody>
      </p:sp>
      <p:grpSp>
        <p:nvGrpSpPr>
          <p:cNvPr id="48" name="Group 47">
            <a:extLst>
              <a:ext uri="{FF2B5EF4-FFF2-40B4-BE49-F238E27FC236}">
                <a16:creationId xmlns:a16="http://schemas.microsoft.com/office/drawing/2014/main" id="{7E1F9CB6-B1D1-CEEA-770C-54CF4E1A14F9}"/>
              </a:ext>
            </a:extLst>
          </p:cNvPr>
          <p:cNvGrpSpPr/>
          <p:nvPr/>
        </p:nvGrpSpPr>
        <p:grpSpPr>
          <a:xfrm>
            <a:off x="9227468" y="4127512"/>
            <a:ext cx="1284558" cy="127363"/>
            <a:chOff x="6865796" y="3013391"/>
            <a:chExt cx="2129303" cy="212824"/>
          </a:xfrm>
        </p:grpSpPr>
        <p:cxnSp>
          <p:nvCxnSpPr>
            <p:cNvPr id="49" name="직선 화살표 연결선 23">
              <a:extLst>
                <a:ext uri="{FF2B5EF4-FFF2-40B4-BE49-F238E27FC236}">
                  <a16:creationId xmlns:a16="http://schemas.microsoft.com/office/drawing/2014/main" id="{645A6AF1-4AC4-FDC5-20CE-7B973AAC820C}"/>
                </a:ext>
              </a:extLst>
            </p:cNvPr>
            <p:cNvCxnSpPr>
              <a:cxnSpLocks/>
              <a:stCxn id="50" idx="3"/>
              <a:endCxn id="51" idx="3"/>
            </p:cNvCxnSpPr>
            <p:nvPr/>
          </p:nvCxnSpPr>
          <p:spPr>
            <a:xfrm>
              <a:off x="7398735" y="3119803"/>
              <a:ext cx="1063425" cy="0"/>
            </a:xfrm>
            <a:prstGeom prst="straightConnector1">
              <a:avLst/>
            </a:prstGeom>
            <a:ln w="88900">
              <a:solidFill>
                <a:srgbClr val="4F4F4F"/>
              </a:solidFill>
              <a:prstDash val="solid"/>
              <a:headEnd type="none"/>
              <a:tailEnd type="none"/>
            </a:ln>
          </p:spPr>
          <p:style>
            <a:lnRef idx="3">
              <a:schemeClr val="accent1"/>
            </a:lnRef>
            <a:fillRef idx="0">
              <a:schemeClr val="accent1"/>
            </a:fillRef>
            <a:effectRef idx="2">
              <a:schemeClr val="accent1"/>
            </a:effectRef>
            <a:fontRef idx="minor">
              <a:schemeClr val="tx1"/>
            </a:fontRef>
          </p:style>
        </p:cxnSp>
        <p:pic>
          <p:nvPicPr>
            <p:cNvPr id="50" name="Picture 49" descr="Shape, square&#10;&#10;Description automatically generated">
              <a:extLst>
                <a:ext uri="{FF2B5EF4-FFF2-40B4-BE49-F238E27FC236}">
                  <a16:creationId xmlns:a16="http://schemas.microsoft.com/office/drawing/2014/main" id="{2A27CD57-82D3-D385-5421-16FBB525278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V="1">
              <a:off x="6865796" y="3013391"/>
              <a:ext cx="532939" cy="212824"/>
            </a:xfrm>
            <a:prstGeom prst="rect">
              <a:avLst/>
            </a:prstGeom>
          </p:spPr>
        </p:pic>
        <p:pic>
          <p:nvPicPr>
            <p:cNvPr id="51" name="Picture 50" descr="Shape, square&#10;&#10;Description automatically generated">
              <a:extLst>
                <a:ext uri="{FF2B5EF4-FFF2-40B4-BE49-F238E27FC236}">
                  <a16:creationId xmlns:a16="http://schemas.microsoft.com/office/drawing/2014/main" id="{AA993482-2792-6F79-CF8C-ED4E5E9A77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flipV="1">
              <a:off x="8462160" y="3013391"/>
              <a:ext cx="532939" cy="212824"/>
            </a:xfrm>
            <a:prstGeom prst="rect">
              <a:avLst/>
            </a:prstGeom>
          </p:spPr>
        </p:pic>
      </p:grpSp>
      <p:sp>
        <p:nvSpPr>
          <p:cNvPr id="53" name="TextBox 52">
            <a:extLst>
              <a:ext uri="{FF2B5EF4-FFF2-40B4-BE49-F238E27FC236}">
                <a16:creationId xmlns:a16="http://schemas.microsoft.com/office/drawing/2014/main" id="{E0CD05CE-E760-8C9D-04B9-E550B2D9A309}"/>
              </a:ext>
            </a:extLst>
          </p:cNvPr>
          <p:cNvSpPr txBox="1"/>
          <p:nvPr/>
        </p:nvSpPr>
        <p:spPr>
          <a:xfrm>
            <a:off x="9699932" y="3916006"/>
            <a:ext cx="437940" cy="276999"/>
          </a:xfrm>
          <a:prstGeom prst="rect">
            <a:avLst/>
          </a:prstGeom>
          <a:noFill/>
        </p:spPr>
        <p:txBody>
          <a:bodyPr wrap="none" rtlCol="0">
            <a:spAutoFit/>
          </a:bodyPr>
          <a:lstStyle/>
          <a:p>
            <a:r>
              <a:rPr lang="en-US" sz="1200" dirty="0"/>
              <a:t>USB</a:t>
            </a:r>
          </a:p>
        </p:txBody>
      </p:sp>
      <p:cxnSp>
        <p:nvCxnSpPr>
          <p:cNvPr id="95" name="직선 화살표 연결선 82">
            <a:extLst>
              <a:ext uri="{FF2B5EF4-FFF2-40B4-BE49-F238E27FC236}">
                <a16:creationId xmlns:a16="http://schemas.microsoft.com/office/drawing/2014/main" id="{043DB36F-D17B-F884-CC9E-85E7A652DE9A}"/>
              </a:ext>
            </a:extLst>
          </p:cNvPr>
          <p:cNvCxnSpPr>
            <a:cxnSpLocks/>
          </p:cNvCxnSpPr>
          <p:nvPr/>
        </p:nvCxnSpPr>
        <p:spPr>
          <a:xfrm flipV="1">
            <a:off x="9220922" y="4791160"/>
            <a:ext cx="1224000" cy="9657"/>
          </a:xfrm>
          <a:prstGeom prst="straightConnector1">
            <a:avLst/>
          </a:prstGeom>
          <a:ln w="63500">
            <a:solidFill>
              <a:srgbClr val="00B0F0"/>
            </a:solidFill>
            <a:prstDash val="sysDash"/>
            <a:headEnd type="triangle"/>
            <a:tailEnd type="none"/>
          </a:ln>
        </p:spPr>
        <p:style>
          <a:lnRef idx="3">
            <a:schemeClr val="accent1"/>
          </a:lnRef>
          <a:fillRef idx="0">
            <a:schemeClr val="accent1"/>
          </a:fillRef>
          <a:effectRef idx="2">
            <a:schemeClr val="accent1"/>
          </a:effectRef>
          <a:fontRef idx="minor">
            <a:schemeClr val="tx1"/>
          </a:fontRef>
        </p:style>
      </p:cxnSp>
      <p:cxnSp>
        <p:nvCxnSpPr>
          <p:cNvPr id="96" name="직선 화살표 연결선 23">
            <a:extLst>
              <a:ext uri="{FF2B5EF4-FFF2-40B4-BE49-F238E27FC236}">
                <a16:creationId xmlns:a16="http://schemas.microsoft.com/office/drawing/2014/main" id="{FB24D873-B132-4844-6E4E-BCC0DFC89A7F}"/>
              </a:ext>
            </a:extLst>
          </p:cNvPr>
          <p:cNvCxnSpPr>
            <a:cxnSpLocks/>
          </p:cNvCxnSpPr>
          <p:nvPr/>
        </p:nvCxnSpPr>
        <p:spPr>
          <a:xfrm>
            <a:off x="9220922" y="4534087"/>
            <a:ext cx="1224000" cy="0"/>
          </a:xfrm>
          <a:prstGeom prst="straightConnector1">
            <a:avLst/>
          </a:prstGeom>
          <a:ln w="63500">
            <a:solidFill>
              <a:srgbClr val="1D68A6"/>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97" name="그룹 1">
            <a:extLst>
              <a:ext uri="{FF2B5EF4-FFF2-40B4-BE49-F238E27FC236}">
                <a16:creationId xmlns:a16="http://schemas.microsoft.com/office/drawing/2014/main" id="{FD1D8716-CE3C-345C-071B-4FA5F89952B1}"/>
              </a:ext>
            </a:extLst>
          </p:cNvPr>
          <p:cNvGrpSpPr/>
          <p:nvPr/>
        </p:nvGrpSpPr>
        <p:grpSpPr>
          <a:xfrm>
            <a:off x="9730051" y="4431872"/>
            <a:ext cx="205742" cy="204431"/>
            <a:chOff x="6285234" y="5379070"/>
            <a:chExt cx="1171269" cy="1171574"/>
          </a:xfrm>
        </p:grpSpPr>
        <p:sp>
          <p:nvSpPr>
            <p:cNvPr id="103" name="Oval 65">
              <a:extLst>
                <a:ext uri="{FF2B5EF4-FFF2-40B4-BE49-F238E27FC236}">
                  <a16:creationId xmlns:a16="http://schemas.microsoft.com/office/drawing/2014/main" id="{3B4DF14C-5E37-E654-66F7-7DA8B62BD749}"/>
                </a:ext>
              </a:extLst>
            </p:cNvPr>
            <p:cNvSpPr/>
            <p:nvPr/>
          </p:nvSpPr>
          <p:spPr>
            <a:xfrm flipH="1">
              <a:off x="6285234" y="5379070"/>
              <a:ext cx="1171269" cy="117157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104" name="Freeform 53">
              <a:extLst>
                <a:ext uri="{FF2B5EF4-FFF2-40B4-BE49-F238E27FC236}">
                  <a16:creationId xmlns:a16="http://schemas.microsoft.com/office/drawing/2014/main" id="{2B919473-2ECB-EC88-1888-E3DA05A3702E}"/>
                </a:ext>
              </a:extLst>
            </p:cNvPr>
            <p:cNvSpPr>
              <a:spLocks noChangeArrowheads="1"/>
            </p:cNvSpPr>
            <p:nvPr/>
          </p:nvSpPr>
          <p:spPr bwMode="auto">
            <a:xfrm>
              <a:off x="6557087" y="5511958"/>
              <a:ext cx="612000"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sp>
        <p:nvSpPr>
          <p:cNvPr id="98" name="TextBox 97">
            <a:extLst>
              <a:ext uri="{FF2B5EF4-FFF2-40B4-BE49-F238E27FC236}">
                <a16:creationId xmlns:a16="http://schemas.microsoft.com/office/drawing/2014/main" id="{26C3AE3E-4125-3F22-ED28-1C1B014E4078}"/>
              </a:ext>
            </a:extLst>
          </p:cNvPr>
          <p:cNvSpPr txBox="1"/>
          <p:nvPr/>
        </p:nvSpPr>
        <p:spPr>
          <a:xfrm>
            <a:off x="9615790" y="4207699"/>
            <a:ext cx="431528" cy="276999"/>
          </a:xfrm>
          <a:prstGeom prst="rect">
            <a:avLst/>
          </a:prstGeom>
          <a:noFill/>
        </p:spPr>
        <p:txBody>
          <a:bodyPr wrap="none" rtlCol="0">
            <a:spAutoFit/>
          </a:bodyPr>
          <a:lstStyle/>
          <a:p>
            <a:r>
              <a:rPr lang="en-US" sz="1200" dirty="0"/>
              <a:t>HFP</a:t>
            </a:r>
          </a:p>
        </p:txBody>
      </p:sp>
      <p:sp>
        <p:nvSpPr>
          <p:cNvPr id="99" name="TextBox 98">
            <a:extLst>
              <a:ext uri="{FF2B5EF4-FFF2-40B4-BE49-F238E27FC236}">
                <a16:creationId xmlns:a16="http://schemas.microsoft.com/office/drawing/2014/main" id="{26177241-57F1-481D-4B3D-029E74257F18}"/>
              </a:ext>
            </a:extLst>
          </p:cNvPr>
          <p:cNvSpPr txBox="1"/>
          <p:nvPr/>
        </p:nvSpPr>
        <p:spPr>
          <a:xfrm>
            <a:off x="9567700" y="4833903"/>
            <a:ext cx="527709" cy="276999"/>
          </a:xfrm>
          <a:prstGeom prst="rect">
            <a:avLst/>
          </a:prstGeom>
          <a:noFill/>
        </p:spPr>
        <p:txBody>
          <a:bodyPr wrap="none" rtlCol="0">
            <a:spAutoFit/>
          </a:bodyPr>
          <a:lstStyle/>
          <a:p>
            <a:r>
              <a:rPr lang="en-US" sz="1200" dirty="0"/>
              <a:t>A2DP</a:t>
            </a:r>
          </a:p>
        </p:txBody>
      </p:sp>
      <p:grpSp>
        <p:nvGrpSpPr>
          <p:cNvPr id="100" name="그룹 1">
            <a:extLst>
              <a:ext uri="{FF2B5EF4-FFF2-40B4-BE49-F238E27FC236}">
                <a16:creationId xmlns:a16="http://schemas.microsoft.com/office/drawing/2014/main" id="{FC18D2E0-AFC9-16B7-C2F3-C1D922EE3683}"/>
              </a:ext>
            </a:extLst>
          </p:cNvPr>
          <p:cNvGrpSpPr/>
          <p:nvPr/>
        </p:nvGrpSpPr>
        <p:grpSpPr>
          <a:xfrm>
            <a:off x="9730051" y="4688946"/>
            <a:ext cx="205742" cy="204431"/>
            <a:chOff x="6285234" y="5379070"/>
            <a:chExt cx="1171269" cy="1171574"/>
          </a:xfrm>
        </p:grpSpPr>
        <p:sp>
          <p:nvSpPr>
            <p:cNvPr id="101" name="Oval 65">
              <a:extLst>
                <a:ext uri="{FF2B5EF4-FFF2-40B4-BE49-F238E27FC236}">
                  <a16:creationId xmlns:a16="http://schemas.microsoft.com/office/drawing/2014/main" id="{37BF994B-DC85-8F79-6994-9E6240CEC259}"/>
                </a:ext>
              </a:extLst>
            </p:cNvPr>
            <p:cNvSpPr/>
            <p:nvPr/>
          </p:nvSpPr>
          <p:spPr>
            <a:xfrm flipH="1">
              <a:off x="6285234" y="5379070"/>
              <a:ext cx="1171269" cy="117157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AU" sz="1100" dirty="0">
                <a:solidFill>
                  <a:schemeClr val="bg1"/>
                </a:solidFill>
                <a:latin typeface="Lato Light"/>
                <a:cs typeface="Lato Light"/>
              </a:endParaRPr>
            </a:p>
          </p:txBody>
        </p:sp>
        <p:sp>
          <p:nvSpPr>
            <p:cNvPr id="102" name="Freeform 53">
              <a:extLst>
                <a:ext uri="{FF2B5EF4-FFF2-40B4-BE49-F238E27FC236}">
                  <a16:creationId xmlns:a16="http://schemas.microsoft.com/office/drawing/2014/main" id="{57CA7E0E-0DD4-36B9-DECD-53D821019C86}"/>
                </a:ext>
              </a:extLst>
            </p:cNvPr>
            <p:cNvSpPr>
              <a:spLocks noChangeArrowheads="1"/>
            </p:cNvSpPr>
            <p:nvPr/>
          </p:nvSpPr>
          <p:spPr bwMode="auto">
            <a:xfrm>
              <a:off x="6557086" y="5511959"/>
              <a:ext cx="612000" cy="914400"/>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chemeClr val="bg1"/>
            </a:solidFill>
            <a:ln>
              <a:noFill/>
            </a:ln>
            <a:effectLst/>
          </p:spPr>
          <p:txBody>
            <a:bodyPr wrap="none" anchor="ctr"/>
            <a:lstStyle/>
            <a:p>
              <a:pPr>
                <a:defRPr/>
              </a:pPr>
              <a:endParaRPr lang="en-US" sz="600" dirty="0">
                <a:latin typeface="Calibri" panose="020F0502020204030204" pitchFamily="34" charset="0"/>
                <a:cs typeface="Calibri" panose="020F0502020204030204" pitchFamily="34" charset="0"/>
              </a:endParaRPr>
            </a:p>
          </p:txBody>
        </p:sp>
      </p:grpSp>
      <p:grpSp>
        <p:nvGrpSpPr>
          <p:cNvPr id="116" name="Group 115">
            <a:extLst>
              <a:ext uri="{FF2B5EF4-FFF2-40B4-BE49-F238E27FC236}">
                <a16:creationId xmlns:a16="http://schemas.microsoft.com/office/drawing/2014/main" id="{2877FE5B-2E43-0F70-90F6-9CBEAA1A7E3A}"/>
              </a:ext>
            </a:extLst>
          </p:cNvPr>
          <p:cNvGrpSpPr/>
          <p:nvPr/>
        </p:nvGrpSpPr>
        <p:grpSpPr>
          <a:xfrm>
            <a:off x="4935218" y="3637885"/>
            <a:ext cx="996020" cy="1558568"/>
            <a:chOff x="4063269" y="5214058"/>
            <a:chExt cx="735753" cy="1151303"/>
          </a:xfrm>
        </p:grpSpPr>
        <p:pic>
          <p:nvPicPr>
            <p:cNvPr id="107" name="Picture 106" descr="iPhone6_mockup_front_white.png">
              <a:extLst>
                <a:ext uri="{FF2B5EF4-FFF2-40B4-BE49-F238E27FC236}">
                  <a16:creationId xmlns:a16="http://schemas.microsoft.com/office/drawing/2014/main" id="{FD7A8AC3-48AC-99D0-63BC-BE781AE9F1D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063269" y="5214058"/>
              <a:ext cx="735753" cy="1151303"/>
            </a:xfrm>
            <a:prstGeom prst="rect">
              <a:avLst/>
            </a:prstGeom>
          </p:spPr>
        </p:pic>
        <p:sp>
          <p:nvSpPr>
            <p:cNvPr id="108" name="TextBox 107">
              <a:extLst>
                <a:ext uri="{FF2B5EF4-FFF2-40B4-BE49-F238E27FC236}">
                  <a16:creationId xmlns:a16="http://schemas.microsoft.com/office/drawing/2014/main" id="{1B715BC5-7F8E-9723-2C63-527ADCB62CBB}"/>
                </a:ext>
              </a:extLst>
            </p:cNvPr>
            <p:cNvSpPr txBox="1"/>
            <p:nvPr/>
          </p:nvSpPr>
          <p:spPr>
            <a:xfrm>
              <a:off x="4233123" y="5904062"/>
              <a:ext cx="408520" cy="138499"/>
            </a:xfrm>
            <a:prstGeom prst="rect">
              <a:avLst/>
            </a:prstGeom>
            <a:noFill/>
          </p:spPr>
          <p:txBody>
            <a:bodyPr wrap="square" lIns="0" tIns="0" rIns="0" bIns="0" rtlCol="0">
              <a:spAutoFit/>
            </a:bodyPr>
            <a:lstStyle/>
            <a:p>
              <a:pPr algn="ctr"/>
              <a:r>
                <a:rPr lang="en-US" sz="900" b="1" dirty="0">
                  <a:solidFill>
                    <a:schemeClr val="bg1"/>
                  </a:solidFill>
                </a:rPr>
                <a:t>CarPlay</a:t>
              </a:r>
            </a:p>
          </p:txBody>
        </p:sp>
        <p:pic>
          <p:nvPicPr>
            <p:cNvPr id="114" name="Picture 113" descr="A green square with a white play button&#10;&#10;AI-generated content may be incorrect.">
              <a:extLst>
                <a:ext uri="{FF2B5EF4-FFF2-40B4-BE49-F238E27FC236}">
                  <a16:creationId xmlns:a16="http://schemas.microsoft.com/office/drawing/2014/main" id="{89FEB9C6-CBFE-BEC9-C14C-0B50CA200265}"/>
                </a:ext>
              </a:extLst>
            </p:cNvPr>
            <p:cNvPicPr>
              <a:picLocks noChangeAspect="1"/>
            </p:cNvPicPr>
            <p:nvPr/>
          </p:nvPicPr>
          <p:blipFill>
            <a:blip r:embed="rId9"/>
            <a:stretch>
              <a:fillRect/>
            </a:stretch>
          </p:blipFill>
          <p:spPr>
            <a:xfrm>
              <a:off x="4274771" y="5527787"/>
              <a:ext cx="312748" cy="312748"/>
            </a:xfrm>
            <a:prstGeom prst="rect">
              <a:avLst/>
            </a:prstGeom>
          </p:spPr>
        </p:pic>
      </p:grpSp>
      <p:grpSp>
        <p:nvGrpSpPr>
          <p:cNvPr id="117" name="Group 116">
            <a:extLst>
              <a:ext uri="{FF2B5EF4-FFF2-40B4-BE49-F238E27FC236}">
                <a16:creationId xmlns:a16="http://schemas.microsoft.com/office/drawing/2014/main" id="{35E2ABD2-2F57-BF6D-D205-31F3F4EE9FDB}"/>
              </a:ext>
            </a:extLst>
          </p:cNvPr>
          <p:cNvGrpSpPr/>
          <p:nvPr/>
        </p:nvGrpSpPr>
        <p:grpSpPr>
          <a:xfrm>
            <a:off x="10873359" y="3670673"/>
            <a:ext cx="671930" cy="1287083"/>
            <a:chOff x="4451693" y="6078662"/>
            <a:chExt cx="435375" cy="745030"/>
          </a:xfrm>
        </p:grpSpPr>
        <p:grpSp>
          <p:nvGrpSpPr>
            <p:cNvPr id="109" name="Group 108">
              <a:extLst>
                <a:ext uri="{FF2B5EF4-FFF2-40B4-BE49-F238E27FC236}">
                  <a16:creationId xmlns:a16="http://schemas.microsoft.com/office/drawing/2014/main" id="{0E046476-22AE-6FA3-02C0-D5C8AB840C19}"/>
                </a:ext>
              </a:extLst>
            </p:cNvPr>
            <p:cNvGrpSpPr/>
            <p:nvPr/>
          </p:nvGrpSpPr>
          <p:grpSpPr>
            <a:xfrm>
              <a:off x="4451693" y="6078662"/>
              <a:ext cx="435375" cy="745030"/>
              <a:chOff x="6262644" y="2885945"/>
              <a:chExt cx="922989" cy="1579453"/>
            </a:xfrm>
          </p:grpSpPr>
          <p:sp>
            <p:nvSpPr>
              <p:cNvPr id="110" name="Rectangle 109">
                <a:extLst>
                  <a:ext uri="{FF2B5EF4-FFF2-40B4-BE49-F238E27FC236}">
                    <a16:creationId xmlns:a16="http://schemas.microsoft.com/office/drawing/2014/main" id="{F0ECA293-43C4-AAD8-A970-CC7764BDB293}"/>
                  </a:ext>
                </a:extLst>
              </p:cNvPr>
              <p:cNvSpPr/>
              <p:nvPr/>
            </p:nvSpPr>
            <p:spPr>
              <a:xfrm>
                <a:off x="6345754" y="3019425"/>
                <a:ext cx="771325" cy="120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1" name="Group 110">
                <a:extLst>
                  <a:ext uri="{FF2B5EF4-FFF2-40B4-BE49-F238E27FC236}">
                    <a16:creationId xmlns:a16="http://schemas.microsoft.com/office/drawing/2014/main" id="{5549B147-C6C1-ABC8-D15E-78427711FBCC}"/>
                  </a:ext>
                </a:extLst>
              </p:cNvPr>
              <p:cNvGrpSpPr/>
              <p:nvPr/>
            </p:nvGrpSpPr>
            <p:grpSpPr>
              <a:xfrm>
                <a:off x="6262644" y="2885945"/>
                <a:ext cx="922989" cy="1579453"/>
                <a:chOff x="10585724" y="2672585"/>
                <a:chExt cx="922989" cy="1579453"/>
              </a:xfrm>
            </p:grpSpPr>
            <p:sp>
              <p:nvSpPr>
                <p:cNvPr id="112" name="Freeform 48">
                  <a:extLst>
                    <a:ext uri="{FF2B5EF4-FFF2-40B4-BE49-F238E27FC236}">
                      <a16:creationId xmlns:a16="http://schemas.microsoft.com/office/drawing/2014/main" id="{0401D52A-E8F3-9651-1722-16C782317080}"/>
                    </a:ext>
                  </a:extLst>
                </p:cNvPr>
                <p:cNvSpPr>
                  <a:spLocks noChangeArrowheads="1"/>
                </p:cNvSpPr>
                <p:nvPr/>
              </p:nvSpPr>
              <p:spPr bwMode="auto">
                <a:xfrm>
                  <a:off x="10585724" y="2672585"/>
                  <a:ext cx="922989" cy="1579453"/>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600" dirty="0"/>
                </a:p>
              </p:txBody>
            </p:sp>
            <p:sp>
              <p:nvSpPr>
                <p:cNvPr id="113" name="TextBox 112">
                  <a:extLst>
                    <a:ext uri="{FF2B5EF4-FFF2-40B4-BE49-F238E27FC236}">
                      <a16:creationId xmlns:a16="http://schemas.microsoft.com/office/drawing/2014/main" id="{02AFFB12-8391-9D65-F234-A1D4F167745D}"/>
                    </a:ext>
                  </a:extLst>
                </p:cNvPr>
                <p:cNvSpPr txBox="1"/>
                <p:nvPr/>
              </p:nvSpPr>
              <p:spPr>
                <a:xfrm>
                  <a:off x="10585724" y="3547098"/>
                  <a:ext cx="922987" cy="342963"/>
                </a:xfrm>
                <a:prstGeom prst="rect">
                  <a:avLst/>
                </a:prstGeom>
                <a:noFill/>
              </p:spPr>
              <p:txBody>
                <a:bodyPr wrap="square" lIns="0" tIns="0" rIns="0" bIns="0" rtlCol="0">
                  <a:spAutoFit/>
                </a:bodyPr>
                <a:lstStyle/>
                <a:p>
                  <a:pPr algn="ctr">
                    <a:lnSpc>
                      <a:spcPts val="600"/>
                    </a:lnSpc>
                  </a:pPr>
                  <a:r>
                    <a:rPr lang="en-US" sz="800" b="1" dirty="0"/>
                    <a:t>Android</a:t>
                  </a:r>
                </a:p>
                <a:p>
                  <a:pPr algn="ctr">
                    <a:lnSpc>
                      <a:spcPts val="600"/>
                    </a:lnSpc>
                  </a:pPr>
                  <a:r>
                    <a:rPr lang="en-US" sz="800" b="1" dirty="0"/>
                    <a:t>Auto</a:t>
                  </a:r>
                </a:p>
              </p:txBody>
            </p:sp>
          </p:grpSp>
        </p:grpSp>
        <p:pic>
          <p:nvPicPr>
            <p:cNvPr id="115" name="Picture 114" descr="A blue and white triangle with a black background&#10;&#10;AI-generated content may be incorrect.">
              <a:extLst>
                <a:ext uri="{FF2B5EF4-FFF2-40B4-BE49-F238E27FC236}">
                  <a16:creationId xmlns:a16="http://schemas.microsoft.com/office/drawing/2014/main" id="{66D7D0A4-C6D8-E089-67D3-CCCEA703D395}"/>
                </a:ext>
              </a:extLst>
            </p:cNvPr>
            <p:cNvPicPr>
              <a:picLocks noChangeAspect="1"/>
            </p:cNvPicPr>
            <p:nvPr/>
          </p:nvPicPr>
          <p:blipFill>
            <a:blip r:embed="rId10"/>
            <a:stretch>
              <a:fillRect/>
            </a:stretch>
          </p:blipFill>
          <p:spPr>
            <a:xfrm>
              <a:off x="4518962" y="6182214"/>
              <a:ext cx="296228" cy="296228"/>
            </a:xfrm>
            <a:prstGeom prst="rect">
              <a:avLst/>
            </a:prstGeom>
          </p:spPr>
        </p:pic>
      </p:grpSp>
    </p:spTree>
    <p:extLst>
      <p:ext uri="{BB962C8B-B14F-4D97-AF65-F5344CB8AC3E}">
        <p14:creationId xmlns:p14="http://schemas.microsoft.com/office/powerpoint/2010/main" val="229674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6704E-7535-46E4-BF1C-9CEBF7700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5B8A4-321A-38B6-6970-96B85F79AA26}"/>
              </a:ext>
            </a:extLst>
          </p:cNvPr>
          <p:cNvSpPr>
            <a:spLocks noGrp="1"/>
          </p:cNvSpPr>
          <p:nvPr>
            <p:ph type="title"/>
          </p:nvPr>
        </p:nvSpPr>
        <p:spPr/>
        <p:txBody>
          <a:bodyPr>
            <a:normAutofit/>
          </a:bodyPr>
          <a:lstStyle/>
          <a:p>
            <a:r>
              <a:rPr lang="en-US" b="1" dirty="0"/>
              <a:t>Map Mirroring for Turn-By-Turn</a:t>
            </a:r>
          </a:p>
        </p:txBody>
      </p:sp>
      <p:grpSp>
        <p:nvGrpSpPr>
          <p:cNvPr id="64" name="Group 63">
            <a:extLst>
              <a:ext uri="{FF2B5EF4-FFF2-40B4-BE49-F238E27FC236}">
                <a16:creationId xmlns:a16="http://schemas.microsoft.com/office/drawing/2014/main" id="{9635627A-4DA8-4DE5-2F73-48F91B54D4A1}"/>
              </a:ext>
            </a:extLst>
          </p:cNvPr>
          <p:cNvGrpSpPr/>
          <p:nvPr/>
        </p:nvGrpSpPr>
        <p:grpSpPr>
          <a:xfrm>
            <a:off x="4294777" y="2962226"/>
            <a:ext cx="678054" cy="1502043"/>
            <a:chOff x="5990546" y="1353892"/>
            <a:chExt cx="1455284" cy="3609994"/>
          </a:xfrm>
        </p:grpSpPr>
        <p:pic>
          <p:nvPicPr>
            <p:cNvPr id="8" name="Picture 7">
              <a:extLst>
                <a:ext uri="{FF2B5EF4-FFF2-40B4-BE49-F238E27FC236}">
                  <a16:creationId xmlns:a16="http://schemas.microsoft.com/office/drawing/2014/main" id="{506E7ED7-5538-3C31-36C9-3AFA23988302}"/>
                </a:ext>
              </a:extLst>
            </p:cNvPr>
            <p:cNvPicPr>
              <a:picLocks noChangeAspect="1"/>
            </p:cNvPicPr>
            <p:nvPr/>
          </p:nvPicPr>
          <p:blipFill>
            <a:blip r:embed="rId2"/>
            <a:stretch>
              <a:fillRect/>
            </a:stretch>
          </p:blipFill>
          <p:spPr>
            <a:xfrm>
              <a:off x="6094022" y="1764426"/>
              <a:ext cx="1248332" cy="2684175"/>
            </a:xfrm>
            <a:prstGeom prst="rect">
              <a:avLst/>
            </a:prstGeom>
          </p:spPr>
        </p:pic>
        <p:pic>
          <p:nvPicPr>
            <p:cNvPr id="62" name="Picture 61">
              <a:extLst>
                <a:ext uri="{FF2B5EF4-FFF2-40B4-BE49-F238E27FC236}">
                  <a16:creationId xmlns:a16="http://schemas.microsoft.com/office/drawing/2014/main" id="{E81B9D06-61B7-DEFF-DA91-1684E067D853}"/>
                </a:ext>
              </a:extLst>
            </p:cNvPr>
            <p:cNvPicPr>
              <a:picLocks noChangeAspect="1"/>
            </p:cNvPicPr>
            <p:nvPr/>
          </p:nvPicPr>
          <p:blipFill>
            <a:blip r:embed="rId3"/>
            <a:stretch>
              <a:fillRect/>
            </a:stretch>
          </p:blipFill>
          <p:spPr>
            <a:xfrm>
              <a:off x="5990546" y="1353892"/>
              <a:ext cx="1455284" cy="3609994"/>
            </a:xfrm>
            <a:prstGeom prst="rect">
              <a:avLst/>
            </a:prstGeom>
          </p:spPr>
        </p:pic>
        <p:sp>
          <p:nvSpPr>
            <p:cNvPr id="60" name="Oval 59">
              <a:extLst>
                <a:ext uri="{FF2B5EF4-FFF2-40B4-BE49-F238E27FC236}">
                  <a16:creationId xmlns:a16="http://schemas.microsoft.com/office/drawing/2014/main" id="{CD70112F-5034-7866-6FF6-BEDBF90B220D}"/>
                </a:ext>
              </a:extLst>
            </p:cNvPr>
            <p:cNvSpPr/>
            <p:nvPr/>
          </p:nvSpPr>
          <p:spPr>
            <a:xfrm>
              <a:off x="6609331" y="4597386"/>
              <a:ext cx="217714" cy="21771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Picture 73">
            <a:extLst>
              <a:ext uri="{FF2B5EF4-FFF2-40B4-BE49-F238E27FC236}">
                <a16:creationId xmlns:a16="http://schemas.microsoft.com/office/drawing/2014/main" id="{22A00872-1351-5945-7F22-23C2EAAD9944}"/>
              </a:ext>
            </a:extLst>
          </p:cNvPr>
          <p:cNvPicPr>
            <a:picLocks noChangeAspect="1"/>
          </p:cNvPicPr>
          <p:nvPr/>
        </p:nvPicPr>
        <p:blipFill>
          <a:blip r:embed="rId4"/>
          <a:stretch>
            <a:fillRect/>
          </a:stretch>
        </p:blipFill>
        <p:spPr>
          <a:xfrm>
            <a:off x="608607" y="3024133"/>
            <a:ext cx="2452941" cy="1471764"/>
          </a:xfrm>
          <a:prstGeom prst="rect">
            <a:avLst/>
          </a:prstGeom>
        </p:spPr>
      </p:pic>
      <p:pic>
        <p:nvPicPr>
          <p:cNvPr id="76" name="Picture 75" descr="A map with a blue line&#10;&#10;AI-generated content may be incorrect.">
            <a:extLst>
              <a:ext uri="{FF2B5EF4-FFF2-40B4-BE49-F238E27FC236}">
                <a16:creationId xmlns:a16="http://schemas.microsoft.com/office/drawing/2014/main" id="{4040DF18-BDE6-8A3A-58FD-E0F60C82DC32}"/>
              </a:ext>
            </a:extLst>
          </p:cNvPr>
          <p:cNvPicPr>
            <a:picLocks noChangeAspect="1"/>
          </p:cNvPicPr>
          <p:nvPr/>
        </p:nvPicPr>
        <p:blipFill>
          <a:blip r:embed="rId5"/>
          <a:srcRect l="4763" t="5475" r="20479" b="3765"/>
          <a:stretch/>
        </p:blipFill>
        <p:spPr>
          <a:xfrm>
            <a:off x="1533504" y="3303942"/>
            <a:ext cx="1521025" cy="852275"/>
          </a:xfrm>
          <a:prstGeom prst="rect">
            <a:avLst/>
          </a:prstGeom>
          <a:solidFill>
            <a:schemeClr val="tx1"/>
          </a:solidFill>
          <a:ln>
            <a:solidFill>
              <a:srgbClr val="212429"/>
            </a:solidFill>
          </a:ln>
        </p:spPr>
      </p:pic>
      <p:cxnSp>
        <p:nvCxnSpPr>
          <p:cNvPr id="79" name="Straight Arrow Connector 78">
            <a:extLst>
              <a:ext uri="{FF2B5EF4-FFF2-40B4-BE49-F238E27FC236}">
                <a16:creationId xmlns:a16="http://schemas.microsoft.com/office/drawing/2014/main" id="{AE138B5D-2BAE-9664-E217-4302059050A3}"/>
              </a:ext>
            </a:extLst>
          </p:cNvPr>
          <p:cNvCxnSpPr>
            <a:cxnSpLocks/>
          </p:cNvCxnSpPr>
          <p:nvPr/>
        </p:nvCxnSpPr>
        <p:spPr>
          <a:xfrm>
            <a:off x="3163893" y="3422136"/>
            <a:ext cx="106370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731D2A35-59C3-D513-45E6-327969B85E08}"/>
              </a:ext>
            </a:extLst>
          </p:cNvPr>
          <p:cNvSpPr txBox="1"/>
          <p:nvPr/>
        </p:nvSpPr>
        <p:spPr>
          <a:xfrm>
            <a:off x="3272465" y="3128491"/>
            <a:ext cx="795089" cy="276999"/>
          </a:xfrm>
          <a:prstGeom prst="rect">
            <a:avLst/>
          </a:prstGeom>
          <a:noFill/>
        </p:spPr>
        <p:txBody>
          <a:bodyPr wrap="none" rtlCol="0">
            <a:spAutoFit/>
          </a:bodyPr>
          <a:lstStyle/>
          <a:p>
            <a:r>
              <a:rPr lang="en-US" sz="1200" dirty="0"/>
              <a:t>GATT/SPP</a:t>
            </a:r>
          </a:p>
        </p:txBody>
      </p:sp>
      <p:grpSp>
        <p:nvGrpSpPr>
          <p:cNvPr id="84" name="Group 83">
            <a:extLst>
              <a:ext uri="{FF2B5EF4-FFF2-40B4-BE49-F238E27FC236}">
                <a16:creationId xmlns:a16="http://schemas.microsoft.com/office/drawing/2014/main" id="{49C13996-C16C-D918-4B6E-1C33867DB348}"/>
              </a:ext>
            </a:extLst>
          </p:cNvPr>
          <p:cNvGrpSpPr/>
          <p:nvPr/>
        </p:nvGrpSpPr>
        <p:grpSpPr>
          <a:xfrm>
            <a:off x="4239059" y="5206753"/>
            <a:ext cx="688052" cy="639025"/>
            <a:chOff x="10014164" y="3560832"/>
            <a:chExt cx="978404" cy="914758"/>
          </a:xfrm>
        </p:grpSpPr>
        <p:pic>
          <p:nvPicPr>
            <p:cNvPr id="85" name="그림 34">
              <a:extLst>
                <a:ext uri="{FF2B5EF4-FFF2-40B4-BE49-F238E27FC236}">
                  <a16:creationId xmlns:a16="http://schemas.microsoft.com/office/drawing/2014/main" id="{3B284737-FBCB-2659-3F0D-292095F4D538}"/>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0133554" y="3560832"/>
              <a:ext cx="859014" cy="914758"/>
            </a:xfrm>
            <a:prstGeom prst="rect">
              <a:avLst/>
            </a:prstGeom>
          </p:spPr>
        </p:pic>
        <p:pic>
          <p:nvPicPr>
            <p:cNvPr id="86" name="그림 36">
              <a:extLst>
                <a:ext uri="{FF2B5EF4-FFF2-40B4-BE49-F238E27FC236}">
                  <a16:creationId xmlns:a16="http://schemas.microsoft.com/office/drawing/2014/main" id="{7FC8CC1D-C9D8-9981-4741-4D371A38725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014164" y="4099437"/>
              <a:ext cx="859014" cy="317835"/>
            </a:xfrm>
            <a:prstGeom prst="rect">
              <a:avLst/>
            </a:prstGeom>
          </p:spPr>
        </p:pic>
      </p:grpSp>
      <p:cxnSp>
        <p:nvCxnSpPr>
          <p:cNvPr id="87" name="Straight Arrow Connector 86">
            <a:extLst>
              <a:ext uri="{FF2B5EF4-FFF2-40B4-BE49-F238E27FC236}">
                <a16:creationId xmlns:a16="http://schemas.microsoft.com/office/drawing/2014/main" id="{71FBCB59-6563-6B39-9851-4FA7776C433B}"/>
              </a:ext>
            </a:extLst>
          </p:cNvPr>
          <p:cNvCxnSpPr>
            <a:cxnSpLocks/>
          </p:cNvCxnSpPr>
          <p:nvPr/>
        </p:nvCxnSpPr>
        <p:spPr>
          <a:xfrm flipV="1">
            <a:off x="4633345" y="4511266"/>
            <a:ext cx="0" cy="6137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B209C84-2FBD-1AD2-9CA8-08CFB32F9A40}"/>
              </a:ext>
            </a:extLst>
          </p:cNvPr>
          <p:cNvSpPr txBox="1"/>
          <p:nvPr/>
        </p:nvSpPr>
        <p:spPr>
          <a:xfrm>
            <a:off x="467487" y="1232610"/>
            <a:ext cx="11399978" cy="923330"/>
          </a:xfrm>
          <a:prstGeom prst="rect">
            <a:avLst/>
          </a:prstGeom>
          <a:noFill/>
        </p:spPr>
        <p:txBody>
          <a:bodyPr wrap="square" rtlCol="0">
            <a:spAutoFit/>
          </a:bodyPr>
          <a:lstStyle/>
          <a:p>
            <a:r>
              <a:rPr lang="en-US" dirty="0"/>
              <a:t>A&amp;W supports map screen capture and image streaming from smartphones to 2W Cluster. It is designed to work with various map applications, including Google Maps, HERE, and others, providing flexibility and compatibility across navigation platforms.</a:t>
            </a:r>
          </a:p>
        </p:txBody>
      </p:sp>
      <p:graphicFrame>
        <p:nvGraphicFramePr>
          <p:cNvPr id="90" name="Table 89">
            <a:extLst>
              <a:ext uri="{FF2B5EF4-FFF2-40B4-BE49-F238E27FC236}">
                <a16:creationId xmlns:a16="http://schemas.microsoft.com/office/drawing/2014/main" id="{D24E3009-E7C7-0825-F69A-F76ADDD65B81}"/>
              </a:ext>
            </a:extLst>
          </p:cNvPr>
          <p:cNvGraphicFramePr>
            <a:graphicFrameLocks noGrp="1"/>
          </p:cNvGraphicFramePr>
          <p:nvPr>
            <p:extLst>
              <p:ext uri="{D42A27DB-BD31-4B8C-83A1-F6EECF244321}">
                <p14:modId xmlns:p14="http://schemas.microsoft.com/office/powerpoint/2010/main" val="2521792362"/>
              </p:ext>
            </p:extLst>
          </p:nvPr>
        </p:nvGraphicFramePr>
        <p:xfrm>
          <a:off x="5824763" y="3084572"/>
          <a:ext cx="5599497" cy="1274144"/>
        </p:xfrm>
        <a:graphic>
          <a:graphicData uri="http://schemas.openxmlformats.org/drawingml/2006/table">
            <a:tbl>
              <a:tblPr>
                <a:tableStyleId>{9D7B26C5-4107-4FEC-AEDC-1716B250A1EF}</a:tableStyleId>
              </a:tblPr>
              <a:tblGrid>
                <a:gridCol w="1866499">
                  <a:extLst>
                    <a:ext uri="{9D8B030D-6E8A-4147-A177-3AD203B41FA5}">
                      <a16:colId xmlns:a16="http://schemas.microsoft.com/office/drawing/2014/main" val="3115855978"/>
                    </a:ext>
                  </a:extLst>
                </a:gridCol>
                <a:gridCol w="1866499">
                  <a:extLst>
                    <a:ext uri="{9D8B030D-6E8A-4147-A177-3AD203B41FA5}">
                      <a16:colId xmlns:a16="http://schemas.microsoft.com/office/drawing/2014/main" val="3204522165"/>
                    </a:ext>
                  </a:extLst>
                </a:gridCol>
                <a:gridCol w="1866499">
                  <a:extLst>
                    <a:ext uri="{9D8B030D-6E8A-4147-A177-3AD203B41FA5}">
                      <a16:colId xmlns:a16="http://schemas.microsoft.com/office/drawing/2014/main" val="42219060"/>
                    </a:ext>
                  </a:extLst>
                </a:gridCol>
              </a:tblGrid>
              <a:tr h="318536">
                <a:tc>
                  <a:txBody>
                    <a:bodyPr/>
                    <a:lstStyle/>
                    <a:p>
                      <a:pPr algn="ctr"/>
                      <a:r>
                        <a:rPr lang="en-US" sz="1400" b="1" dirty="0"/>
                        <a:t>Transport</a:t>
                      </a:r>
                    </a:p>
                  </a:txBody>
                  <a:tcPr anchor="ctr">
                    <a:solidFill>
                      <a:schemeClr val="bg1">
                        <a:lumMod val="85000"/>
                      </a:schemeClr>
                    </a:solidFill>
                  </a:tcPr>
                </a:tc>
                <a:tc>
                  <a:txBody>
                    <a:bodyPr/>
                    <a:lstStyle/>
                    <a:p>
                      <a:pPr algn="ctr"/>
                      <a:r>
                        <a:rPr lang="en-US" sz="1400" b="1" dirty="0"/>
                        <a:t>Resolution</a:t>
                      </a:r>
                    </a:p>
                  </a:txBody>
                  <a:tcPr anchor="ctr">
                    <a:solidFill>
                      <a:schemeClr val="bg1">
                        <a:lumMod val="85000"/>
                      </a:schemeClr>
                    </a:solidFill>
                  </a:tcPr>
                </a:tc>
                <a:tc>
                  <a:txBody>
                    <a:bodyPr/>
                    <a:lstStyle/>
                    <a:p>
                      <a:pPr algn="ctr"/>
                      <a:r>
                        <a:rPr lang="en-US" sz="1400" b="1" dirty="0"/>
                        <a:t>Frame Rate</a:t>
                      </a:r>
                    </a:p>
                  </a:txBody>
                  <a:tcPr anchor="ctr">
                    <a:solidFill>
                      <a:schemeClr val="bg1">
                        <a:lumMod val="85000"/>
                      </a:schemeClr>
                    </a:solidFill>
                  </a:tcPr>
                </a:tc>
                <a:extLst>
                  <a:ext uri="{0D108BD9-81ED-4DB2-BD59-A6C34878D82A}">
                    <a16:rowId xmlns:a16="http://schemas.microsoft.com/office/drawing/2014/main" val="439046496"/>
                  </a:ext>
                </a:extLst>
              </a:tr>
              <a:tr h="318536">
                <a:tc>
                  <a:txBody>
                    <a:bodyPr/>
                    <a:lstStyle/>
                    <a:p>
                      <a:pPr algn="ctr"/>
                      <a:r>
                        <a:rPr lang="en-US" sz="1400" b="1" dirty="0"/>
                        <a:t>BLE GATT</a:t>
                      </a:r>
                      <a:endParaRPr lang="en-US" sz="1400" dirty="0"/>
                    </a:p>
                  </a:txBody>
                  <a:tcPr anchor="ctr"/>
                </a:tc>
                <a:tc>
                  <a:txBody>
                    <a:bodyPr/>
                    <a:lstStyle/>
                    <a:p>
                      <a:pPr algn="ctr"/>
                      <a:r>
                        <a:rPr lang="en-US" sz="1400" dirty="0"/>
                        <a:t>480×272 JPEG</a:t>
                      </a:r>
                    </a:p>
                  </a:txBody>
                  <a:tcPr anchor="ctr"/>
                </a:tc>
                <a:tc>
                  <a:txBody>
                    <a:bodyPr/>
                    <a:lstStyle/>
                    <a:p>
                      <a:pPr algn="ctr"/>
                      <a:r>
                        <a:rPr lang="en-US" sz="1400" b="1" dirty="0"/>
                        <a:t>2–5 FPS</a:t>
                      </a:r>
                      <a:endParaRPr lang="en-US" sz="1400" dirty="0"/>
                    </a:p>
                  </a:txBody>
                  <a:tcPr anchor="ctr"/>
                </a:tc>
                <a:extLst>
                  <a:ext uri="{0D108BD9-81ED-4DB2-BD59-A6C34878D82A}">
                    <a16:rowId xmlns:a16="http://schemas.microsoft.com/office/drawing/2014/main" val="4233421340"/>
                  </a:ext>
                </a:extLst>
              </a:tr>
              <a:tr h="318536">
                <a:tc>
                  <a:txBody>
                    <a:bodyPr/>
                    <a:lstStyle/>
                    <a:p>
                      <a:pPr algn="ctr"/>
                      <a:r>
                        <a:rPr lang="en-US" sz="1400" b="1" dirty="0"/>
                        <a:t>Bluetooth SPP</a:t>
                      </a:r>
                      <a:endParaRPr lang="en-US" sz="1400" dirty="0"/>
                    </a:p>
                  </a:txBody>
                  <a:tcPr anchor="ctr"/>
                </a:tc>
                <a:tc>
                  <a:txBody>
                    <a:bodyPr/>
                    <a:lstStyle/>
                    <a:p>
                      <a:pPr algn="ctr"/>
                      <a:r>
                        <a:rPr lang="en-US" sz="1400" dirty="0"/>
                        <a:t>480×272 JPEG</a:t>
                      </a:r>
                    </a:p>
                  </a:txBody>
                  <a:tcPr anchor="ctr"/>
                </a:tc>
                <a:tc>
                  <a:txBody>
                    <a:bodyPr/>
                    <a:lstStyle/>
                    <a:p>
                      <a:pPr algn="ctr"/>
                      <a:r>
                        <a:rPr lang="en-US" sz="1400" b="1" dirty="0"/>
                        <a:t>5–8 FPS</a:t>
                      </a:r>
                      <a:endParaRPr lang="en-US" sz="1400" dirty="0"/>
                    </a:p>
                  </a:txBody>
                  <a:tcPr anchor="ctr"/>
                </a:tc>
                <a:extLst>
                  <a:ext uri="{0D108BD9-81ED-4DB2-BD59-A6C34878D82A}">
                    <a16:rowId xmlns:a16="http://schemas.microsoft.com/office/drawing/2014/main" val="1836529789"/>
                  </a:ext>
                </a:extLst>
              </a:tr>
              <a:tr h="318536">
                <a:tc>
                  <a:txBody>
                    <a:bodyPr/>
                    <a:lstStyle/>
                    <a:p>
                      <a:pPr algn="ctr"/>
                      <a:r>
                        <a:rPr lang="en-US" sz="1400" b="1" dirty="0"/>
                        <a:t>Wi-Fi P2P</a:t>
                      </a:r>
                    </a:p>
                  </a:txBody>
                  <a:tcPr anchor="ct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altLang="zh-TW" sz="1400" dirty="0"/>
                        <a:t>480×272 JPEG</a:t>
                      </a:r>
                    </a:p>
                  </a:txBody>
                  <a:tcPr anchor="ct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altLang="zh-TW" sz="1400" b="1" dirty="0"/>
                        <a:t>10–15 FPS</a:t>
                      </a:r>
                      <a:endParaRPr lang="en-US" altLang="zh-TW" sz="1400" dirty="0"/>
                    </a:p>
                  </a:txBody>
                  <a:tcPr anchor="ctr"/>
                </a:tc>
                <a:extLst>
                  <a:ext uri="{0D108BD9-81ED-4DB2-BD59-A6C34878D82A}">
                    <a16:rowId xmlns:a16="http://schemas.microsoft.com/office/drawing/2014/main" val="1891833529"/>
                  </a:ext>
                </a:extLst>
              </a:tr>
            </a:tbl>
          </a:graphicData>
        </a:graphic>
      </p:graphicFrame>
      <p:sp>
        <p:nvSpPr>
          <p:cNvPr id="3" name="TextBox 80">
            <a:extLst>
              <a:ext uri="{FF2B5EF4-FFF2-40B4-BE49-F238E27FC236}">
                <a16:creationId xmlns:a16="http://schemas.microsoft.com/office/drawing/2014/main" id="{7640EDC7-3E9F-640D-17D4-15C4537C67C4}"/>
              </a:ext>
            </a:extLst>
          </p:cNvPr>
          <p:cNvSpPr txBox="1"/>
          <p:nvPr/>
        </p:nvSpPr>
        <p:spPr>
          <a:xfrm>
            <a:off x="3518503" y="3483016"/>
            <a:ext cx="319318" cy="276999"/>
          </a:xfrm>
          <a:prstGeom prst="rect">
            <a:avLst/>
          </a:prstGeom>
          <a:noFill/>
        </p:spPr>
        <p:txBody>
          <a:bodyPr wrap="none" rtlCol="0">
            <a:spAutoFit/>
          </a:bodyPr>
          <a:lstStyle/>
          <a:p>
            <a:r>
              <a:rPr lang="en-US" sz="1200" dirty="0"/>
              <a:t>or</a:t>
            </a:r>
          </a:p>
        </p:txBody>
      </p:sp>
      <p:sp>
        <p:nvSpPr>
          <p:cNvPr id="4" name="TextBox 80">
            <a:extLst>
              <a:ext uri="{FF2B5EF4-FFF2-40B4-BE49-F238E27FC236}">
                <a16:creationId xmlns:a16="http://schemas.microsoft.com/office/drawing/2014/main" id="{B93D9302-9DD0-736A-CE3A-E6747B46BB70}"/>
              </a:ext>
            </a:extLst>
          </p:cNvPr>
          <p:cNvSpPr txBox="1"/>
          <p:nvPr/>
        </p:nvSpPr>
        <p:spPr>
          <a:xfrm>
            <a:off x="3439016" y="3775506"/>
            <a:ext cx="508473" cy="276999"/>
          </a:xfrm>
          <a:prstGeom prst="rect">
            <a:avLst/>
          </a:prstGeom>
          <a:noFill/>
        </p:spPr>
        <p:txBody>
          <a:bodyPr wrap="none" rtlCol="0">
            <a:spAutoFit/>
          </a:bodyPr>
          <a:lstStyle/>
          <a:p>
            <a:r>
              <a:rPr lang="en-US" sz="1200" dirty="0"/>
              <a:t>Wi-Fi</a:t>
            </a:r>
          </a:p>
        </p:txBody>
      </p:sp>
      <p:cxnSp>
        <p:nvCxnSpPr>
          <p:cNvPr id="5" name="Straight Arrow Connector 78">
            <a:extLst>
              <a:ext uri="{FF2B5EF4-FFF2-40B4-BE49-F238E27FC236}">
                <a16:creationId xmlns:a16="http://schemas.microsoft.com/office/drawing/2014/main" id="{5D979DB1-A0D6-BCEF-E43B-459DDB74F643}"/>
              </a:ext>
            </a:extLst>
          </p:cNvPr>
          <p:cNvCxnSpPr>
            <a:cxnSpLocks/>
          </p:cNvCxnSpPr>
          <p:nvPr/>
        </p:nvCxnSpPr>
        <p:spPr>
          <a:xfrm>
            <a:off x="3184557" y="4063226"/>
            <a:ext cx="106370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41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5238-0381-4B71-A214-0464BAD6ACE7}"/>
              </a:ext>
            </a:extLst>
          </p:cNvPr>
          <p:cNvSpPr>
            <a:spLocks noGrp="1"/>
          </p:cNvSpPr>
          <p:nvPr>
            <p:ph type="title"/>
          </p:nvPr>
        </p:nvSpPr>
        <p:spPr/>
        <p:txBody>
          <a:bodyPr>
            <a:normAutofit/>
          </a:bodyPr>
          <a:lstStyle/>
          <a:p>
            <a:r>
              <a:rPr lang="en-US" dirty="0"/>
              <a:t>1xBT chip</a:t>
            </a:r>
          </a:p>
        </p:txBody>
      </p:sp>
      <p:sp>
        <p:nvSpPr>
          <p:cNvPr id="52" name="Text Placeholder 51">
            <a:extLst>
              <a:ext uri="{FF2B5EF4-FFF2-40B4-BE49-F238E27FC236}">
                <a16:creationId xmlns:a16="http://schemas.microsoft.com/office/drawing/2014/main" id="{656FC9FB-9B6D-1D57-CEDB-C9737CA09C79}"/>
              </a:ext>
            </a:extLst>
          </p:cNvPr>
          <p:cNvSpPr>
            <a:spLocks noGrp="1"/>
          </p:cNvSpPr>
          <p:nvPr>
            <p:ph type="body" sz="quarter" idx="11"/>
          </p:nvPr>
        </p:nvSpPr>
        <p:spPr/>
        <p:txBody>
          <a:bodyPr/>
          <a:lstStyle/>
          <a:p>
            <a:r>
              <a:rPr lang="en-US" dirty="0"/>
              <a:t>Multi SCO &amp; A2DP and Audio routing</a:t>
            </a:r>
          </a:p>
        </p:txBody>
      </p:sp>
      <p:grpSp>
        <p:nvGrpSpPr>
          <p:cNvPr id="3" name="Group 2">
            <a:extLst>
              <a:ext uri="{FF2B5EF4-FFF2-40B4-BE49-F238E27FC236}">
                <a16:creationId xmlns:a16="http://schemas.microsoft.com/office/drawing/2014/main" id="{FC524C01-F644-4E4D-9432-EACE5D91789E}"/>
              </a:ext>
            </a:extLst>
          </p:cNvPr>
          <p:cNvGrpSpPr/>
          <p:nvPr/>
        </p:nvGrpSpPr>
        <p:grpSpPr>
          <a:xfrm>
            <a:off x="3410522" y="1997469"/>
            <a:ext cx="2744836" cy="1183388"/>
            <a:chOff x="2214484" y="1896461"/>
            <a:chExt cx="4566788" cy="1968892"/>
          </a:xfrm>
          <a:effectLst>
            <a:outerShdw blurRad="50800" dist="38100" dir="2700000" algn="tl" rotWithShape="0">
              <a:prstClr val="black">
                <a:alpha val="40000"/>
              </a:prstClr>
            </a:outerShdw>
          </a:effectLst>
        </p:grpSpPr>
        <p:pic>
          <p:nvPicPr>
            <p:cNvPr id="16" name="Picture 15" descr="A picture containing text, device, gauge&#10;&#10;Description automatically generated">
              <a:extLst>
                <a:ext uri="{FF2B5EF4-FFF2-40B4-BE49-F238E27FC236}">
                  <a16:creationId xmlns:a16="http://schemas.microsoft.com/office/drawing/2014/main" id="{CAFCDBFA-C3B8-4269-AD8C-2C03C1FECA42}"/>
                </a:ext>
              </a:extLst>
            </p:cNvPr>
            <p:cNvPicPr>
              <a:picLocks noChangeAspect="1"/>
            </p:cNvPicPr>
            <p:nvPr/>
          </p:nvPicPr>
          <p:blipFill>
            <a:blip r:embed="rId2" cstate="email">
              <a:alphaModFix/>
              <a:extLst>
                <a:ext uri="{BEBA8EAE-BF5A-486C-A8C5-ECC9F3942E4B}">
                  <a14:imgProps xmlns:a14="http://schemas.microsoft.com/office/drawing/2010/main">
                    <a14:imgLayer r:embed="rId3">
                      <a14:imgEffect>
                        <a14:colorTemperature colorTemp="64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14484" y="1896461"/>
              <a:ext cx="4566788" cy="1968892"/>
            </a:xfrm>
            <a:prstGeom prst="rect">
              <a:avLst/>
            </a:prstGeom>
            <a:ln w="44450">
              <a:noFill/>
            </a:ln>
          </p:spPr>
        </p:pic>
        <p:sp>
          <p:nvSpPr>
            <p:cNvPr id="34" name="Rectangle 33">
              <a:extLst>
                <a:ext uri="{FF2B5EF4-FFF2-40B4-BE49-F238E27FC236}">
                  <a16:creationId xmlns:a16="http://schemas.microsoft.com/office/drawing/2014/main" id="{C3A028E6-8359-480D-9147-72E6B30D57AB}"/>
                </a:ext>
              </a:extLst>
            </p:cNvPr>
            <p:cNvSpPr/>
            <p:nvPr/>
          </p:nvSpPr>
          <p:spPr>
            <a:xfrm>
              <a:off x="3193172" y="3020848"/>
              <a:ext cx="2609412" cy="619836"/>
            </a:xfrm>
            <a:prstGeom prst="rect">
              <a:avLst/>
            </a:prstGeom>
            <a:solidFill>
              <a:schemeClr val="tx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BT/Wi-Fi Chip</a:t>
              </a:r>
            </a:p>
          </p:txBody>
        </p:sp>
        <p:sp>
          <p:nvSpPr>
            <p:cNvPr id="29" name="Rectangle 28">
              <a:extLst>
                <a:ext uri="{FF2B5EF4-FFF2-40B4-BE49-F238E27FC236}">
                  <a16:creationId xmlns:a16="http://schemas.microsoft.com/office/drawing/2014/main" id="{513989EE-C476-4595-A127-D5877C522878}"/>
                </a:ext>
              </a:extLst>
            </p:cNvPr>
            <p:cNvSpPr/>
            <p:nvPr/>
          </p:nvSpPr>
          <p:spPr>
            <a:xfrm>
              <a:off x="3186927" y="2316024"/>
              <a:ext cx="2621902" cy="619836"/>
            </a:xfrm>
            <a:prstGeom prst="rect">
              <a:avLst/>
            </a:prstGeom>
            <a:solidFill>
              <a:srgbClr val="00B0F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A&amp;W PhoneLink</a:t>
              </a:r>
            </a:p>
          </p:txBody>
        </p:sp>
      </p:grpSp>
      <p:grpSp>
        <p:nvGrpSpPr>
          <p:cNvPr id="7" name="Group 6">
            <a:extLst>
              <a:ext uri="{FF2B5EF4-FFF2-40B4-BE49-F238E27FC236}">
                <a16:creationId xmlns:a16="http://schemas.microsoft.com/office/drawing/2014/main" id="{21636FB4-2B1C-49F1-AF2C-9CF7F7E71B4E}"/>
              </a:ext>
            </a:extLst>
          </p:cNvPr>
          <p:cNvGrpSpPr/>
          <p:nvPr/>
        </p:nvGrpSpPr>
        <p:grpSpPr>
          <a:xfrm>
            <a:off x="6161918" y="2561305"/>
            <a:ext cx="842710" cy="235803"/>
            <a:chOff x="7296150" y="2508263"/>
            <a:chExt cx="1402080" cy="392323"/>
          </a:xfrm>
        </p:grpSpPr>
        <p:cxnSp>
          <p:nvCxnSpPr>
            <p:cNvPr id="51" name="직선 화살표 연결선 82">
              <a:extLst>
                <a:ext uri="{FF2B5EF4-FFF2-40B4-BE49-F238E27FC236}">
                  <a16:creationId xmlns:a16="http://schemas.microsoft.com/office/drawing/2014/main" id="{BC7AFBB3-F8B9-44A8-81C4-C113EB29285D}"/>
                </a:ext>
              </a:extLst>
            </p:cNvPr>
            <p:cNvCxnSpPr>
              <a:cxnSpLocks/>
            </p:cNvCxnSpPr>
            <p:nvPr/>
          </p:nvCxnSpPr>
          <p:spPr>
            <a:xfrm>
              <a:off x="7296150" y="2900586"/>
              <a:ext cx="1402080" cy="0"/>
            </a:xfrm>
            <a:prstGeom prst="straightConnector1">
              <a:avLst/>
            </a:prstGeom>
            <a:ln w="63500">
              <a:solidFill>
                <a:srgbClr val="00B0F0"/>
              </a:solidFill>
              <a:prstDash val="sysDash"/>
              <a:headEnd type="triangle"/>
              <a:tailEnd type="none"/>
            </a:ln>
          </p:spPr>
          <p:style>
            <a:lnRef idx="3">
              <a:schemeClr val="accent1"/>
            </a:lnRef>
            <a:fillRef idx="0">
              <a:schemeClr val="accent1"/>
            </a:fillRef>
            <a:effectRef idx="2">
              <a:schemeClr val="accent1"/>
            </a:effectRef>
            <a:fontRef idx="minor">
              <a:schemeClr val="tx1"/>
            </a:fontRef>
          </p:style>
        </p:cxnSp>
        <p:cxnSp>
          <p:nvCxnSpPr>
            <p:cNvPr id="53" name="직선 화살표 연결선 23">
              <a:extLst>
                <a:ext uri="{FF2B5EF4-FFF2-40B4-BE49-F238E27FC236}">
                  <a16:creationId xmlns:a16="http://schemas.microsoft.com/office/drawing/2014/main" id="{EF1D2497-93A9-4F8C-B7B7-CD2692E46797}"/>
                </a:ext>
              </a:extLst>
            </p:cNvPr>
            <p:cNvCxnSpPr>
              <a:cxnSpLocks/>
            </p:cNvCxnSpPr>
            <p:nvPr/>
          </p:nvCxnSpPr>
          <p:spPr>
            <a:xfrm>
              <a:off x="7296150" y="2508263"/>
              <a:ext cx="1402080" cy="0"/>
            </a:xfrm>
            <a:prstGeom prst="straightConnector1">
              <a:avLst/>
            </a:prstGeom>
            <a:ln w="63500">
              <a:solidFill>
                <a:srgbClr val="1D68A6"/>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sp>
        <p:nvSpPr>
          <p:cNvPr id="32" name="Freeform 48">
            <a:extLst>
              <a:ext uri="{FF2B5EF4-FFF2-40B4-BE49-F238E27FC236}">
                <a16:creationId xmlns:a16="http://schemas.microsoft.com/office/drawing/2014/main" id="{0952F8D7-D6D5-42B2-9D40-B432152DAD5C}"/>
              </a:ext>
            </a:extLst>
          </p:cNvPr>
          <p:cNvSpPr>
            <a:spLocks noChangeArrowheads="1"/>
          </p:cNvSpPr>
          <p:nvPr/>
        </p:nvSpPr>
        <p:spPr bwMode="auto">
          <a:xfrm>
            <a:off x="7039121" y="2058191"/>
            <a:ext cx="619122" cy="1066540"/>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700" dirty="0"/>
          </a:p>
        </p:txBody>
      </p:sp>
      <p:sp>
        <p:nvSpPr>
          <p:cNvPr id="35" name="TextBox 34">
            <a:extLst>
              <a:ext uri="{FF2B5EF4-FFF2-40B4-BE49-F238E27FC236}">
                <a16:creationId xmlns:a16="http://schemas.microsoft.com/office/drawing/2014/main" id="{558F856D-5C77-4352-85A7-125CCD2C56C4}"/>
              </a:ext>
            </a:extLst>
          </p:cNvPr>
          <p:cNvSpPr txBox="1"/>
          <p:nvPr/>
        </p:nvSpPr>
        <p:spPr>
          <a:xfrm>
            <a:off x="6821938" y="3166893"/>
            <a:ext cx="1062799" cy="261532"/>
          </a:xfrm>
          <a:prstGeom prst="rect">
            <a:avLst/>
          </a:prstGeom>
          <a:noFill/>
        </p:spPr>
        <p:txBody>
          <a:bodyPr wrap="none" rtlCol="0">
            <a:spAutoFit/>
          </a:bodyPr>
          <a:lstStyle/>
          <a:p>
            <a:r>
              <a:rPr lang="en-US" sz="1400" dirty="0"/>
              <a:t>Driver’s Phone</a:t>
            </a:r>
          </a:p>
        </p:txBody>
      </p:sp>
      <p:cxnSp>
        <p:nvCxnSpPr>
          <p:cNvPr id="65" name="직선 화살표 연결선 23">
            <a:extLst>
              <a:ext uri="{FF2B5EF4-FFF2-40B4-BE49-F238E27FC236}">
                <a16:creationId xmlns:a16="http://schemas.microsoft.com/office/drawing/2014/main" id="{0E21DB0A-BC7D-4703-8E93-572EC3648A8C}"/>
              </a:ext>
            </a:extLst>
          </p:cNvPr>
          <p:cNvCxnSpPr>
            <a:cxnSpLocks/>
          </p:cNvCxnSpPr>
          <p:nvPr/>
        </p:nvCxnSpPr>
        <p:spPr>
          <a:xfrm rot="16200000">
            <a:off x="4222619" y="3515361"/>
            <a:ext cx="879349" cy="0"/>
          </a:xfrm>
          <a:prstGeom prst="straightConnector1">
            <a:avLst/>
          </a:prstGeom>
          <a:ln w="63500">
            <a:solidFill>
              <a:srgbClr val="1D68A6"/>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63" name="직선 화살표 연결선 82">
            <a:extLst>
              <a:ext uri="{FF2B5EF4-FFF2-40B4-BE49-F238E27FC236}">
                <a16:creationId xmlns:a16="http://schemas.microsoft.com/office/drawing/2014/main" id="{039E53F6-1464-4563-8CD5-69A23761F20D}"/>
              </a:ext>
            </a:extLst>
          </p:cNvPr>
          <p:cNvCxnSpPr>
            <a:cxnSpLocks/>
          </p:cNvCxnSpPr>
          <p:nvPr/>
        </p:nvCxnSpPr>
        <p:spPr>
          <a:xfrm rot="16200000" flipV="1">
            <a:off x="4489890" y="3510544"/>
            <a:ext cx="879349" cy="9635"/>
          </a:xfrm>
          <a:prstGeom prst="straightConnector1">
            <a:avLst/>
          </a:prstGeom>
          <a:ln w="63500">
            <a:solidFill>
              <a:srgbClr val="00B0F0"/>
            </a:solidFill>
            <a:prstDash val="sysDash"/>
            <a:headEnd type="triangle"/>
            <a:tailEnd type="none"/>
          </a:ln>
        </p:spPr>
        <p:style>
          <a:lnRef idx="3">
            <a:schemeClr val="accent1"/>
          </a:lnRef>
          <a:fillRef idx="0">
            <a:schemeClr val="accent1"/>
          </a:fillRef>
          <a:effectRef idx="2">
            <a:schemeClr val="accent1"/>
          </a:effectRef>
          <a:fontRef idx="minor">
            <a:schemeClr val="tx1"/>
          </a:fontRef>
        </p:style>
      </p:cxnSp>
      <p:grpSp>
        <p:nvGrpSpPr>
          <p:cNvPr id="4" name="Group 3">
            <a:extLst>
              <a:ext uri="{FF2B5EF4-FFF2-40B4-BE49-F238E27FC236}">
                <a16:creationId xmlns:a16="http://schemas.microsoft.com/office/drawing/2014/main" id="{463162F3-6A27-480B-99AE-D39871BB2ABB}"/>
              </a:ext>
            </a:extLst>
          </p:cNvPr>
          <p:cNvGrpSpPr/>
          <p:nvPr/>
        </p:nvGrpSpPr>
        <p:grpSpPr>
          <a:xfrm>
            <a:off x="4339432" y="3973812"/>
            <a:ext cx="887017" cy="1203608"/>
            <a:chOff x="3921377" y="4919213"/>
            <a:chExt cx="1475796" cy="2002533"/>
          </a:xfrm>
        </p:grpSpPr>
        <p:grpSp>
          <p:nvGrpSpPr>
            <p:cNvPr id="36" name="Group 35">
              <a:extLst>
                <a:ext uri="{FF2B5EF4-FFF2-40B4-BE49-F238E27FC236}">
                  <a16:creationId xmlns:a16="http://schemas.microsoft.com/office/drawing/2014/main" id="{CC320C43-733A-46F2-87DF-DCAED4B12A49}"/>
                </a:ext>
              </a:extLst>
            </p:cNvPr>
            <p:cNvGrpSpPr/>
            <p:nvPr/>
          </p:nvGrpSpPr>
          <p:grpSpPr>
            <a:xfrm>
              <a:off x="3921377" y="4919213"/>
              <a:ext cx="1475796" cy="1379782"/>
              <a:chOff x="10014161" y="3560830"/>
              <a:chExt cx="978413" cy="914758"/>
            </a:xfrm>
          </p:grpSpPr>
          <p:pic>
            <p:nvPicPr>
              <p:cNvPr id="37" name="그림 34">
                <a:extLst>
                  <a:ext uri="{FF2B5EF4-FFF2-40B4-BE49-F238E27FC236}">
                    <a16:creationId xmlns:a16="http://schemas.microsoft.com/office/drawing/2014/main" id="{DA5BAFDC-231B-4B9B-81B6-378063A60BDD}"/>
                  </a:ext>
                </a:extLst>
              </p:cNvPr>
              <p:cNvPicPr>
                <a:picLocks noChangeAspect="1"/>
              </p:cNvPicPr>
              <p:nvPr/>
            </p:nvPicPr>
            <p:blipFill>
              <a:blip r:embed="rId4" cstate="email">
                <a:extLst>
                  <a:ext uri="{BEBA8EAE-BF5A-486C-A8C5-ECC9F3942E4B}">
                    <a14:imgProps xmlns:a14="http://schemas.microsoft.com/office/drawing/2010/main">
                      <a14:imgLayer r:embed="rId5">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0133560" y="3560830"/>
                <a:ext cx="859014" cy="914758"/>
              </a:xfrm>
              <a:prstGeom prst="rect">
                <a:avLst/>
              </a:prstGeom>
            </p:spPr>
          </p:pic>
          <p:pic>
            <p:nvPicPr>
              <p:cNvPr id="38" name="그림 36">
                <a:extLst>
                  <a:ext uri="{FF2B5EF4-FFF2-40B4-BE49-F238E27FC236}">
                    <a16:creationId xmlns:a16="http://schemas.microsoft.com/office/drawing/2014/main" id="{4E7DBE03-3EA4-401D-AFEF-1C3344947A2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014161" y="4099437"/>
                <a:ext cx="859014" cy="317835"/>
              </a:xfrm>
              <a:prstGeom prst="rect">
                <a:avLst/>
              </a:prstGeom>
            </p:spPr>
          </p:pic>
        </p:grpSp>
        <p:sp>
          <p:nvSpPr>
            <p:cNvPr id="42" name="TextBox 41">
              <a:extLst>
                <a:ext uri="{FF2B5EF4-FFF2-40B4-BE49-F238E27FC236}">
                  <a16:creationId xmlns:a16="http://schemas.microsoft.com/office/drawing/2014/main" id="{798F32DF-5035-4F45-AF72-4245C60D105A}"/>
                </a:ext>
              </a:extLst>
            </p:cNvPr>
            <p:cNvSpPr txBox="1"/>
            <p:nvPr/>
          </p:nvSpPr>
          <p:spPr>
            <a:xfrm>
              <a:off x="4104892" y="6211034"/>
              <a:ext cx="1108766" cy="710712"/>
            </a:xfrm>
            <a:prstGeom prst="rect">
              <a:avLst/>
            </a:prstGeom>
            <a:noFill/>
          </p:spPr>
          <p:txBody>
            <a:bodyPr wrap="none" rtlCol="0">
              <a:spAutoFit/>
            </a:bodyPr>
            <a:lstStyle/>
            <a:p>
              <a:pPr algn="ctr">
                <a:lnSpc>
                  <a:spcPts val="1600"/>
                </a:lnSpc>
              </a:pPr>
              <a:r>
                <a:rPr lang="en-US" sz="1400" dirty="0"/>
                <a:t>Driver’s </a:t>
              </a:r>
            </a:p>
            <a:p>
              <a:pPr algn="ctr">
                <a:lnSpc>
                  <a:spcPts val="1600"/>
                </a:lnSpc>
              </a:pPr>
              <a:r>
                <a:rPr lang="en-US" sz="1400" dirty="0"/>
                <a:t>Helmet</a:t>
              </a:r>
            </a:p>
          </p:txBody>
        </p:sp>
      </p:grpSp>
      <p:sp>
        <p:nvSpPr>
          <p:cNvPr id="27" name="TextBox 26">
            <a:extLst>
              <a:ext uri="{FF2B5EF4-FFF2-40B4-BE49-F238E27FC236}">
                <a16:creationId xmlns:a16="http://schemas.microsoft.com/office/drawing/2014/main" id="{026A9D85-7B75-4C39-BAD7-689D2DFA2F02}"/>
              </a:ext>
            </a:extLst>
          </p:cNvPr>
          <p:cNvSpPr txBox="1"/>
          <p:nvPr/>
        </p:nvSpPr>
        <p:spPr>
          <a:xfrm>
            <a:off x="6472258" y="2644326"/>
            <a:ext cx="222030" cy="117689"/>
          </a:xfrm>
          <a:prstGeom prst="rect">
            <a:avLst/>
          </a:prstGeom>
          <a:noFill/>
        </p:spPr>
        <p:txBody>
          <a:bodyPr wrap="none" lIns="0" tIns="0" rIns="0" bIns="0" rtlCol="0">
            <a:spAutoFit/>
          </a:bodyPr>
          <a:lstStyle/>
          <a:p>
            <a:r>
              <a:rPr lang="en-US" sz="900" b="1" dirty="0"/>
              <a:t>A2DP</a:t>
            </a:r>
            <a:endParaRPr lang="en-US" sz="1400" b="1" dirty="0"/>
          </a:p>
        </p:txBody>
      </p:sp>
      <p:sp>
        <p:nvSpPr>
          <p:cNvPr id="28" name="TextBox 27">
            <a:extLst>
              <a:ext uri="{FF2B5EF4-FFF2-40B4-BE49-F238E27FC236}">
                <a16:creationId xmlns:a16="http://schemas.microsoft.com/office/drawing/2014/main" id="{6215E6AF-B164-4748-BA13-9B9285B8C670}"/>
              </a:ext>
            </a:extLst>
          </p:cNvPr>
          <p:cNvSpPr txBox="1"/>
          <p:nvPr/>
        </p:nvSpPr>
        <p:spPr>
          <a:xfrm>
            <a:off x="6504269" y="2395928"/>
            <a:ext cx="158008" cy="117689"/>
          </a:xfrm>
          <a:prstGeom prst="rect">
            <a:avLst/>
          </a:prstGeom>
          <a:noFill/>
        </p:spPr>
        <p:txBody>
          <a:bodyPr wrap="none" lIns="0" tIns="0" rIns="0" bIns="0" rtlCol="0">
            <a:spAutoFit/>
          </a:bodyPr>
          <a:lstStyle/>
          <a:p>
            <a:r>
              <a:rPr lang="en-US" sz="900" b="1" dirty="0"/>
              <a:t>HFP</a:t>
            </a:r>
            <a:endParaRPr lang="en-US" sz="1400" b="1" dirty="0"/>
          </a:p>
        </p:txBody>
      </p:sp>
      <p:sp>
        <p:nvSpPr>
          <p:cNvPr id="30" name="TextBox 29">
            <a:extLst>
              <a:ext uri="{FF2B5EF4-FFF2-40B4-BE49-F238E27FC236}">
                <a16:creationId xmlns:a16="http://schemas.microsoft.com/office/drawing/2014/main" id="{637A9195-4117-4C5C-8F5B-A9EC30E7BD6F}"/>
              </a:ext>
            </a:extLst>
          </p:cNvPr>
          <p:cNvSpPr txBox="1"/>
          <p:nvPr/>
        </p:nvSpPr>
        <p:spPr>
          <a:xfrm rot="16200000">
            <a:off x="4687542" y="3456517"/>
            <a:ext cx="243823" cy="117689"/>
          </a:xfrm>
          <a:prstGeom prst="rect">
            <a:avLst/>
          </a:prstGeom>
          <a:noFill/>
        </p:spPr>
        <p:txBody>
          <a:bodyPr wrap="none" lIns="0" tIns="0" rIns="0" bIns="0" rtlCol="0">
            <a:spAutoFit/>
          </a:bodyPr>
          <a:lstStyle/>
          <a:p>
            <a:r>
              <a:rPr lang="en-US" sz="900" b="1" dirty="0"/>
              <a:t>A2DP </a:t>
            </a:r>
            <a:endParaRPr lang="en-US" sz="1400" b="1" dirty="0"/>
          </a:p>
        </p:txBody>
      </p:sp>
      <p:sp>
        <p:nvSpPr>
          <p:cNvPr id="31" name="TextBox 30">
            <a:extLst>
              <a:ext uri="{FF2B5EF4-FFF2-40B4-BE49-F238E27FC236}">
                <a16:creationId xmlns:a16="http://schemas.microsoft.com/office/drawing/2014/main" id="{8DBDB03C-41E2-4E5B-B609-70BAA925AD3C}"/>
              </a:ext>
            </a:extLst>
          </p:cNvPr>
          <p:cNvSpPr txBox="1"/>
          <p:nvPr/>
        </p:nvSpPr>
        <p:spPr>
          <a:xfrm rot="16200000">
            <a:off x="4455007" y="3456517"/>
            <a:ext cx="179802" cy="117689"/>
          </a:xfrm>
          <a:prstGeom prst="rect">
            <a:avLst/>
          </a:prstGeom>
          <a:noFill/>
        </p:spPr>
        <p:txBody>
          <a:bodyPr wrap="none" lIns="0" tIns="0" rIns="0" bIns="0" rtlCol="0">
            <a:spAutoFit/>
          </a:bodyPr>
          <a:lstStyle/>
          <a:p>
            <a:r>
              <a:rPr lang="en-US" sz="900" b="1" dirty="0"/>
              <a:t>HFP </a:t>
            </a:r>
            <a:endParaRPr lang="en-US" sz="1400" b="1" dirty="0"/>
          </a:p>
        </p:txBody>
      </p:sp>
      <p:grpSp>
        <p:nvGrpSpPr>
          <p:cNvPr id="10" name="Group 9">
            <a:extLst>
              <a:ext uri="{FF2B5EF4-FFF2-40B4-BE49-F238E27FC236}">
                <a16:creationId xmlns:a16="http://schemas.microsoft.com/office/drawing/2014/main" id="{AA661E98-C7DA-B870-5A33-47455B023910}"/>
              </a:ext>
            </a:extLst>
          </p:cNvPr>
          <p:cNvGrpSpPr/>
          <p:nvPr/>
        </p:nvGrpSpPr>
        <p:grpSpPr>
          <a:xfrm>
            <a:off x="8686240" y="1800517"/>
            <a:ext cx="2777962" cy="1197671"/>
            <a:chOff x="2214483" y="1896462"/>
            <a:chExt cx="4566788" cy="1968893"/>
          </a:xfrm>
          <a:effectLst>
            <a:outerShdw blurRad="50800" dist="38100" dir="2700000" algn="tl" rotWithShape="0">
              <a:prstClr val="black">
                <a:alpha val="40000"/>
              </a:prstClr>
            </a:outerShdw>
          </a:effectLst>
        </p:grpSpPr>
        <p:pic>
          <p:nvPicPr>
            <p:cNvPr id="41" name="Picture 40" descr="A picture containing text, device, gauge&#10;&#10;Description automatically generated">
              <a:extLst>
                <a:ext uri="{FF2B5EF4-FFF2-40B4-BE49-F238E27FC236}">
                  <a16:creationId xmlns:a16="http://schemas.microsoft.com/office/drawing/2014/main" id="{C2775DBA-F912-A265-13B5-71A18F4BF4DC}"/>
                </a:ext>
              </a:extLst>
            </p:cNvPr>
            <p:cNvPicPr>
              <a:picLocks noChangeAspect="1"/>
            </p:cNvPicPr>
            <p:nvPr/>
          </p:nvPicPr>
          <p:blipFill>
            <a:blip r:embed="rId2" cstate="email">
              <a:alphaModFix/>
              <a:extLst>
                <a:ext uri="{BEBA8EAE-BF5A-486C-A8C5-ECC9F3942E4B}">
                  <a14:imgProps xmlns:a14="http://schemas.microsoft.com/office/drawing/2010/main">
                    <a14:imgLayer r:embed="rId3">
                      <a14:imgEffect>
                        <a14:colorTemperature colorTemp="64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14483" y="1896462"/>
              <a:ext cx="4566788" cy="1968893"/>
            </a:xfrm>
            <a:prstGeom prst="rect">
              <a:avLst/>
            </a:prstGeom>
            <a:ln w="44450">
              <a:noFill/>
            </a:ln>
          </p:spPr>
        </p:pic>
        <p:sp>
          <p:nvSpPr>
            <p:cNvPr id="43" name="Rectangle 42">
              <a:extLst>
                <a:ext uri="{FF2B5EF4-FFF2-40B4-BE49-F238E27FC236}">
                  <a16:creationId xmlns:a16="http://schemas.microsoft.com/office/drawing/2014/main" id="{91531C22-BD31-FC29-AAF5-43B5A665E59C}"/>
                </a:ext>
              </a:extLst>
            </p:cNvPr>
            <p:cNvSpPr/>
            <p:nvPr/>
          </p:nvSpPr>
          <p:spPr>
            <a:xfrm>
              <a:off x="3193172" y="3020848"/>
              <a:ext cx="2609412" cy="619836"/>
            </a:xfrm>
            <a:prstGeom prst="rect">
              <a:avLst/>
            </a:prstGeom>
            <a:solidFill>
              <a:schemeClr val="tx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BT/Wi-Fi Chip</a:t>
              </a:r>
            </a:p>
          </p:txBody>
        </p:sp>
        <p:sp>
          <p:nvSpPr>
            <p:cNvPr id="44" name="Rectangle 43">
              <a:extLst>
                <a:ext uri="{FF2B5EF4-FFF2-40B4-BE49-F238E27FC236}">
                  <a16:creationId xmlns:a16="http://schemas.microsoft.com/office/drawing/2014/main" id="{C279E31E-ECF8-B0D3-1249-156DE16CF2F0}"/>
                </a:ext>
              </a:extLst>
            </p:cNvPr>
            <p:cNvSpPr/>
            <p:nvPr/>
          </p:nvSpPr>
          <p:spPr>
            <a:xfrm>
              <a:off x="3186927" y="2316024"/>
              <a:ext cx="2621902" cy="619836"/>
            </a:xfrm>
            <a:prstGeom prst="rect">
              <a:avLst/>
            </a:prstGeom>
            <a:solidFill>
              <a:srgbClr val="00B0F0">
                <a:alpha val="9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A&amp;W PhoneLink</a:t>
              </a:r>
            </a:p>
          </p:txBody>
        </p:sp>
      </p:grpSp>
      <p:cxnSp>
        <p:nvCxnSpPr>
          <p:cNvPr id="11" name="직선 화살표 연결선 23">
            <a:extLst>
              <a:ext uri="{FF2B5EF4-FFF2-40B4-BE49-F238E27FC236}">
                <a16:creationId xmlns:a16="http://schemas.microsoft.com/office/drawing/2014/main" id="{780850F8-6480-852C-3E01-D0120980E44E}"/>
              </a:ext>
            </a:extLst>
          </p:cNvPr>
          <p:cNvCxnSpPr>
            <a:cxnSpLocks/>
          </p:cNvCxnSpPr>
          <p:nvPr/>
        </p:nvCxnSpPr>
        <p:spPr>
          <a:xfrm rot="16200000">
            <a:off x="8979667" y="3336730"/>
            <a:ext cx="889963" cy="0"/>
          </a:xfrm>
          <a:prstGeom prst="straightConnector1">
            <a:avLst/>
          </a:prstGeom>
          <a:ln w="63500">
            <a:solidFill>
              <a:srgbClr val="1D68A6"/>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13" name="Group 12">
            <a:extLst>
              <a:ext uri="{FF2B5EF4-FFF2-40B4-BE49-F238E27FC236}">
                <a16:creationId xmlns:a16="http://schemas.microsoft.com/office/drawing/2014/main" id="{0B6F6254-6D0C-87BE-48FC-7B4D2AECD619}"/>
              </a:ext>
            </a:extLst>
          </p:cNvPr>
          <p:cNvGrpSpPr/>
          <p:nvPr/>
        </p:nvGrpSpPr>
        <p:grpSpPr>
          <a:xfrm>
            <a:off x="9097890" y="3800714"/>
            <a:ext cx="897722" cy="1218134"/>
            <a:chOff x="3921377" y="4919213"/>
            <a:chExt cx="1475796" cy="2002533"/>
          </a:xfrm>
        </p:grpSpPr>
        <p:grpSp>
          <p:nvGrpSpPr>
            <p:cNvPr id="26" name="Group 25">
              <a:extLst>
                <a:ext uri="{FF2B5EF4-FFF2-40B4-BE49-F238E27FC236}">
                  <a16:creationId xmlns:a16="http://schemas.microsoft.com/office/drawing/2014/main" id="{3E6FC3E0-4516-55A7-7674-2A8D9B26ECC7}"/>
                </a:ext>
              </a:extLst>
            </p:cNvPr>
            <p:cNvGrpSpPr/>
            <p:nvPr/>
          </p:nvGrpSpPr>
          <p:grpSpPr>
            <a:xfrm>
              <a:off x="3921377" y="4919213"/>
              <a:ext cx="1475796" cy="1379782"/>
              <a:chOff x="10014161" y="3560830"/>
              <a:chExt cx="978413" cy="914758"/>
            </a:xfrm>
          </p:grpSpPr>
          <p:pic>
            <p:nvPicPr>
              <p:cNvPr id="39" name="그림 34">
                <a:extLst>
                  <a:ext uri="{FF2B5EF4-FFF2-40B4-BE49-F238E27FC236}">
                    <a16:creationId xmlns:a16="http://schemas.microsoft.com/office/drawing/2014/main" id="{F4559FE8-8675-6A4F-67DE-855B2BCCF30F}"/>
                  </a:ext>
                </a:extLst>
              </p:cNvPr>
              <p:cNvPicPr>
                <a:picLocks noChangeAspect="1"/>
              </p:cNvPicPr>
              <p:nvPr/>
            </p:nvPicPr>
            <p:blipFill>
              <a:blip r:embed="rId7" cstate="email">
                <a:extLst>
                  <a:ext uri="{BEBA8EAE-BF5A-486C-A8C5-ECC9F3942E4B}">
                    <a14:imgProps xmlns:a14="http://schemas.microsoft.com/office/drawing/2010/main">
                      <a14:imgLayer r:embed="rId8">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0133560" y="3560830"/>
                <a:ext cx="859014" cy="914758"/>
              </a:xfrm>
              <a:prstGeom prst="rect">
                <a:avLst/>
              </a:prstGeom>
            </p:spPr>
          </p:pic>
          <p:pic>
            <p:nvPicPr>
              <p:cNvPr id="40" name="그림 36">
                <a:extLst>
                  <a:ext uri="{FF2B5EF4-FFF2-40B4-BE49-F238E27FC236}">
                    <a16:creationId xmlns:a16="http://schemas.microsoft.com/office/drawing/2014/main" id="{76339CFD-01D1-8530-A56B-C3FF472EA2E0}"/>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014161" y="4099437"/>
                <a:ext cx="859014" cy="317835"/>
              </a:xfrm>
              <a:prstGeom prst="rect">
                <a:avLst/>
              </a:prstGeom>
            </p:spPr>
          </p:pic>
        </p:grpSp>
        <p:sp>
          <p:nvSpPr>
            <p:cNvPr id="33" name="TextBox 32">
              <a:extLst>
                <a:ext uri="{FF2B5EF4-FFF2-40B4-BE49-F238E27FC236}">
                  <a16:creationId xmlns:a16="http://schemas.microsoft.com/office/drawing/2014/main" id="{74216CC2-CA46-AA78-A47D-256A09C535C7}"/>
                </a:ext>
              </a:extLst>
            </p:cNvPr>
            <p:cNvSpPr txBox="1"/>
            <p:nvPr/>
          </p:nvSpPr>
          <p:spPr>
            <a:xfrm>
              <a:off x="4104893" y="6211034"/>
              <a:ext cx="1108765" cy="710712"/>
            </a:xfrm>
            <a:prstGeom prst="rect">
              <a:avLst/>
            </a:prstGeom>
            <a:noFill/>
          </p:spPr>
          <p:txBody>
            <a:bodyPr wrap="none" rtlCol="0">
              <a:spAutoFit/>
            </a:bodyPr>
            <a:lstStyle/>
            <a:p>
              <a:pPr algn="ctr">
                <a:lnSpc>
                  <a:spcPts val="1600"/>
                </a:lnSpc>
              </a:pPr>
              <a:r>
                <a:rPr lang="en-US" sz="1400" dirty="0"/>
                <a:t>Driver’s </a:t>
              </a:r>
            </a:p>
            <a:p>
              <a:pPr algn="ctr">
                <a:lnSpc>
                  <a:spcPts val="1600"/>
                </a:lnSpc>
              </a:pPr>
              <a:r>
                <a:rPr lang="en-US" sz="1400" dirty="0"/>
                <a:t>Helmet</a:t>
              </a:r>
            </a:p>
          </p:txBody>
        </p:sp>
      </p:grpSp>
      <p:grpSp>
        <p:nvGrpSpPr>
          <p:cNvPr id="14" name="Group 13">
            <a:extLst>
              <a:ext uri="{FF2B5EF4-FFF2-40B4-BE49-F238E27FC236}">
                <a16:creationId xmlns:a16="http://schemas.microsoft.com/office/drawing/2014/main" id="{8A610AB8-F80C-7124-B64B-2AD24BCA0AA5}"/>
              </a:ext>
            </a:extLst>
          </p:cNvPr>
          <p:cNvGrpSpPr/>
          <p:nvPr/>
        </p:nvGrpSpPr>
        <p:grpSpPr>
          <a:xfrm>
            <a:off x="10114616" y="3781711"/>
            <a:ext cx="923650" cy="1219341"/>
            <a:chOff x="5926246" y="4958563"/>
            <a:chExt cx="1518421" cy="2004517"/>
          </a:xfrm>
        </p:grpSpPr>
        <p:grpSp>
          <p:nvGrpSpPr>
            <p:cNvPr id="22" name="Group 21">
              <a:extLst>
                <a:ext uri="{FF2B5EF4-FFF2-40B4-BE49-F238E27FC236}">
                  <a16:creationId xmlns:a16="http://schemas.microsoft.com/office/drawing/2014/main" id="{13E42A16-C162-463F-4004-5347BBA2C2B1}"/>
                </a:ext>
              </a:extLst>
            </p:cNvPr>
            <p:cNvGrpSpPr/>
            <p:nvPr/>
          </p:nvGrpSpPr>
          <p:grpSpPr>
            <a:xfrm>
              <a:off x="5947558" y="4958563"/>
              <a:ext cx="1475796" cy="1379782"/>
              <a:chOff x="10014161" y="3560830"/>
              <a:chExt cx="978413" cy="914758"/>
            </a:xfrm>
          </p:grpSpPr>
          <p:pic>
            <p:nvPicPr>
              <p:cNvPr id="24" name="그림 34">
                <a:extLst>
                  <a:ext uri="{FF2B5EF4-FFF2-40B4-BE49-F238E27FC236}">
                    <a16:creationId xmlns:a16="http://schemas.microsoft.com/office/drawing/2014/main" id="{9E47D80D-DC56-50C9-4207-A4D83EF78FE7}"/>
                  </a:ext>
                </a:extLst>
              </p:cNvPr>
              <p:cNvPicPr>
                <a:picLocks noChangeAspect="1"/>
              </p:cNvPicPr>
              <p:nvPr/>
            </p:nvPicPr>
            <p:blipFill>
              <a:blip r:embed="rId7" cstate="email">
                <a:extLst>
                  <a:ext uri="{BEBA8EAE-BF5A-486C-A8C5-ECC9F3942E4B}">
                    <a14:imgProps xmlns:a14="http://schemas.microsoft.com/office/drawing/2010/main">
                      <a14:imgLayer r:embed="rId8">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0133560" y="3560830"/>
                <a:ext cx="859014" cy="914758"/>
              </a:xfrm>
              <a:prstGeom prst="rect">
                <a:avLst/>
              </a:prstGeom>
            </p:spPr>
          </p:pic>
          <p:pic>
            <p:nvPicPr>
              <p:cNvPr id="25" name="그림 36">
                <a:extLst>
                  <a:ext uri="{FF2B5EF4-FFF2-40B4-BE49-F238E27FC236}">
                    <a16:creationId xmlns:a16="http://schemas.microsoft.com/office/drawing/2014/main" id="{5BE2C6B0-2CB0-6D4B-5752-C3ED6801F7C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014161" y="4099437"/>
                <a:ext cx="859014" cy="317835"/>
              </a:xfrm>
              <a:prstGeom prst="rect">
                <a:avLst/>
              </a:prstGeom>
            </p:spPr>
          </p:pic>
        </p:grpSp>
        <p:sp>
          <p:nvSpPr>
            <p:cNvPr id="23" name="TextBox 22">
              <a:extLst>
                <a:ext uri="{FF2B5EF4-FFF2-40B4-BE49-F238E27FC236}">
                  <a16:creationId xmlns:a16="http://schemas.microsoft.com/office/drawing/2014/main" id="{46938D6F-E50A-480E-35E9-8DA1890D4F35}"/>
                </a:ext>
              </a:extLst>
            </p:cNvPr>
            <p:cNvSpPr txBox="1"/>
            <p:nvPr/>
          </p:nvSpPr>
          <p:spPr>
            <a:xfrm>
              <a:off x="5926246" y="6252368"/>
              <a:ext cx="1518421" cy="710712"/>
            </a:xfrm>
            <a:prstGeom prst="rect">
              <a:avLst/>
            </a:prstGeom>
            <a:noFill/>
          </p:spPr>
          <p:txBody>
            <a:bodyPr wrap="none" rtlCol="0">
              <a:spAutoFit/>
            </a:bodyPr>
            <a:lstStyle/>
            <a:p>
              <a:pPr algn="ctr">
                <a:lnSpc>
                  <a:spcPts val="1600"/>
                </a:lnSpc>
              </a:pPr>
              <a:r>
                <a:rPr lang="en-US" sz="1400" dirty="0"/>
                <a:t>Passenger’s </a:t>
              </a:r>
            </a:p>
            <a:p>
              <a:pPr algn="ctr">
                <a:lnSpc>
                  <a:spcPts val="1600"/>
                </a:lnSpc>
              </a:pPr>
              <a:r>
                <a:rPr lang="en-US" sz="1400" dirty="0"/>
                <a:t>Helmet</a:t>
              </a:r>
            </a:p>
          </p:txBody>
        </p:sp>
      </p:grpSp>
      <p:cxnSp>
        <p:nvCxnSpPr>
          <p:cNvPr id="15" name="직선 화살표 연결선 23">
            <a:extLst>
              <a:ext uri="{FF2B5EF4-FFF2-40B4-BE49-F238E27FC236}">
                <a16:creationId xmlns:a16="http://schemas.microsoft.com/office/drawing/2014/main" id="{17149774-76B0-CA49-3EC5-D951ADFDAF5E}"/>
              </a:ext>
            </a:extLst>
          </p:cNvPr>
          <p:cNvCxnSpPr>
            <a:cxnSpLocks/>
          </p:cNvCxnSpPr>
          <p:nvPr/>
        </p:nvCxnSpPr>
        <p:spPr>
          <a:xfrm rot="16200000">
            <a:off x="10012872" y="3336730"/>
            <a:ext cx="889963" cy="0"/>
          </a:xfrm>
          <a:prstGeom prst="straightConnector1">
            <a:avLst/>
          </a:prstGeom>
          <a:ln w="63500">
            <a:solidFill>
              <a:schemeClr val="accent2"/>
            </a:solidFill>
            <a:prstDash val="sysDash"/>
            <a:headEnd type="triangle"/>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47BA7A38-EF89-BFD5-8A3D-F2A5614760D1}"/>
              </a:ext>
            </a:extLst>
          </p:cNvPr>
          <p:cNvSpPr txBox="1"/>
          <p:nvPr/>
        </p:nvSpPr>
        <p:spPr>
          <a:xfrm rot="16200000">
            <a:off x="9202093" y="3277176"/>
            <a:ext cx="231602" cy="119109"/>
          </a:xfrm>
          <a:prstGeom prst="rect">
            <a:avLst/>
          </a:prstGeom>
          <a:noFill/>
        </p:spPr>
        <p:txBody>
          <a:bodyPr wrap="none" lIns="0" tIns="0" rIns="0" bIns="0" rtlCol="0">
            <a:spAutoFit/>
          </a:bodyPr>
          <a:lstStyle/>
          <a:p>
            <a:r>
              <a:rPr lang="en-US" sz="900" b="1" dirty="0"/>
              <a:t>HFP 1</a:t>
            </a:r>
            <a:endParaRPr lang="en-US" sz="1400" b="1" dirty="0"/>
          </a:p>
        </p:txBody>
      </p:sp>
      <p:sp>
        <p:nvSpPr>
          <p:cNvPr id="21" name="TextBox 20">
            <a:extLst>
              <a:ext uri="{FF2B5EF4-FFF2-40B4-BE49-F238E27FC236}">
                <a16:creationId xmlns:a16="http://schemas.microsoft.com/office/drawing/2014/main" id="{48017231-317C-5413-865B-B51EF28EF099}"/>
              </a:ext>
            </a:extLst>
          </p:cNvPr>
          <p:cNvSpPr txBox="1"/>
          <p:nvPr/>
        </p:nvSpPr>
        <p:spPr>
          <a:xfrm rot="16200000">
            <a:off x="10232774" y="3277176"/>
            <a:ext cx="253660" cy="119109"/>
          </a:xfrm>
          <a:prstGeom prst="rect">
            <a:avLst/>
          </a:prstGeom>
          <a:noFill/>
        </p:spPr>
        <p:txBody>
          <a:bodyPr wrap="none" lIns="0" tIns="0" rIns="0" bIns="0" rtlCol="0">
            <a:spAutoFit/>
          </a:bodyPr>
          <a:lstStyle/>
          <a:p>
            <a:r>
              <a:rPr lang="en-US" sz="900" b="1" dirty="0"/>
              <a:t>HFP 2 </a:t>
            </a:r>
            <a:endParaRPr lang="en-US" sz="1400" b="1" dirty="0"/>
          </a:p>
        </p:txBody>
      </p:sp>
      <p:sp>
        <p:nvSpPr>
          <p:cNvPr id="48" name="TextBox 47">
            <a:extLst>
              <a:ext uri="{FF2B5EF4-FFF2-40B4-BE49-F238E27FC236}">
                <a16:creationId xmlns:a16="http://schemas.microsoft.com/office/drawing/2014/main" id="{6C39EB82-DB22-0EEC-4B68-6C5E2ADDC373}"/>
              </a:ext>
            </a:extLst>
          </p:cNvPr>
          <p:cNvSpPr txBox="1"/>
          <p:nvPr/>
        </p:nvSpPr>
        <p:spPr>
          <a:xfrm>
            <a:off x="3834706" y="5431864"/>
            <a:ext cx="4101427" cy="1077218"/>
          </a:xfrm>
          <a:prstGeom prst="rect">
            <a:avLst/>
          </a:prstGeom>
          <a:noFill/>
        </p:spPr>
        <p:txBody>
          <a:bodyPr wrap="square" rtlCol="0">
            <a:spAutoFit/>
          </a:bodyPr>
          <a:lstStyle/>
          <a:p>
            <a:r>
              <a:rPr lang="en-US" sz="1600" dirty="0">
                <a:ea typeface="Lato Light" panose="020F0502020204030203" pitchFamily="34" charset="0"/>
                <a:cs typeface="Lato Light" panose="020F0502020204030203" pitchFamily="34" charset="0"/>
              </a:rPr>
              <a:t>USE CASE:</a:t>
            </a:r>
          </a:p>
          <a:p>
            <a:pPr marL="180975" indent="-180975">
              <a:buFont typeface="Arial" panose="020B0604020202020204" pitchFamily="34" charset="0"/>
              <a:buChar char="•"/>
            </a:pPr>
            <a:r>
              <a:rPr lang="en-US" sz="1600" dirty="0">
                <a:ea typeface="Lato Light" panose="020F0502020204030203" pitchFamily="34" charset="0"/>
                <a:cs typeface="Lato Light" panose="020F0502020204030203" pitchFamily="34" charset="0"/>
              </a:rPr>
              <a:t>HFP call on the Driver’s Helmet(2SCO)</a:t>
            </a:r>
          </a:p>
          <a:p>
            <a:pPr marL="180975" indent="-180975">
              <a:buFont typeface="Arial" panose="020B0604020202020204" pitchFamily="34" charset="0"/>
              <a:buChar char="•"/>
            </a:pPr>
            <a:r>
              <a:rPr lang="en-US" sz="1600" dirty="0">
                <a:ea typeface="Lato Light" panose="020F0502020204030203" pitchFamily="34" charset="0"/>
                <a:cs typeface="Lato Light" panose="020F0502020204030203" pitchFamily="34" charset="0"/>
              </a:rPr>
              <a:t>A2DP audio streamed to Driver’s Helmet (1SRC + 1SNK)</a:t>
            </a:r>
          </a:p>
        </p:txBody>
      </p:sp>
      <p:sp>
        <p:nvSpPr>
          <p:cNvPr id="49" name="TextBox 48">
            <a:extLst>
              <a:ext uri="{FF2B5EF4-FFF2-40B4-BE49-F238E27FC236}">
                <a16:creationId xmlns:a16="http://schemas.microsoft.com/office/drawing/2014/main" id="{39941315-D44D-47D4-D80E-C7BC912A516D}"/>
              </a:ext>
            </a:extLst>
          </p:cNvPr>
          <p:cNvSpPr txBox="1"/>
          <p:nvPr/>
        </p:nvSpPr>
        <p:spPr>
          <a:xfrm>
            <a:off x="8321417" y="5431864"/>
            <a:ext cx="3828918" cy="584775"/>
          </a:xfrm>
          <a:prstGeom prst="rect">
            <a:avLst/>
          </a:prstGeom>
          <a:noFill/>
        </p:spPr>
        <p:txBody>
          <a:bodyPr wrap="square" rtlCol="0">
            <a:spAutoFit/>
          </a:bodyPr>
          <a:lstStyle/>
          <a:p>
            <a:r>
              <a:rPr lang="en-US" sz="1600" dirty="0">
                <a:ea typeface="Lato Light" panose="020F0502020204030203" pitchFamily="34" charset="0"/>
                <a:cs typeface="Lato Light" panose="020F0502020204030203" pitchFamily="34" charset="0"/>
              </a:rPr>
              <a:t>USE CASE: </a:t>
            </a:r>
          </a:p>
          <a:p>
            <a:pPr marL="171450" indent="-171450">
              <a:buFont typeface="Arial" panose="020B0604020202020204" pitchFamily="34" charset="0"/>
              <a:buChar char="•"/>
            </a:pPr>
            <a:r>
              <a:rPr lang="en-US" sz="1600" dirty="0">
                <a:ea typeface="Lato Light" panose="020F0502020204030203" pitchFamily="34" charset="0"/>
                <a:cs typeface="Lato Light" panose="020F0502020204030203" pitchFamily="34" charset="0"/>
              </a:rPr>
              <a:t>Intercom between Driver and Passenger</a:t>
            </a:r>
          </a:p>
        </p:txBody>
      </p:sp>
      <p:cxnSp>
        <p:nvCxnSpPr>
          <p:cNvPr id="8" name="Straight Connector 7">
            <a:extLst>
              <a:ext uri="{FF2B5EF4-FFF2-40B4-BE49-F238E27FC236}">
                <a16:creationId xmlns:a16="http://schemas.microsoft.com/office/drawing/2014/main" id="{996C3D9D-DDB7-5F96-0FC5-8E6AFEECA954}"/>
              </a:ext>
            </a:extLst>
          </p:cNvPr>
          <p:cNvCxnSpPr>
            <a:cxnSpLocks/>
          </p:cNvCxnSpPr>
          <p:nvPr/>
        </p:nvCxnSpPr>
        <p:spPr>
          <a:xfrm>
            <a:off x="8107576" y="2146943"/>
            <a:ext cx="0" cy="3243847"/>
          </a:xfrm>
          <a:prstGeom prst="line">
            <a:avLst/>
          </a:prstGeom>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2A7CE6F0-5162-13A0-E359-21D6813A209C}"/>
              </a:ext>
            </a:extLst>
          </p:cNvPr>
          <p:cNvSpPr/>
          <p:nvPr/>
        </p:nvSpPr>
        <p:spPr>
          <a:xfrm>
            <a:off x="228027" y="1095120"/>
            <a:ext cx="2958319" cy="5288172"/>
          </a:xfrm>
          <a:prstGeom prst="rect">
            <a:avLst/>
          </a:prstGeom>
          <a:solidFill>
            <a:schemeClr val="bg1">
              <a:lumMod val="9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177800" indent="-177800">
              <a:buFont typeface="Arial" panose="020B0604020202020204" pitchFamily="34" charset="0"/>
              <a:buChar char="•"/>
            </a:pPr>
            <a:endParaRPr lang="en-US" dirty="0"/>
          </a:p>
        </p:txBody>
      </p:sp>
      <p:sp>
        <p:nvSpPr>
          <p:cNvPr id="46" name="TextBox 45">
            <a:extLst>
              <a:ext uri="{FF2B5EF4-FFF2-40B4-BE49-F238E27FC236}">
                <a16:creationId xmlns:a16="http://schemas.microsoft.com/office/drawing/2014/main" id="{71E24D84-7B91-9DEB-ECB4-FCF78F2FB298}"/>
              </a:ext>
            </a:extLst>
          </p:cNvPr>
          <p:cNvSpPr txBox="1"/>
          <p:nvPr/>
        </p:nvSpPr>
        <p:spPr>
          <a:xfrm>
            <a:off x="315766" y="1126370"/>
            <a:ext cx="2802824" cy="5224764"/>
          </a:xfrm>
          <a:prstGeom prst="rect">
            <a:avLst/>
          </a:prstGeom>
          <a:noFill/>
        </p:spPr>
        <p:txBody>
          <a:bodyPr wrap="square" rtlCol="0">
            <a:spAutoFit/>
          </a:bodyPr>
          <a:lstStyle/>
          <a:p>
            <a:pPr>
              <a:lnSpc>
                <a:spcPct val="150000"/>
              </a:lnSpc>
            </a:pPr>
            <a:r>
              <a:rPr lang="en-US" sz="1600" dirty="0"/>
              <a:t>Since the motorcycle doesn’t have a built-in speaker, voice and music must be streamed to the helmet headset, which requires an additional SCO or A2DP streaming.</a:t>
            </a:r>
          </a:p>
          <a:p>
            <a:pPr marL="177800" indent="-177800">
              <a:lnSpc>
                <a:spcPct val="150000"/>
              </a:lnSpc>
              <a:buFont typeface="Arial" panose="020B0604020202020204" pitchFamily="34" charset="0"/>
              <a:buChar char="•"/>
            </a:pPr>
            <a:endParaRPr lang="en-US" sz="1600" dirty="0"/>
          </a:p>
          <a:p>
            <a:pPr>
              <a:lnSpc>
                <a:spcPct val="150000"/>
              </a:lnSpc>
            </a:pPr>
            <a:r>
              <a:rPr lang="en-US" sz="1600" dirty="0"/>
              <a:t>A&amp;W has extensive experience in multi-streaming use cases and can effectively manage latency, compatibility, and hardware constraints (e.g., BT chip capability, PCM/UART spec, etc.)</a:t>
            </a:r>
          </a:p>
        </p:txBody>
      </p:sp>
    </p:spTree>
    <p:extLst>
      <p:ext uri="{BB962C8B-B14F-4D97-AF65-F5344CB8AC3E}">
        <p14:creationId xmlns:p14="http://schemas.microsoft.com/office/powerpoint/2010/main" val="753866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F4AFA-2B25-E0E0-80BE-BE2157E4098E}"/>
            </a:ext>
          </a:extLst>
        </p:cNvPr>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8FF3C656-79F5-A054-7292-99FE263BEB2A}"/>
              </a:ext>
            </a:extLst>
          </p:cNvPr>
          <p:cNvSpPr/>
          <p:nvPr/>
        </p:nvSpPr>
        <p:spPr>
          <a:xfrm>
            <a:off x="715640" y="2538408"/>
            <a:ext cx="3220493" cy="1781183"/>
          </a:xfrm>
          <a:prstGeom prst="roundRect">
            <a:avLst>
              <a:gd name="adj" fmla="val 15001"/>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0B0F0"/>
              </a:solidFill>
              <a:effectLst>
                <a:outerShdw blurRad="38100" dist="38100" dir="2700000" algn="tl">
                  <a:srgbClr val="000000">
                    <a:alpha val="43137"/>
                  </a:srgbClr>
                </a:outerShdw>
              </a:effectLst>
            </a:endParaRPr>
          </a:p>
        </p:txBody>
      </p:sp>
      <p:grpSp>
        <p:nvGrpSpPr>
          <p:cNvPr id="54" name="Group 53">
            <a:extLst>
              <a:ext uri="{FF2B5EF4-FFF2-40B4-BE49-F238E27FC236}">
                <a16:creationId xmlns:a16="http://schemas.microsoft.com/office/drawing/2014/main" id="{6A315DC6-DCAF-DA5B-D796-6D988B47B6A5}"/>
              </a:ext>
            </a:extLst>
          </p:cNvPr>
          <p:cNvGrpSpPr/>
          <p:nvPr/>
        </p:nvGrpSpPr>
        <p:grpSpPr>
          <a:xfrm>
            <a:off x="923048" y="2839667"/>
            <a:ext cx="2843414" cy="479547"/>
            <a:chOff x="1348956" y="1873505"/>
            <a:chExt cx="2843414" cy="479547"/>
          </a:xfrm>
        </p:grpSpPr>
        <p:sp>
          <p:nvSpPr>
            <p:cNvPr id="5" name="Rectangle: Rounded Corners 4">
              <a:extLst>
                <a:ext uri="{FF2B5EF4-FFF2-40B4-BE49-F238E27FC236}">
                  <a16:creationId xmlns:a16="http://schemas.microsoft.com/office/drawing/2014/main" id="{35DE8D64-026B-A3B6-031A-17BDBD20AA02}"/>
                </a:ext>
              </a:extLst>
            </p:cNvPr>
            <p:cNvSpPr/>
            <p:nvPr/>
          </p:nvSpPr>
          <p:spPr>
            <a:xfrm>
              <a:off x="1348956" y="1873505"/>
              <a:ext cx="2843414" cy="479547"/>
            </a:xfrm>
            <a:prstGeom prst="roundRect">
              <a:avLst>
                <a:gd name="adj" fmla="val 0"/>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ffectLst>
                  <a:outerShdw blurRad="38100" dist="38100" dir="2700000" algn="tl">
                    <a:srgbClr val="000000">
                      <a:alpha val="43137"/>
                    </a:srgbClr>
                  </a:outerShdw>
                </a:effectLst>
              </a:endParaRPr>
            </a:p>
          </p:txBody>
        </p:sp>
        <p:sp>
          <p:nvSpPr>
            <p:cNvPr id="49" name="TextBox 48">
              <a:extLst>
                <a:ext uri="{FF2B5EF4-FFF2-40B4-BE49-F238E27FC236}">
                  <a16:creationId xmlns:a16="http://schemas.microsoft.com/office/drawing/2014/main" id="{D7FBD050-2CCB-A19F-6286-628BDF1F9FA2}"/>
                </a:ext>
              </a:extLst>
            </p:cNvPr>
            <p:cNvSpPr txBox="1"/>
            <p:nvPr/>
          </p:nvSpPr>
          <p:spPr>
            <a:xfrm>
              <a:off x="1357253" y="1877727"/>
              <a:ext cx="1112805" cy="369332"/>
            </a:xfrm>
            <a:prstGeom prst="rect">
              <a:avLst/>
            </a:prstGeom>
            <a:noFill/>
          </p:spPr>
          <p:txBody>
            <a:bodyPr wrap="none" rtlCol="0">
              <a:spAutoFit/>
            </a:bodyPr>
            <a:lstStyle/>
            <a:p>
              <a:r>
                <a:rPr lang="en-US" b="1" dirty="0">
                  <a:solidFill>
                    <a:schemeClr val="bg1"/>
                  </a:solidFill>
                </a:rPr>
                <a:t>SoC/MCU</a:t>
              </a:r>
            </a:p>
          </p:txBody>
        </p:sp>
      </p:grpSp>
      <p:grpSp>
        <p:nvGrpSpPr>
          <p:cNvPr id="55" name="Group 54">
            <a:extLst>
              <a:ext uri="{FF2B5EF4-FFF2-40B4-BE49-F238E27FC236}">
                <a16:creationId xmlns:a16="http://schemas.microsoft.com/office/drawing/2014/main" id="{3379FB1F-2C4B-6305-DC3F-C4321C2C96AA}"/>
              </a:ext>
            </a:extLst>
          </p:cNvPr>
          <p:cNvGrpSpPr/>
          <p:nvPr/>
        </p:nvGrpSpPr>
        <p:grpSpPr>
          <a:xfrm>
            <a:off x="917258" y="3427120"/>
            <a:ext cx="2843414" cy="754813"/>
            <a:chOff x="1343166" y="2684625"/>
            <a:chExt cx="2843414" cy="509908"/>
          </a:xfrm>
        </p:grpSpPr>
        <p:sp>
          <p:nvSpPr>
            <p:cNvPr id="22" name="Rectangle: Rounded Corners 21">
              <a:extLst>
                <a:ext uri="{FF2B5EF4-FFF2-40B4-BE49-F238E27FC236}">
                  <a16:creationId xmlns:a16="http://schemas.microsoft.com/office/drawing/2014/main" id="{832D9D8E-2AFF-DC4A-7947-1C651422F7CF}"/>
                </a:ext>
              </a:extLst>
            </p:cNvPr>
            <p:cNvSpPr/>
            <p:nvPr/>
          </p:nvSpPr>
          <p:spPr>
            <a:xfrm>
              <a:off x="1343166" y="2684625"/>
              <a:ext cx="2843414" cy="509908"/>
            </a:xfrm>
            <a:prstGeom prst="roundRect">
              <a:avLst>
                <a:gd name="adj" fmla="val 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ffectLst>
                  <a:outerShdw blurRad="38100" dist="38100" dir="2700000" algn="tl">
                    <a:srgbClr val="000000">
                      <a:alpha val="43137"/>
                    </a:srgbClr>
                  </a:outerShdw>
                </a:effectLst>
              </a:endParaRPr>
            </a:p>
          </p:txBody>
        </p:sp>
        <p:sp>
          <p:nvSpPr>
            <p:cNvPr id="51" name="TextBox 50">
              <a:extLst>
                <a:ext uri="{FF2B5EF4-FFF2-40B4-BE49-F238E27FC236}">
                  <a16:creationId xmlns:a16="http://schemas.microsoft.com/office/drawing/2014/main" id="{27C96B46-574F-39C3-9546-997EF5858D99}"/>
                </a:ext>
              </a:extLst>
            </p:cNvPr>
            <p:cNvSpPr txBox="1"/>
            <p:nvPr/>
          </p:nvSpPr>
          <p:spPr>
            <a:xfrm>
              <a:off x="1378902" y="2700703"/>
              <a:ext cx="822982" cy="228707"/>
            </a:xfrm>
            <a:prstGeom prst="rect">
              <a:avLst/>
            </a:prstGeom>
            <a:noFill/>
          </p:spPr>
          <p:txBody>
            <a:bodyPr wrap="none" rtlCol="0">
              <a:spAutoFit/>
            </a:bodyPr>
            <a:lstStyle/>
            <a:p>
              <a:r>
                <a:rPr lang="en-US" sz="1600" b="1" dirty="0"/>
                <a:t>BT Chip</a:t>
              </a:r>
            </a:p>
          </p:txBody>
        </p:sp>
      </p:grpSp>
      <p:sp>
        <p:nvSpPr>
          <p:cNvPr id="6" name="Freeform 48">
            <a:extLst>
              <a:ext uri="{FF2B5EF4-FFF2-40B4-BE49-F238E27FC236}">
                <a16:creationId xmlns:a16="http://schemas.microsoft.com/office/drawing/2014/main" id="{1ABF2D10-4C83-B0D3-C5D4-4712088977CF}"/>
              </a:ext>
            </a:extLst>
          </p:cNvPr>
          <p:cNvSpPr>
            <a:spLocks noChangeArrowheads="1"/>
          </p:cNvSpPr>
          <p:nvPr/>
        </p:nvSpPr>
        <p:spPr bwMode="auto">
          <a:xfrm>
            <a:off x="4776778" y="3213221"/>
            <a:ext cx="585895" cy="1009302"/>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900" dirty="0"/>
          </a:p>
        </p:txBody>
      </p:sp>
      <p:cxnSp>
        <p:nvCxnSpPr>
          <p:cNvPr id="7" name="Connector: Elbow 6">
            <a:extLst>
              <a:ext uri="{FF2B5EF4-FFF2-40B4-BE49-F238E27FC236}">
                <a16:creationId xmlns:a16="http://schemas.microsoft.com/office/drawing/2014/main" id="{1FFE5598-4138-AC71-1CA5-FA55E10AD98A}"/>
              </a:ext>
            </a:extLst>
          </p:cNvPr>
          <p:cNvCxnSpPr>
            <a:cxnSpLocks/>
            <a:endCxn id="13" idx="1"/>
          </p:cNvCxnSpPr>
          <p:nvPr/>
        </p:nvCxnSpPr>
        <p:spPr>
          <a:xfrm rot="16200000" flipH="1">
            <a:off x="1940344" y="3759810"/>
            <a:ext cx="1997222" cy="801757"/>
          </a:xfrm>
          <a:prstGeom prst="bentConnector2">
            <a:avLst/>
          </a:prstGeom>
          <a:ln w="38100">
            <a:solidFill>
              <a:srgbClr val="00B05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47E45A-E138-63ED-AEEF-70A2A96DC858}"/>
              </a:ext>
            </a:extLst>
          </p:cNvPr>
          <p:cNvSpPr txBox="1"/>
          <p:nvPr/>
        </p:nvSpPr>
        <p:spPr>
          <a:xfrm>
            <a:off x="1357176" y="5143249"/>
            <a:ext cx="801758" cy="369332"/>
          </a:xfrm>
          <a:prstGeom prst="rect">
            <a:avLst/>
          </a:prstGeom>
          <a:noFill/>
        </p:spPr>
        <p:txBody>
          <a:bodyPr wrap="none" rtlCol="0">
            <a:spAutoFit/>
          </a:bodyPr>
          <a:lstStyle/>
          <a:p>
            <a:pPr algn="r"/>
            <a:r>
              <a:rPr lang="en-US" b="1" dirty="0">
                <a:solidFill>
                  <a:srgbClr val="00B0F0"/>
                </a:solidFill>
              </a:rPr>
              <a:t>SCO_1</a:t>
            </a:r>
          </a:p>
        </p:txBody>
      </p:sp>
      <p:cxnSp>
        <p:nvCxnSpPr>
          <p:cNvPr id="33" name="接點: 肘形 28">
            <a:extLst>
              <a:ext uri="{FF2B5EF4-FFF2-40B4-BE49-F238E27FC236}">
                <a16:creationId xmlns:a16="http://schemas.microsoft.com/office/drawing/2014/main" id="{548359EF-1F0A-9AAD-43DD-85ED56938FF4}"/>
              </a:ext>
            </a:extLst>
          </p:cNvPr>
          <p:cNvCxnSpPr>
            <a:cxnSpLocks/>
            <a:endCxn id="3" idx="3"/>
          </p:cNvCxnSpPr>
          <p:nvPr/>
        </p:nvCxnSpPr>
        <p:spPr>
          <a:xfrm rot="5400000">
            <a:off x="781282" y="3815650"/>
            <a:ext cx="1997221" cy="690078"/>
          </a:xfrm>
          <a:prstGeom prst="bentConnector2">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4BA3BC7-5C23-F586-F151-B325C857EF0C}"/>
              </a:ext>
            </a:extLst>
          </p:cNvPr>
          <p:cNvSpPr txBox="1"/>
          <p:nvPr/>
        </p:nvSpPr>
        <p:spPr>
          <a:xfrm>
            <a:off x="2562676" y="5148889"/>
            <a:ext cx="801758" cy="369332"/>
          </a:xfrm>
          <a:prstGeom prst="rect">
            <a:avLst/>
          </a:prstGeom>
          <a:noFill/>
        </p:spPr>
        <p:txBody>
          <a:bodyPr wrap="none" rtlCol="0">
            <a:spAutoFit/>
          </a:bodyPr>
          <a:lstStyle/>
          <a:p>
            <a:r>
              <a:rPr lang="en-US" b="1" dirty="0">
                <a:solidFill>
                  <a:srgbClr val="27C360"/>
                </a:solidFill>
              </a:rPr>
              <a:t>SCO_2</a:t>
            </a:r>
          </a:p>
        </p:txBody>
      </p:sp>
      <p:grpSp>
        <p:nvGrpSpPr>
          <p:cNvPr id="32" name="Group 31">
            <a:extLst>
              <a:ext uri="{FF2B5EF4-FFF2-40B4-BE49-F238E27FC236}">
                <a16:creationId xmlns:a16="http://schemas.microsoft.com/office/drawing/2014/main" id="{C1E15DBB-E5EE-353C-886A-AFF18C160C08}"/>
              </a:ext>
            </a:extLst>
          </p:cNvPr>
          <p:cNvGrpSpPr/>
          <p:nvPr/>
        </p:nvGrpSpPr>
        <p:grpSpPr>
          <a:xfrm>
            <a:off x="390991" y="4671325"/>
            <a:ext cx="1043862" cy="975950"/>
            <a:chOff x="1643538" y="4672192"/>
            <a:chExt cx="1043862" cy="975950"/>
          </a:xfrm>
        </p:grpSpPr>
        <p:pic>
          <p:nvPicPr>
            <p:cNvPr id="3" name="그림 34">
              <a:extLst>
                <a:ext uri="{FF2B5EF4-FFF2-40B4-BE49-F238E27FC236}">
                  <a16:creationId xmlns:a16="http://schemas.microsoft.com/office/drawing/2014/main" id="{8BC85F1A-D1FC-3A62-4E28-620865802213}"/>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770924" y="4672192"/>
              <a:ext cx="916476" cy="975950"/>
            </a:xfrm>
            <a:prstGeom prst="rect">
              <a:avLst/>
            </a:prstGeom>
          </p:spPr>
        </p:pic>
        <p:pic>
          <p:nvPicPr>
            <p:cNvPr id="11" name="그림 36">
              <a:extLst>
                <a:ext uri="{FF2B5EF4-FFF2-40B4-BE49-F238E27FC236}">
                  <a16:creationId xmlns:a16="http://schemas.microsoft.com/office/drawing/2014/main" id="{8D393294-609D-4DF5-33CA-AFAFAD271BF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43538" y="5246829"/>
              <a:ext cx="916476" cy="339096"/>
            </a:xfrm>
            <a:prstGeom prst="rect">
              <a:avLst/>
            </a:prstGeom>
          </p:spPr>
        </p:pic>
      </p:grpSp>
      <p:sp>
        <p:nvSpPr>
          <p:cNvPr id="12" name="TextBox 11">
            <a:extLst>
              <a:ext uri="{FF2B5EF4-FFF2-40B4-BE49-F238E27FC236}">
                <a16:creationId xmlns:a16="http://schemas.microsoft.com/office/drawing/2014/main" id="{D71EF939-41BB-7BE1-42FD-D19D0C91AF68}"/>
              </a:ext>
            </a:extLst>
          </p:cNvPr>
          <p:cNvSpPr txBox="1"/>
          <p:nvPr/>
        </p:nvSpPr>
        <p:spPr>
          <a:xfrm>
            <a:off x="1274383" y="3866813"/>
            <a:ext cx="849656" cy="276999"/>
          </a:xfrm>
          <a:prstGeom prst="rect">
            <a:avLst/>
          </a:prstGeom>
          <a:noFill/>
        </p:spPr>
        <p:txBody>
          <a:bodyPr wrap="none" rtlCol="0">
            <a:spAutoFit/>
          </a:bodyPr>
          <a:lstStyle/>
          <a:p>
            <a:pPr algn="ctr"/>
            <a:r>
              <a:rPr lang="en-US" sz="1200" b="1" dirty="0">
                <a:solidFill>
                  <a:srgbClr val="00B0F0"/>
                </a:solidFill>
              </a:rPr>
              <a:t>HFP  AG_1</a:t>
            </a:r>
            <a:endParaRPr lang="en-US" sz="2400" b="1" dirty="0">
              <a:solidFill>
                <a:srgbClr val="00B0F0"/>
              </a:solidFill>
            </a:endParaRPr>
          </a:p>
        </p:txBody>
      </p:sp>
      <p:grpSp>
        <p:nvGrpSpPr>
          <p:cNvPr id="31" name="Group 30">
            <a:extLst>
              <a:ext uri="{FF2B5EF4-FFF2-40B4-BE49-F238E27FC236}">
                <a16:creationId xmlns:a16="http://schemas.microsoft.com/office/drawing/2014/main" id="{51582315-3936-397A-B11F-53F3C902DA54}"/>
              </a:ext>
            </a:extLst>
          </p:cNvPr>
          <p:cNvGrpSpPr/>
          <p:nvPr/>
        </p:nvGrpSpPr>
        <p:grpSpPr>
          <a:xfrm>
            <a:off x="3212448" y="4671325"/>
            <a:ext cx="1043862" cy="975950"/>
            <a:chOff x="4460659" y="4704529"/>
            <a:chExt cx="1043862" cy="975950"/>
          </a:xfrm>
        </p:grpSpPr>
        <p:pic>
          <p:nvPicPr>
            <p:cNvPr id="13" name="그림 34">
              <a:extLst>
                <a:ext uri="{FF2B5EF4-FFF2-40B4-BE49-F238E27FC236}">
                  <a16:creationId xmlns:a16="http://schemas.microsoft.com/office/drawing/2014/main" id="{B4E24AB1-B282-529A-D301-5D3349C5AEC8}"/>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4588045" y="4704529"/>
              <a:ext cx="916476" cy="975950"/>
            </a:xfrm>
            <a:prstGeom prst="rect">
              <a:avLst/>
            </a:prstGeom>
          </p:spPr>
        </p:pic>
        <p:pic>
          <p:nvPicPr>
            <p:cNvPr id="14" name="그림 36">
              <a:extLst>
                <a:ext uri="{FF2B5EF4-FFF2-40B4-BE49-F238E27FC236}">
                  <a16:creationId xmlns:a16="http://schemas.microsoft.com/office/drawing/2014/main" id="{337BCB10-3693-4723-98FD-656C7C28185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60659" y="5279166"/>
              <a:ext cx="916476" cy="339096"/>
            </a:xfrm>
            <a:prstGeom prst="rect">
              <a:avLst/>
            </a:prstGeom>
          </p:spPr>
        </p:pic>
      </p:grpSp>
      <p:sp>
        <p:nvSpPr>
          <p:cNvPr id="15" name="TextBox 14">
            <a:extLst>
              <a:ext uri="{FF2B5EF4-FFF2-40B4-BE49-F238E27FC236}">
                <a16:creationId xmlns:a16="http://schemas.microsoft.com/office/drawing/2014/main" id="{BFBE058E-C935-3E6F-FD62-AB462FF3979E}"/>
              </a:ext>
            </a:extLst>
          </p:cNvPr>
          <p:cNvSpPr txBox="1"/>
          <p:nvPr/>
        </p:nvSpPr>
        <p:spPr>
          <a:xfrm>
            <a:off x="2514127" y="3866813"/>
            <a:ext cx="849656" cy="276999"/>
          </a:xfrm>
          <a:prstGeom prst="rect">
            <a:avLst/>
          </a:prstGeom>
          <a:noFill/>
        </p:spPr>
        <p:txBody>
          <a:bodyPr wrap="none" rtlCol="0">
            <a:spAutoFit/>
          </a:bodyPr>
          <a:lstStyle/>
          <a:p>
            <a:pPr algn="ctr"/>
            <a:r>
              <a:rPr lang="en-US" sz="1200" b="1" dirty="0">
                <a:solidFill>
                  <a:srgbClr val="00B050"/>
                </a:solidFill>
              </a:rPr>
              <a:t>HFP  AG_2</a:t>
            </a:r>
            <a:endParaRPr lang="en-US" sz="2400" b="1" dirty="0">
              <a:solidFill>
                <a:srgbClr val="00B050"/>
              </a:solidFill>
            </a:endParaRPr>
          </a:p>
        </p:txBody>
      </p:sp>
      <p:sp>
        <p:nvSpPr>
          <p:cNvPr id="44" name="Title 43">
            <a:extLst>
              <a:ext uri="{FF2B5EF4-FFF2-40B4-BE49-F238E27FC236}">
                <a16:creationId xmlns:a16="http://schemas.microsoft.com/office/drawing/2014/main" id="{A2E27B77-215B-29B8-4F05-D12DDC41C150}"/>
              </a:ext>
            </a:extLst>
          </p:cNvPr>
          <p:cNvSpPr>
            <a:spLocks noGrp="1"/>
          </p:cNvSpPr>
          <p:nvPr>
            <p:ph type="title"/>
          </p:nvPr>
        </p:nvSpPr>
        <p:spPr/>
        <p:txBody>
          <a:bodyPr/>
          <a:lstStyle/>
          <a:p>
            <a:r>
              <a:rPr lang="en-US" dirty="0"/>
              <a:t>1xBT chip</a:t>
            </a:r>
          </a:p>
        </p:txBody>
      </p:sp>
      <p:sp>
        <p:nvSpPr>
          <p:cNvPr id="47" name="Text Placeholder 46">
            <a:extLst>
              <a:ext uri="{FF2B5EF4-FFF2-40B4-BE49-F238E27FC236}">
                <a16:creationId xmlns:a16="http://schemas.microsoft.com/office/drawing/2014/main" id="{20A27108-1240-7D08-2513-9B580CBCEBB3}"/>
              </a:ext>
            </a:extLst>
          </p:cNvPr>
          <p:cNvSpPr>
            <a:spLocks noGrp="1"/>
          </p:cNvSpPr>
          <p:nvPr>
            <p:ph type="body" sz="quarter" idx="11"/>
          </p:nvPr>
        </p:nvSpPr>
        <p:spPr/>
        <p:txBody>
          <a:bodyPr/>
          <a:lstStyle/>
          <a:p>
            <a:r>
              <a:rPr lang="en-US" dirty="0"/>
              <a:t>Use Case: Intercom</a:t>
            </a:r>
          </a:p>
          <a:p>
            <a:endParaRPr lang="en-US" dirty="0"/>
          </a:p>
        </p:txBody>
      </p:sp>
      <p:cxnSp>
        <p:nvCxnSpPr>
          <p:cNvPr id="67" name="Straight Connector 66">
            <a:extLst>
              <a:ext uri="{FF2B5EF4-FFF2-40B4-BE49-F238E27FC236}">
                <a16:creationId xmlns:a16="http://schemas.microsoft.com/office/drawing/2014/main" id="{61DA46A2-5A24-ED17-3E0E-25FD03078C06}"/>
              </a:ext>
            </a:extLst>
          </p:cNvPr>
          <p:cNvCxnSpPr>
            <a:cxnSpLocks/>
          </p:cNvCxnSpPr>
          <p:nvPr/>
        </p:nvCxnSpPr>
        <p:spPr>
          <a:xfrm>
            <a:off x="2124932" y="3181506"/>
            <a:ext cx="401910" cy="0"/>
          </a:xfrm>
          <a:prstGeom prst="line">
            <a:avLst/>
          </a:prstGeom>
          <a:ln w="38100">
            <a:gradFill>
              <a:gsLst>
                <a:gs pos="0">
                  <a:srgbClr val="00B0F0"/>
                </a:gs>
                <a:gs pos="100000">
                  <a:srgbClr val="00B050"/>
                </a:gs>
              </a:gsLst>
              <a:lin ang="0" scaled="0"/>
            </a:gradFill>
          </a:ln>
        </p:spPr>
        <p:style>
          <a:lnRef idx="1">
            <a:schemeClr val="accent1"/>
          </a:lnRef>
          <a:fillRef idx="0">
            <a:schemeClr val="accent1"/>
          </a:fillRef>
          <a:effectRef idx="0">
            <a:schemeClr val="accent1"/>
          </a:effectRef>
          <a:fontRef idx="minor">
            <a:schemeClr val="tx1"/>
          </a:fontRef>
        </p:style>
      </p:cxnSp>
      <p:sp>
        <p:nvSpPr>
          <p:cNvPr id="72" name="Thought Bubble: Cloud 22">
            <a:extLst>
              <a:ext uri="{FF2B5EF4-FFF2-40B4-BE49-F238E27FC236}">
                <a16:creationId xmlns:a16="http://schemas.microsoft.com/office/drawing/2014/main" id="{FD9007EE-18F5-4ADF-CA63-1D359444C441}"/>
              </a:ext>
            </a:extLst>
          </p:cNvPr>
          <p:cNvSpPr/>
          <p:nvPr/>
        </p:nvSpPr>
        <p:spPr>
          <a:xfrm>
            <a:off x="332183" y="1690508"/>
            <a:ext cx="1743097" cy="610608"/>
          </a:xfrm>
          <a:prstGeom prst="cloudCallout">
            <a:avLst>
              <a:gd name="adj1" fmla="val 58150"/>
              <a:gd name="adj2" fmla="val 142213"/>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400" dirty="0"/>
              <a:t>Audio Bridge</a:t>
            </a:r>
          </a:p>
        </p:txBody>
      </p:sp>
      <p:sp>
        <p:nvSpPr>
          <p:cNvPr id="73" name="Oval 72">
            <a:extLst>
              <a:ext uri="{FF2B5EF4-FFF2-40B4-BE49-F238E27FC236}">
                <a16:creationId xmlns:a16="http://schemas.microsoft.com/office/drawing/2014/main" id="{7171DAB2-7E9E-D5D5-E574-5B7EA7691946}"/>
              </a:ext>
            </a:extLst>
          </p:cNvPr>
          <p:cNvSpPr/>
          <p:nvPr/>
        </p:nvSpPr>
        <p:spPr>
          <a:xfrm>
            <a:off x="2075280" y="2967622"/>
            <a:ext cx="514120" cy="385942"/>
          </a:xfrm>
          <a:prstGeom prst="ellipse">
            <a:avLst/>
          </a:prstGeom>
          <a:noFill/>
          <a:ln w="28575">
            <a:solidFill>
              <a:srgbClr val="FF000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95C10191-DC2D-D0C2-4387-1D563A9837A6}"/>
              </a:ext>
            </a:extLst>
          </p:cNvPr>
          <p:cNvCxnSpPr>
            <a:cxnSpLocks/>
          </p:cNvCxnSpPr>
          <p:nvPr/>
        </p:nvCxnSpPr>
        <p:spPr>
          <a:xfrm>
            <a:off x="3936133" y="3666728"/>
            <a:ext cx="840645" cy="0"/>
          </a:xfrm>
          <a:prstGeom prst="line">
            <a:avLst/>
          </a:prstGeom>
          <a:ln w="38100"/>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5B3C0D5C-C288-FE0F-5F5D-CC728CDE7F75}"/>
              </a:ext>
            </a:extLst>
          </p:cNvPr>
          <p:cNvSpPr txBox="1"/>
          <p:nvPr/>
        </p:nvSpPr>
        <p:spPr>
          <a:xfrm>
            <a:off x="4089307" y="3297397"/>
            <a:ext cx="559769" cy="369332"/>
          </a:xfrm>
          <a:prstGeom prst="rect">
            <a:avLst/>
          </a:prstGeom>
          <a:noFill/>
        </p:spPr>
        <p:txBody>
          <a:bodyPr wrap="square" rtlCol="0">
            <a:spAutoFit/>
          </a:bodyPr>
          <a:lstStyle/>
          <a:p>
            <a:r>
              <a:rPr lang="en-US" b="1" dirty="0"/>
              <a:t>HFP</a:t>
            </a:r>
          </a:p>
        </p:txBody>
      </p:sp>
      <p:sp>
        <p:nvSpPr>
          <p:cNvPr id="79" name="TextBox 78">
            <a:extLst>
              <a:ext uri="{FF2B5EF4-FFF2-40B4-BE49-F238E27FC236}">
                <a16:creationId xmlns:a16="http://schemas.microsoft.com/office/drawing/2014/main" id="{0C53DFD4-BDC7-FE96-12C5-EE6D3F201CB4}"/>
              </a:ext>
            </a:extLst>
          </p:cNvPr>
          <p:cNvSpPr txBox="1"/>
          <p:nvPr/>
        </p:nvSpPr>
        <p:spPr>
          <a:xfrm>
            <a:off x="675351" y="5760423"/>
            <a:ext cx="4596154" cy="830997"/>
          </a:xfrm>
          <a:prstGeom prst="rect">
            <a:avLst/>
          </a:prstGeom>
          <a:noFill/>
        </p:spPr>
        <p:txBody>
          <a:bodyPr wrap="square" rtlCol="0">
            <a:spAutoFit/>
          </a:bodyPr>
          <a:lstStyle/>
          <a:p>
            <a:pPr marL="342900" indent="-342900">
              <a:buFont typeface="+mj-lt"/>
              <a:buAutoNum type="arabicPeriod"/>
            </a:pPr>
            <a:r>
              <a:rPr lang="en-US" sz="1600" dirty="0">
                <a:ea typeface="Lato Light" panose="020F0502020204030203" pitchFamily="34" charset="0"/>
                <a:cs typeface="Lato Light" panose="020F0502020204030203" pitchFamily="34" charset="0"/>
              </a:rPr>
              <a:t>SCO_1 and SCO_2 are connected.</a:t>
            </a:r>
          </a:p>
          <a:p>
            <a:pPr marL="342900" indent="-342900">
              <a:buFont typeface="+mj-lt"/>
              <a:buAutoNum type="arabicPeriod"/>
            </a:pPr>
            <a:r>
              <a:rPr lang="en-US" sz="1600" dirty="0">
                <a:ea typeface="Lato Light" panose="020F0502020204030203" pitchFamily="34" charset="0"/>
                <a:cs typeface="Lato Light" panose="020F0502020204030203" pitchFamily="34" charset="0"/>
              </a:rPr>
              <a:t>Driver and Passenger are able to communicate using Intercom </a:t>
            </a:r>
          </a:p>
        </p:txBody>
      </p:sp>
      <p:sp>
        <p:nvSpPr>
          <p:cNvPr id="80" name="Rectangle: Rounded Corners 79">
            <a:extLst>
              <a:ext uri="{FF2B5EF4-FFF2-40B4-BE49-F238E27FC236}">
                <a16:creationId xmlns:a16="http://schemas.microsoft.com/office/drawing/2014/main" id="{9E581446-337A-797F-F020-49053D17B8C4}"/>
              </a:ext>
            </a:extLst>
          </p:cNvPr>
          <p:cNvSpPr/>
          <p:nvPr/>
        </p:nvSpPr>
        <p:spPr>
          <a:xfrm>
            <a:off x="7182825" y="2423885"/>
            <a:ext cx="3220493" cy="1781183"/>
          </a:xfrm>
          <a:prstGeom prst="roundRect">
            <a:avLst>
              <a:gd name="adj" fmla="val 15001"/>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0B0F0"/>
              </a:solidFill>
              <a:effectLst>
                <a:outerShdw blurRad="38100" dist="38100" dir="2700000" algn="tl">
                  <a:srgbClr val="000000">
                    <a:alpha val="43137"/>
                  </a:srgbClr>
                </a:outerShdw>
              </a:effectLst>
            </a:endParaRPr>
          </a:p>
        </p:txBody>
      </p:sp>
      <p:grpSp>
        <p:nvGrpSpPr>
          <p:cNvPr id="81" name="Group 80">
            <a:extLst>
              <a:ext uri="{FF2B5EF4-FFF2-40B4-BE49-F238E27FC236}">
                <a16:creationId xmlns:a16="http://schemas.microsoft.com/office/drawing/2014/main" id="{EE2A026A-A03D-E8AD-445A-C562AB3D86CB}"/>
              </a:ext>
            </a:extLst>
          </p:cNvPr>
          <p:cNvGrpSpPr/>
          <p:nvPr/>
        </p:nvGrpSpPr>
        <p:grpSpPr>
          <a:xfrm>
            <a:off x="7390233" y="2725144"/>
            <a:ext cx="2843414" cy="479547"/>
            <a:chOff x="1348956" y="1873505"/>
            <a:chExt cx="2843414" cy="479547"/>
          </a:xfrm>
        </p:grpSpPr>
        <p:sp>
          <p:nvSpPr>
            <p:cNvPr id="82" name="Rectangle: Rounded Corners 81">
              <a:extLst>
                <a:ext uri="{FF2B5EF4-FFF2-40B4-BE49-F238E27FC236}">
                  <a16:creationId xmlns:a16="http://schemas.microsoft.com/office/drawing/2014/main" id="{62D188BB-3AD0-E394-5E47-12DA1A2511BD}"/>
                </a:ext>
              </a:extLst>
            </p:cNvPr>
            <p:cNvSpPr/>
            <p:nvPr/>
          </p:nvSpPr>
          <p:spPr>
            <a:xfrm>
              <a:off x="1348956" y="1873505"/>
              <a:ext cx="2843414" cy="479547"/>
            </a:xfrm>
            <a:prstGeom prst="roundRect">
              <a:avLst>
                <a:gd name="adj" fmla="val 0"/>
              </a:avLst>
            </a:prstGeom>
            <a:solidFill>
              <a:srgbClr val="445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ffectLst>
                  <a:outerShdw blurRad="38100" dist="38100" dir="2700000" algn="tl">
                    <a:srgbClr val="000000">
                      <a:alpha val="43137"/>
                    </a:srgbClr>
                  </a:outerShdw>
                </a:effectLst>
              </a:endParaRPr>
            </a:p>
          </p:txBody>
        </p:sp>
        <p:sp>
          <p:nvSpPr>
            <p:cNvPr id="83" name="TextBox 82">
              <a:extLst>
                <a:ext uri="{FF2B5EF4-FFF2-40B4-BE49-F238E27FC236}">
                  <a16:creationId xmlns:a16="http://schemas.microsoft.com/office/drawing/2014/main" id="{371C14D1-59A1-E091-8D3E-AF695618CDB5}"/>
                </a:ext>
              </a:extLst>
            </p:cNvPr>
            <p:cNvSpPr txBox="1"/>
            <p:nvPr/>
          </p:nvSpPr>
          <p:spPr>
            <a:xfrm>
              <a:off x="1357253" y="1877727"/>
              <a:ext cx="1112805" cy="369332"/>
            </a:xfrm>
            <a:prstGeom prst="rect">
              <a:avLst/>
            </a:prstGeom>
            <a:noFill/>
          </p:spPr>
          <p:txBody>
            <a:bodyPr wrap="none" rtlCol="0">
              <a:spAutoFit/>
            </a:bodyPr>
            <a:lstStyle/>
            <a:p>
              <a:r>
                <a:rPr lang="en-US" b="1" dirty="0">
                  <a:solidFill>
                    <a:schemeClr val="bg1"/>
                  </a:solidFill>
                </a:rPr>
                <a:t>SoC/MCU</a:t>
              </a:r>
            </a:p>
          </p:txBody>
        </p:sp>
      </p:grpSp>
      <p:grpSp>
        <p:nvGrpSpPr>
          <p:cNvPr id="84" name="Group 83">
            <a:extLst>
              <a:ext uri="{FF2B5EF4-FFF2-40B4-BE49-F238E27FC236}">
                <a16:creationId xmlns:a16="http://schemas.microsoft.com/office/drawing/2014/main" id="{C70C05D7-F9C6-9DA2-09A7-1C1B10FB3145}"/>
              </a:ext>
            </a:extLst>
          </p:cNvPr>
          <p:cNvGrpSpPr/>
          <p:nvPr/>
        </p:nvGrpSpPr>
        <p:grpSpPr>
          <a:xfrm>
            <a:off x="7384443" y="3312597"/>
            <a:ext cx="2843414" cy="754813"/>
            <a:chOff x="1343166" y="2684625"/>
            <a:chExt cx="2843414" cy="509908"/>
          </a:xfrm>
        </p:grpSpPr>
        <p:sp>
          <p:nvSpPr>
            <p:cNvPr id="85" name="Rectangle: Rounded Corners 84">
              <a:extLst>
                <a:ext uri="{FF2B5EF4-FFF2-40B4-BE49-F238E27FC236}">
                  <a16:creationId xmlns:a16="http://schemas.microsoft.com/office/drawing/2014/main" id="{2839EF8A-A2A2-19E6-B779-C324FFEBA712}"/>
                </a:ext>
              </a:extLst>
            </p:cNvPr>
            <p:cNvSpPr/>
            <p:nvPr/>
          </p:nvSpPr>
          <p:spPr>
            <a:xfrm>
              <a:off x="1343166" y="2684625"/>
              <a:ext cx="2843414" cy="509908"/>
            </a:xfrm>
            <a:prstGeom prst="roundRect">
              <a:avLst>
                <a:gd name="adj" fmla="val 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ffectLst>
                  <a:outerShdw blurRad="38100" dist="38100" dir="2700000" algn="tl">
                    <a:srgbClr val="000000">
                      <a:alpha val="43137"/>
                    </a:srgbClr>
                  </a:outerShdw>
                </a:effectLst>
              </a:endParaRPr>
            </a:p>
          </p:txBody>
        </p:sp>
        <p:sp>
          <p:nvSpPr>
            <p:cNvPr id="86" name="TextBox 85">
              <a:extLst>
                <a:ext uri="{FF2B5EF4-FFF2-40B4-BE49-F238E27FC236}">
                  <a16:creationId xmlns:a16="http://schemas.microsoft.com/office/drawing/2014/main" id="{7B9B93BF-0D36-02C2-4312-3E14550F1F19}"/>
                </a:ext>
              </a:extLst>
            </p:cNvPr>
            <p:cNvSpPr txBox="1"/>
            <p:nvPr/>
          </p:nvSpPr>
          <p:spPr>
            <a:xfrm>
              <a:off x="1378902" y="2700703"/>
              <a:ext cx="822982" cy="228707"/>
            </a:xfrm>
            <a:prstGeom prst="rect">
              <a:avLst/>
            </a:prstGeom>
            <a:noFill/>
          </p:spPr>
          <p:txBody>
            <a:bodyPr wrap="none" rtlCol="0">
              <a:spAutoFit/>
            </a:bodyPr>
            <a:lstStyle/>
            <a:p>
              <a:r>
                <a:rPr lang="en-US" sz="1600" b="1" dirty="0"/>
                <a:t>BT Chip</a:t>
              </a:r>
            </a:p>
          </p:txBody>
        </p:sp>
      </p:grpSp>
      <p:sp>
        <p:nvSpPr>
          <p:cNvPr id="87" name="Freeform 48">
            <a:extLst>
              <a:ext uri="{FF2B5EF4-FFF2-40B4-BE49-F238E27FC236}">
                <a16:creationId xmlns:a16="http://schemas.microsoft.com/office/drawing/2014/main" id="{AF07D3B7-F51D-9BB2-40FE-34531B91A85F}"/>
              </a:ext>
            </a:extLst>
          </p:cNvPr>
          <p:cNvSpPr>
            <a:spLocks noChangeArrowheads="1"/>
          </p:cNvSpPr>
          <p:nvPr/>
        </p:nvSpPr>
        <p:spPr bwMode="auto">
          <a:xfrm>
            <a:off x="11243963" y="3181506"/>
            <a:ext cx="585895" cy="1009302"/>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tx1">
              <a:lumMod val="7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900" dirty="0"/>
          </a:p>
        </p:txBody>
      </p:sp>
      <p:cxnSp>
        <p:nvCxnSpPr>
          <p:cNvPr id="88" name="Connector: Elbow 87">
            <a:extLst>
              <a:ext uri="{FF2B5EF4-FFF2-40B4-BE49-F238E27FC236}">
                <a16:creationId xmlns:a16="http://schemas.microsoft.com/office/drawing/2014/main" id="{DCC34215-3DBE-A452-E094-B4697AB1486E}"/>
              </a:ext>
            </a:extLst>
          </p:cNvPr>
          <p:cNvCxnSpPr>
            <a:cxnSpLocks/>
            <a:endCxn id="98" idx="1"/>
          </p:cNvCxnSpPr>
          <p:nvPr/>
        </p:nvCxnSpPr>
        <p:spPr>
          <a:xfrm rot="16200000" flipH="1">
            <a:off x="8748102" y="3985860"/>
            <a:ext cx="1316078" cy="801756"/>
          </a:xfrm>
          <a:prstGeom prst="bentConnector2">
            <a:avLst/>
          </a:prstGeom>
          <a:ln w="38100">
            <a:solidFill>
              <a:srgbClr val="B3BECD"/>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1074E53-5CCD-B6F3-9B12-FD149EA6BF16}"/>
              </a:ext>
            </a:extLst>
          </p:cNvPr>
          <p:cNvSpPr txBox="1"/>
          <p:nvPr/>
        </p:nvSpPr>
        <p:spPr>
          <a:xfrm>
            <a:off x="7849413" y="5034989"/>
            <a:ext cx="801758" cy="369332"/>
          </a:xfrm>
          <a:prstGeom prst="rect">
            <a:avLst/>
          </a:prstGeom>
          <a:noFill/>
        </p:spPr>
        <p:txBody>
          <a:bodyPr wrap="none" rtlCol="0">
            <a:spAutoFit/>
          </a:bodyPr>
          <a:lstStyle/>
          <a:p>
            <a:pPr algn="r"/>
            <a:r>
              <a:rPr lang="en-US" b="1" dirty="0">
                <a:solidFill>
                  <a:srgbClr val="00B0F0"/>
                </a:solidFill>
              </a:rPr>
              <a:t>SCO_1</a:t>
            </a:r>
          </a:p>
        </p:txBody>
      </p:sp>
      <p:pic>
        <p:nvPicPr>
          <p:cNvPr id="90" name="圖片 15">
            <a:extLst>
              <a:ext uri="{FF2B5EF4-FFF2-40B4-BE49-F238E27FC236}">
                <a16:creationId xmlns:a16="http://schemas.microsoft.com/office/drawing/2014/main" id="{E778B812-AF5D-F11D-4993-A3C03BBC980B}"/>
              </a:ext>
            </a:extLst>
          </p:cNvPr>
          <p:cNvPicPr>
            <a:picLocks noChangeAspect="1"/>
          </p:cNvPicPr>
          <p:nvPr/>
        </p:nvPicPr>
        <p:blipFill>
          <a:blip r:embed="rId5"/>
          <a:stretch>
            <a:fillRect/>
          </a:stretch>
        </p:blipFill>
        <p:spPr>
          <a:xfrm>
            <a:off x="11376674" y="3445691"/>
            <a:ext cx="288415" cy="274320"/>
          </a:xfrm>
          <a:prstGeom prst="rect">
            <a:avLst/>
          </a:prstGeom>
        </p:spPr>
      </p:pic>
      <p:cxnSp>
        <p:nvCxnSpPr>
          <p:cNvPr id="91" name="接點: 肘形 28">
            <a:extLst>
              <a:ext uri="{FF2B5EF4-FFF2-40B4-BE49-F238E27FC236}">
                <a16:creationId xmlns:a16="http://schemas.microsoft.com/office/drawing/2014/main" id="{124E8D64-432E-DE8D-2D51-D450A5BC735D}"/>
              </a:ext>
            </a:extLst>
          </p:cNvPr>
          <p:cNvCxnSpPr>
            <a:cxnSpLocks/>
            <a:endCxn id="94" idx="3"/>
          </p:cNvCxnSpPr>
          <p:nvPr/>
        </p:nvCxnSpPr>
        <p:spPr>
          <a:xfrm rot="5400000">
            <a:off x="7248467" y="3701127"/>
            <a:ext cx="1997221" cy="690078"/>
          </a:xfrm>
          <a:prstGeom prst="bentConnector2">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1606B2E4-2DA6-D5F4-6A05-099DD65E8B41}"/>
              </a:ext>
            </a:extLst>
          </p:cNvPr>
          <p:cNvSpPr txBox="1"/>
          <p:nvPr/>
        </p:nvSpPr>
        <p:spPr>
          <a:xfrm>
            <a:off x="9054913" y="5046892"/>
            <a:ext cx="801758" cy="369332"/>
          </a:xfrm>
          <a:prstGeom prst="rect">
            <a:avLst/>
          </a:prstGeom>
          <a:noFill/>
        </p:spPr>
        <p:txBody>
          <a:bodyPr wrap="none" rtlCol="0">
            <a:spAutoFit/>
          </a:bodyPr>
          <a:lstStyle/>
          <a:p>
            <a:r>
              <a:rPr lang="en-US" b="1" dirty="0">
                <a:solidFill>
                  <a:schemeClr val="bg1">
                    <a:lumMod val="65000"/>
                  </a:schemeClr>
                </a:solidFill>
              </a:rPr>
              <a:t>SCO_2</a:t>
            </a:r>
          </a:p>
        </p:txBody>
      </p:sp>
      <p:grpSp>
        <p:nvGrpSpPr>
          <p:cNvPr id="93" name="Group 92">
            <a:extLst>
              <a:ext uri="{FF2B5EF4-FFF2-40B4-BE49-F238E27FC236}">
                <a16:creationId xmlns:a16="http://schemas.microsoft.com/office/drawing/2014/main" id="{ABD8FFAC-3C52-C4A3-7784-58F6240F55DE}"/>
              </a:ext>
            </a:extLst>
          </p:cNvPr>
          <p:cNvGrpSpPr/>
          <p:nvPr/>
        </p:nvGrpSpPr>
        <p:grpSpPr>
          <a:xfrm>
            <a:off x="6858176" y="4556802"/>
            <a:ext cx="1043862" cy="975950"/>
            <a:chOff x="1643538" y="4672192"/>
            <a:chExt cx="1043862" cy="975950"/>
          </a:xfrm>
        </p:grpSpPr>
        <p:pic>
          <p:nvPicPr>
            <p:cNvPr id="94" name="그림 34">
              <a:extLst>
                <a:ext uri="{FF2B5EF4-FFF2-40B4-BE49-F238E27FC236}">
                  <a16:creationId xmlns:a16="http://schemas.microsoft.com/office/drawing/2014/main" id="{04B331D3-C4D7-EF2A-CAC6-C60E056474C0}"/>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1770924" y="4672192"/>
              <a:ext cx="916476" cy="975950"/>
            </a:xfrm>
            <a:prstGeom prst="rect">
              <a:avLst/>
            </a:prstGeom>
          </p:spPr>
        </p:pic>
        <p:pic>
          <p:nvPicPr>
            <p:cNvPr id="95" name="그림 36">
              <a:extLst>
                <a:ext uri="{FF2B5EF4-FFF2-40B4-BE49-F238E27FC236}">
                  <a16:creationId xmlns:a16="http://schemas.microsoft.com/office/drawing/2014/main" id="{32CB9628-22DC-C2E5-DAB6-5B5F838C2E5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43538" y="5246829"/>
              <a:ext cx="916476" cy="339096"/>
            </a:xfrm>
            <a:prstGeom prst="rect">
              <a:avLst/>
            </a:prstGeom>
          </p:spPr>
        </p:pic>
      </p:grpSp>
      <p:sp>
        <p:nvSpPr>
          <p:cNvPr id="96" name="TextBox 95">
            <a:extLst>
              <a:ext uri="{FF2B5EF4-FFF2-40B4-BE49-F238E27FC236}">
                <a16:creationId xmlns:a16="http://schemas.microsoft.com/office/drawing/2014/main" id="{C12C5F4B-BA05-3204-B7B4-1647698EFA56}"/>
              </a:ext>
            </a:extLst>
          </p:cNvPr>
          <p:cNvSpPr txBox="1"/>
          <p:nvPr/>
        </p:nvSpPr>
        <p:spPr>
          <a:xfrm>
            <a:off x="7741568" y="3752290"/>
            <a:ext cx="849656" cy="276999"/>
          </a:xfrm>
          <a:prstGeom prst="rect">
            <a:avLst/>
          </a:prstGeom>
          <a:noFill/>
        </p:spPr>
        <p:txBody>
          <a:bodyPr wrap="none" rtlCol="0">
            <a:spAutoFit/>
          </a:bodyPr>
          <a:lstStyle/>
          <a:p>
            <a:pPr algn="ctr"/>
            <a:r>
              <a:rPr lang="en-US" sz="1200" b="1" dirty="0">
                <a:solidFill>
                  <a:srgbClr val="00B0F0"/>
                </a:solidFill>
              </a:rPr>
              <a:t>HFP  AG_1</a:t>
            </a:r>
            <a:endParaRPr lang="en-US" sz="2400" b="1" dirty="0">
              <a:solidFill>
                <a:srgbClr val="00B0F0"/>
              </a:solidFill>
            </a:endParaRPr>
          </a:p>
        </p:txBody>
      </p:sp>
      <p:grpSp>
        <p:nvGrpSpPr>
          <p:cNvPr id="97" name="Group 96">
            <a:extLst>
              <a:ext uri="{FF2B5EF4-FFF2-40B4-BE49-F238E27FC236}">
                <a16:creationId xmlns:a16="http://schemas.microsoft.com/office/drawing/2014/main" id="{85B14E87-FA10-D62A-672A-004DAE31EA41}"/>
              </a:ext>
            </a:extLst>
          </p:cNvPr>
          <p:cNvGrpSpPr/>
          <p:nvPr/>
        </p:nvGrpSpPr>
        <p:grpSpPr>
          <a:xfrm>
            <a:off x="9679633" y="4556802"/>
            <a:ext cx="1043862" cy="975950"/>
            <a:chOff x="4460659" y="4704529"/>
            <a:chExt cx="1043862" cy="975950"/>
          </a:xfrm>
        </p:grpSpPr>
        <p:pic>
          <p:nvPicPr>
            <p:cNvPr id="98" name="그림 34">
              <a:extLst>
                <a:ext uri="{FF2B5EF4-FFF2-40B4-BE49-F238E27FC236}">
                  <a16:creationId xmlns:a16="http://schemas.microsoft.com/office/drawing/2014/main" id="{676D0A03-6FF4-E62B-EF15-2424C9BFFFFC}"/>
                </a:ext>
              </a:extLst>
            </p:cNvPr>
            <p:cNvPicPr>
              <a:picLocks noChangeAspect="1"/>
            </p:cNvPicPr>
            <p:nvPr/>
          </p:nvPicPr>
          <p:blipFill>
            <a:blip r:embed="rId2" cstate="email">
              <a:extLst>
                <a:ext uri="{BEBA8EAE-BF5A-486C-A8C5-ECC9F3942E4B}">
                  <a14:imgProps xmlns:a14="http://schemas.microsoft.com/office/drawing/2010/main">
                    <a14:imgLayer r:embed="rId3">
                      <a14:imgEffect>
                        <a14:artisticPhotocopy trans="15000" detail="1"/>
                      </a14:imgEffect>
                    </a14:imgLayer>
                  </a14:imgProps>
                </a:ext>
                <a:ext uri="{28A0092B-C50C-407E-A947-70E740481C1C}">
                  <a14:useLocalDpi xmlns:a14="http://schemas.microsoft.com/office/drawing/2010/main" val="0"/>
                </a:ext>
              </a:extLst>
            </a:blip>
            <a:stretch>
              <a:fillRect/>
            </a:stretch>
          </p:blipFill>
          <p:spPr>
            <a:xfrm>
              <a:off x="4588045" y="4704529"/>
              <a:ext cx="916476" cy="975950"/>
            </a:xfrm>
            <a:prstGeom prst="rect">
              <a:avLst/>
            </a:prstGeom>
          </p:spPr>
        </p:pic>
        <p:pic>
          <p:nvPicPr>
            <p:cNvPr id="99" name="그림 36">
              <a:extLst>
                <a:ext uri="{FF2B5EF4-FFF2-40B4-BE49-F238E27FC236}">
                  <a16:creationId xmlns:a16="http://schemas.microsoft.com/office/drawing/2014/main" id="{7A14A3A6-4844-0901-DBE7-6551611A4D7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60659" y="5279166"/>
              <a:ext cx="916476" cy="339096"/>
            </a:xfrm>
            <a:prstGeom prst="rect">
              <a:avLst/>
            </a:prstGeom>
          </p:spPr>
        </p:pic>
      </p:grpSp>
      <p:sp>
        <p:nvSpPr>
          <p:cNvPr id="100" name="TextBox 99">
            <a:extLst>
              <a:ext uri="{FF2B5EF4-FFF2-40B4-BE49-F238E27FC236}">
                <a16:creationId xmlns:a16="http://schemas.microsoft.com/office/drawing/2014/main" id="{C3C517E9-0D46-AF9C-5D98-2C15E2E9FF60}"/>
              </a:ext>
            </a:extLst>
          </p:cNvPr>
          <p:cNvSpPr txBox="1"/>
          <p:nvPr/>
        </p:nvSpPr>
        <p:spPr>
          <a:xfrm>
            <a:off x="8981312" y="3752290"/>
            <a:ext cx="849656" cy="276999"/>
          </a:xfrm>
          <a:prstGeom prst="rect">
            <a:avLst/>
          </a:prstGeom>
          <a:noFill/>
        </p:spPr>
        <p:txBody>
          <a:bodyPr wrap="none" rtlCol="0">
            <a:spAutoFit/>
          </a:bodyPr>
          <a:lstStyle/>
          <a:p>
            <a:pPr algn="ctr"/>
            <a:r>
              <a:rPr lang="en-US" sz="1200" b="1" dirty="0">
                <a:solidFill>
                  <a:schemeClr val="bg1">
                    <a:lumMod val="65000"/>
                  </a:schemeClr>
                </a:solidFill>
              </a:rPr>
              <a:t>HFP  AG_2</a:t>
            </a:r>
            <a:endParaRPr lang="en-US" sz="2400" b="1" dirty="0">
              <a:solidFill>
                <a:schemeClr val="bg1">
                  <a:lumMod val="65000"/>
                </a:schemeClr>
              </a:solidFill>
            </a:endParaRPr>
          </a:p>
        </p:txBody>
      </p:sp>
      <p:cxnSp>
        <p:nvCxnSpPr>
          <p:cNvPr id="101" name="Straight Connector 100">
            <a:extLst>
              <a:ext uri="{FF2B5EF4-FFF2-40B4-BE49-F238E27FC236}">
                <a16:creationId xmlns:a16="http://schemas.microsoft.com/office/drawing/2014/main" id="{F6B565E9-EC57-19E7-19A4-3A0EFE97E610}"/>
              </a:ext>
            </a:extLst>
          </p:cNvPr>
          <p:cNvCxnSpPr>
            <a:cxnSpLocks/>
          </p:cNvCxnSpPr>
          <p:nvPr/>
        </p:nvCxnSpPr>
        <p:spPr>
          <a:xfrm>
            <a:off x="8592117" y="3066983"/>
            <a:ext cx="401910" cy="0"/>
          </a:xfrm>
          <a:prstGeom prst="line">
            <a:avLst/>
          </a:prstGeom>
          <a:ln w="38100">
            <a:gradFill>
              <a:gsLst>
                <a:gs pos="0">
                  <a:srgbClr val="00B0F0"/>
                </a:gs>
                <a:gs pos="100000">
                  <a:srgbClr val="FF0000"/>
                </a:gs>
              </a:gsLst>
              <a:lin ang="0" scaled="0"/>
            </a:gradFill>
          </a:ln>
        </p:spPr>
        <p:style>
          <a:lnRef idx="1">
            <a:schemeClr val="accent1"/>
          </a:lnRef>
          <a:fillRef idx="0">
            <a:schemeClr val="accent1"/>
          </a:fillRef>
          <a:effectRef idx="0">
            <a:schemeClr val="accent1"/>
          </a:effectRef>
          <a:fontRef idx="minor">
            <a:schemeClr val="tx1"/>
          </a:fontRef>
        </p:style>
      </p:cxnSp>
      <p:sp>
        <p:nvSpPr>
          <p:cNvPr id="102" name="Thought Bubble: Cloud 22">
            <a:extLst>
              <a:ext uri="{FF2B5EF4-FFF2-40B4-BE49-F238E27FC236}">
                <a16:creationId xmlns:a16="http://schemas.microsoft.com/office/drawing/2014/main" id="{81ECC03F-2A9E-582C-A0BC-4C5746EEBF2A}"/>
              </a:ext>
            </a:extLst>
          </p:cNvPr>
          <p:cNvSpPr/>
          <p:nvPr/>
        </p:nvSpPr>
        <p:spPr>
          <a:xfrm>
            <a:off x="6799368" y="1575985"/>
            <a:ext cx="1743097" cy="610608"/>
          </a:xfrm>
          <a:prstGeom prst="cloudCallout">
            <a:avLst>
              <a:gd name="adj1" fmla="val 58150"/>
              <a:gd name="adj2" fmla="val 142213"/>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400" dirty="0"/>
              <a:t>Audio Bridge</a:t>
            </a:r>
          </a:p>
        </p:txBody>
      </p:sp>
      <p:sp>
        <p:nvSpPr>
          <p:cNvPr id="103" name="Oval 102">
            <a:extLst>
              <a:ext uri="{FF2B5EF4-FFF2-40B4-BE49-F238E27FC236}">
                <a16:creationId xmlns:a16="http://schemas.microsoft.com/office/drawing/2014/main" id="{441BBAC5-8D17-4E4D-D683-667561808B3A}"/>
              </a:ext>
            </a:extLst>
          </p:cNvPr>
          <p:cNvSpPr/>
          <p:nvPr/>
        </p:nvSpPr>
        <p:spPr>
          <a:xfrm>
            <a:off x="8542465" y="2853099"/>
            <a:ext cx="514120" cy="385942"/>
          </a:xfrm>
          <a:prstGeom prst="ellipse">
            <a:avLst/>
          </a:prstGeom>
          <a:noFill/>
          <a:ln w="28575">
            <a:solidFill>
              <a:srgbClr val="FF000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04" name="Straight Connector 103">
            <a:extLst>
              <a:ext uri="{FF2B5EF4-FFF2-40B4-BE49-F238E27FC236}">
                <a16:creationId xmlns:a16="http://schemas.microsoft.com/office/drawing/2014/main" id="{AD3C0BFA-9274-DEB6-0370-4DC936D11F13}"/>
              </a:ext>
            </a:extLst>
          </p:cNvPr>
          <p:cNvCxnSpPr>
            <a:cxnSpLocks/>
          </p:cNvCxnSpPr>
          <p:nvPr/>
        </p:nvCxnSpPr>
        <p:spPr>
          <a:xfrm>
            <a:off x="10403318" y="3635013"/>
            <a:ext cx="840645" cy="0"/>
          </a:xfrm>
          <a:prstGeom prst="line">
            <a:avLst/>
          </a:prstGeom>
          <a:ln w="38100"/>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415019B5-550C-C49A-151A-4849D60E6E02}"/>
              </a:ext>
            </a:extLst>
          </p:cNvPr>
          <p:cNvSpPr txBox="1"/>
          <p:nvPr/>
        </p:nvSpPr>
        <p:spPr>
          <a:xfrm>
            <a:off x="10556492" y="3265682"/>
            <a:ext cx="559769" cy="369332"/>
          </a:xfrm>
          <a:prstGeom prst="rect">
            <a:avLst/>
          </a:prstGeom>
          <a:noFill/>
        </p:spPr>
        <p:txBody>
          <a:bodyPr wrap="none" rtlCol="0">
            <a:spAutoFit/>
          </a:bodyPr>
          <a:lstStyle/>
          <a:p>
            <a:r>
              <a:rPr lang="en-US" b="1" dirty="0"/>
              <a:t>HFP</a:t>
            </a:r>
          </a:p>
        </p:txBody>
      </p:sp>
      <p:sp>
        <p:nvSpPr>
          <p:cNvPr id="106" name="TextBox 105">
            <a:extLst>
              <a:ext uri="{FF2B5EF4-FFF2-40B4-BE49-F238E27FC236}">
                <a16:creationId xmlns:a16="http://schemas.microsoft.com/office/drawing/2014/main" id="{8F329739-F289-1BC9-AA97-434612F76212}"/>
              </a:ext>
            </a:extLst>
          </p:cNvPr>
          <p:cNvSpPr txBox="1"/>
          <p:nvPr/>
        </p:nvSpPr>
        <p:spPr>
          <a:xfrm>
            <a:off x="6920496" y="5645900"/>
            <a:ext cx="4986440" cy="830997"/>
          </a:xfrm>
          <a:prstGeom prst="rect">
            <a:avLst/>
          </a:prstGeom>
          <a:noFill/>
        </p:spPr>
        <p:txBody>
          <a:bodyPr wrap="square" rtlCol="0">
            <a:spAutoFit/>
          </a:bodyPr>
          <a:lstStyle/>
          <a:p>
            <a:pPr marL="342900" indent="-342900">
              <a:buFont typeface="+mj-lt"/>
              <a:buAutoNum type="arabicPeriod"/>
            </a:pPr>
            <a:r>
              <a:rPr lang="en-US" sz="1600" dirty="0">
                <a:ea typeface="Lato Light" panose="020F0502020204030203" pitchFamily="34" charset="0"/>
                <a:cs typeface="Lato Light" panose="020F0502020204030203" pitchFamily="34" charset="0"/>
              </a:rPr>
              <a:t>During the Intercom, if there is a call on the Phone</a:t>
            </a:r>
          </a:p>
          <a:p>
            <a:pPr marL="342900" indent="-342900">
              <a:buFont typeface="+mj-lt"/>
              <a:buAutoNum type="arabicPeriod"/>
            </a:pPr>
            <a:r>
              <a:rPr lang="en-US" sz="1600" dirty="0">
                <a:ea typeface="Lato Light" panose="020F0502020204030203" pitchFamily="34" charset="0"/>
                <a:cs typeface="Lato Light" panose="020F0502020204030203" pitchFamily="34" charset="0"/>
              </a:rPr>
              <a:t>H/U disconnect SCO_2 and switches to SCO_3. The Driver can have a call on the Headset </a:t>
            </a:r>
          </a:p>
        </p:txBody>
      </p:sp>
      <p:sp>
        <p:nvSpPr>
          <p:cNvPr id="107" name="Arrow: Right 106">
            <a:extLst>
              <a:ext uri="{FF2B5EF4-FFF2-40B4-BE49-F238E27FC236}">
                <a16:creationId xmlns:a16="http://schemas.microsoft.com/office/drawing/2014/main" id="{8B4F14FD-61BD-82A5-39B0-40E27A8A7DDE}"/>
              </a:ext>
            </a:extLst>
          </p:cNvPr>
          <p:cNvSpPr/>
          <p:nvPr/>
        </p:nvSpPr>
        <p:spPr>
          <a:xfrm>
            <a:off x="5775819" y="3654420"/>
            <a:ext cx="937740" cy="48939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3151B55F-D446-9479-946B-8C1B4B26E350}"/>
              </a:ext>
            </a:extLst>
          </p:cNvPr>
          <p:cNvCxnSpPr>
            <a:cxnSpLocks/>
          </p:cNvCxnSpPr>
          <p:nvPr/>
        </p:nvCxnSpPr>
        <p:spPr>
          <a:xfrm>
            <a:off x="8986756" y="3747387"/>
            <a:ext cx="2257207" cy="0"/>
          </a:xfrm>
          <a:prstGeom prst="line">
            <a:avLst/>
          </a:prstGeom>
          <a:ln w="3810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6702C4FD-B69B-6E7A-5740-1EC22B2C0369}"/>
              </a:ext>
            </a:extLst>
          </p:cNvPr>
          <p:cNvCxnSpPr>
            <a:cxnSpLocks/>
          </p:cNvCxnSpPr>
          <p:nvPr/>
        </p:nvCxnSpPr>
        <p:spPr>
          <a:xfrm>
            <a:off x="9005263" y="3047928"/>
            <a:ext cx="0" cy="707201"/>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21" name="TextBox 120">
            <a:extLst>
              <a:ext uri="{FF2B5EF4-FFF2-40B4-BE49-F238E27FC236}">
                <a16:creationId xmlns:a16="http://schemas.microsoft.com/office/drawing/2014/main" id="{6D4C33A2-8C7E-E766-2CD0-DFE63C858221}"/>
              </a:ext>
            </a:extLst>
          </p:cNvPr>
          <p:cNvSpPr txBox="1"/>
          <p:nvPr/>
        </p:nvSpPr>
        <p:spPr>
          <a:xfrm>
            <a:off x="10472984" y="3728699"/>
            <a:ext cx="801758" cy="369332"/>
          </a:xfrm>
          <a:prstGeom prst="rect">
            <a:avLst/>
          </a:prstGeom>
          <a:noFill/>
        </p:spPr>
        <p:txBody>
          <a:bodyPr wrap="none" rtlCol="0">
            <a:spAutoFit/>
          </a:bodyPr>
          <a:lstStyle/>
          <a:p>
            <a:pPr algn="r"/>
            <a:r>
              <a:rPr lang="en-US" b="1" dirty="0">
                <a:solidFill>
                  <a:srgbClr val="FF0000"/>
                </a:solidFill>
              </a:rPr>
              <a:t>SCO_3</a:t>
            </a:r>
          </a:p>
        </p:txBody>
      </p:sp>
      <p:sp>
        <p:nvSpPr>
          <p:cNvPr id="122" name="Thought Bubble: Cloud 22">
            <a:extLst>
              <a:ext uri="{FF2B5EF4-FFF2-40B4-BE49-F238E27FC236}">
                <a16:creationId xmlns:a16="http://schemas.microsoft.com/office/drawing/2014/main" id="{1567BDAA-16D4-6B3E-547B-868344DE885E}"/>
              </a:ext>
            </a:extLst>
          </p:cNvPr>
          <p:cNvSpPr/>
          <p:nvPr/>
        </p:nvSpPr>
        <p:spPr>
          <a:xfrm>
            <a:off x="10086761" y="1621889"/>
            <a:ext cx="1743097" cy="610608"/>
          </a:xfrm>
          <a:prstGeom prst="cloudCallout">
            <a:avLst>
              <a:gd name="adj1" fmla="val 30223"/>
              <a:gd name="adj2" fmla="val 185307"/>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400" dirty="0"/>
              <a:t>Incoming Call</a:t>
            </a:r>
          </a:p>
        </p:txBody>
      </p:sp>
      <p:sp>
        <p:nvSpPr>
          <p:cNvPr id="123" name="Multiplication Sign 122">
            <a:extLst>
              <a:ext uri="{FF2B5EF4-FFF2-40B4-BE49-F238E27FC236}">
                <a16:creationId xmlns:a16="http://schemas.microsoft.com/office/drawing/2014/main" id="{FEDA4EDC-688D-D330-1390-F12493939D7F}"/>
              </a:ext>
            </a:extLst>
          </p:cNvPr>
          <p:cNvSpPr/>
          <p:nvPr/>
        </p:nvSpPr>
        <p:spPr>
          <a:xfrm>
            <a:off x="8981312" y="4880357"/>
            <a:ext cx="751170" cy="738835"/>
          </a:xfrm>
          <a:prstGeom prst="mathMultiply">
            <a:avLst>
              <a:gd name="adj1" fmla="val 11262"/>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630374"/>
      </p:ext>
    </p:extLst>
  </p:cSld>
  <p:clrMapOvr>
    <a:masterClrMapping/>
  </p:clrMapOvr>
</p:sld>
</file>

<file path=ppt/theme/theme1.xml><?xml version="1.0" encoding="utf-8"?>
<a:theme xmlns:a="http://schemas.openxmlformats.org/drawingml/2006/main" name="Custom Design">
  <a:themeElements>
    <a:clrScheme name="A&amp;W_PPT">
      <a:dk1>
        <a:srgbClr val="393A39"/>
      </a:dk1>
      <a:lt1>
        <a:sysClr val="window" lastClr="FFFFFF"/>
      </a:lt1>
      <a:dk2>
        <a:srgbClr val="445469"/>
      </a:dk2>
      <a:lt2>
        <a:srgbClr val="F6F7FA"/>
      </a:lt2>
      <a:accent1>
        <a:srgbClr val="1D68A6"/>
      </a:accent1>
      <a:accent2>
        <a:srgbClr val="178E6B"/>
      </a:accent2>
      <a:accent3>
        <a:srgbClr val="84AC40"/>
      </a:accent3>
      <a:accent4>
        <a:srgbClr val="EE8A12"/>
      </a:accent4>
      <a:accent5>
        <a:srgbClr val="B0221D"/>
      </a:accent5>
      <a:accent6>
        <a:srgbClr val="381B41"/>
      </a:accent6>
      <a:hlink>
        <a:srgbClr val="216CAB"/>
      </a:hlink>
      <a:folHlink>
        <a:srgbClr val="1A916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5AB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A&amp;W_PPT">
      <a:dk1>
        <a:srgbClr val="393A39"/>
      </a:dk1>
      <a:lt1>
        <a:sysClr val="window" lastClr="FFFFFF"/>
      </a:lt1>
      <a:dk2>
        <a:srgbClr val="445469"/>
      </a:dk2>
      <a:lt2>
        <a:srgbClr val="F6F7FA"/>
      </a:lt2>
      <a:accent1>
        <a:srgbClr val="1D68A6"/>
      </a:accent1>
      <a:accent2>
        <a:srgbClr val="178E6B"/>
      </a:accent2>
      <a:accent3>
        <a:srgbClr val="84AC40"/>
      </a:accent3>
      <a:accent4>
        <a:srgbClr val="EE8A12"/>
      </a:accent4>
      <a:accent5>
        <a:srgbClr val="B0221D"/>
      </a:accent5>
      <a:accent6>
        <a:srgbClr val="381B41"/>
      </a:accent6>
      <a:hlink>
        <a:srgbClr val="216CAB"/>
      </a:hlink>
      <a:folHlink>
        <a:srgbClr val="1A916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amp;W_PPT">
      <a:dk1>
        <a:srgbClr val="393A39"/>
      </a:dk1>
      <a:lt1>
        <a:sysClr val="window" lastClr="FFFFFF"/>
      </a:lt1>
      <a:dk2>
        <a:srgbClr val="445469"/>
      </a:dk2>
      <a:lt2>
        <a:srgbClr val="F6F7FA"/>
      </a:lt2>
      <a:accent1>
        <a:srgbClr val="1D68A6"/>
      </a:accent1>
      <a:accent2>
        <a:srgbClr val="178E6B"/>
      </a:accent2>
      <a:accent3>
        <a:srgbClr val="84AC40"/>
      </a:accent3>
      <a:accent4>
        <a:srgbClr val="EE8A12"/>
      </a:accent4>
      <a:accent5>
        <a:srgbClr val="B0221D"/>
      </a:accent5>
      <a:accent6>
        <a:srgbClr val="381B41"/>
      </a:accent6>
      <a:hlink>
        <a:srgbClr val="216CAB"/>
      </a:hlink>
      <a:folHlink>
        <a:srgbClr val="1A916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5AB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A&amp;W_PPT">
      <a:dk1>
        <a:srgbClr val="393A39"/>
      </a:dk1>
      <a:lt1>
        <a:sysClr val="window" lastClr="FFFFFF"/>
      </a:lt1>
      <a:dk2>
        <a:srgbClr val="445469"/>
      </a:dk2>
      <a:lt2>
        <a:srgbClr val="F6F7FA"/>
      </a:lt2>
      <a:accent1>
        <a:srgbClr val="1D68A6"/>
      </a:accent1>
      <a:accent2>
        <a:srgbClr val="178E6B"/>
      </a:accent2>
      <a:accent3>
        <a:srgbClr val="84AC40"/>
      </a:accent3>
      <a:accent4>
        <a:srgbClr val="EE8A12"/>
      </a:accent4>
      <a:accent5>
        <a:srgbClr val="B0221D"/>
      </a:accent5>
      <a:accent6>
        <a:srgbClr val="381B41"/>
      </a:accent6>
      <a:hlink>
        <a:srgbClr val="216CAB"/>
      </a:hlink>
      <a:folHlink>
        <a:srgbClr val="1A916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97814</TotalTime>
  <Words>897</Words>
  <Application>Microsoft Office PowerPoint</Application>
  <PresentationFormat>寬螢幕</PresentationFormat>
  <Paragraphs>227</Paragraphs>
  <Slides>12</Slides>
  <Notes>1</Notes>
  <HiddenSlides>0</HiddenSlides>
  <MMClips>0</MMClips>
  <ScaleCrop>false</ScaleCrop>
  <HeadingPairs>
    <vt:vector size="6" baseType="variant">
      <vt:variant>
        <vt:lpstr>使用字型</vt:lpstr>
      </vt:variant>
      <vt:variant>
        <vt:i4>7</vt:i4>
      </vt:variant>
      <vt:variant>
        <vt:lpstr>佈景主題</vt:lpstr>
      </vt:variant>
      <vt:variant>
        <vt:i4>4</vt:i4>
      </vt:variant>
      <vt:variant>
        <vt:lpstr>投影片標題</vt:lpstr>
      </vt:variant>
      <vt:variant>
        <vt:i4>12</vt:i4>
      </vt:variant>
    </vt:vector>
  </HeadingPairs>
  <TitlesOfParts>
    <vt:vector size="23" baseType="lpstr">
      <vt:lpstr>Google Sans</vt:lpstr>
      <vt:lpstr>Arial</vt:lpstr>
      <vt:lpstr>Calibri</vt:lpstr>
      <vt:lpstr>Calibri Light</vt:lpstr>
      <vt:lpstr>Lato Light</vt:lpstr>
      <vt:lpstr>Roboto Light</vt:lpstr>
      <vt:lpstr>Wingdings</vt:lpstr>
      <vt:lpstr>Custom Design</vt:lpstr>
      <vt:lpstr>1_Custom Design</vt:lpstr>
      <vt:lpstr>2_Custom Design</vt:lpstr>
      <vt:lpstr>3_Custom Design</vt:lpstr>
      <vt:lpstr>Roadmap</vt:lpstr>
      <vt:lpstr>Roadmap</vt:lpstr>
      <vt:lpstr>2W User Case</vt:lpstr>
      <vt:lpstr>Features</vt:lpstr>
      <vt:lpstr>2Wheeler Digital Cluster</vt:lpstr>
      <vt:lpstr>PhoneLink Mirroring  </vt:lpstr>
      <vt:lpstr>Map Mirroring for Turn-By-Turn</vt:lpstr>
      <vt:lpstr>1xBT chip</vt:lpstr>
      <vt:lpstr>1xBT chip</vt:lpstr>
      <vt:lpstr>2xBT Chips</vt:lpstr>
      <vt:lpstr>2xBT Chips</vt:lpstr>
      <vt:lpstr>LE Audio + Classic Simultaneous Connection for Camera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Jetfabrik</dc:creator>
  <cp:keywords/>
  <dc:description/>
  <cp:lastModifiedBy>ANW03</cp:lastModifiedBy>
  <cp:revision>4843</cp:revision>
  <dcterms:created xsi:type="dcterms:W3CDTF">2014-11-12T21:47:38Z</dcterms:created>
  <dcterms:modified xsi:type="dcterms:W3CDTF">2026-05-21T17:05:43Z</dcterms:modified>
  <cp:category/>
</cp:coreProperties>
</file>