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0"/>
  </p:notesMasterIdLst>
  <p:handoutMasterIdLst>
    <p:handoutMasterId r:id="rId11"/>
  </p:handoutMasterIdLst>
  <p:sldIdLst>
    <p:sldId id="256" r:id="rId2"/>
    <p:sldId id="1010" r:id="rId3"/>
    <p:sldId id="1009" r:id="rId4"/>
    <p:sldId id="1008" r:id="rId5"/>
    <p:sldId id="266" r:id="rId6"/>
    <p:sldId id="12540656" r:id="rId7"/>
    <p:sldId id="12540658" r:id="rId8"/>
    <p:sldId id="12540659" r:id="rId9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9D6"/>
    <a:srgbClr val="B3BECD"/>
    <a:srgbClr val="5C718E"/>
    <a:srgbClr val="445468"/>
    <a:srgbClr val="4E617A"/>
    <a:srgbClr val="7B8FA9"/>
    <a:srgbClr val="1A9497"/>
    <a:srgbClr val="27C360"/>
    <a:srgbClr val="0070C0"/>
    <a:srgbClr val="92A2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567" autoAdjust="0"/>
  </p:normalViewPr>
  <p:slideViewPr>
    <p:cSldViewPr snapToGrid="0" snapToObjects="1">
      <p:cViewPr varScale="1">
        <p:scale>
          <a:sx n="63" d="100"/>
          <a:sy n="63" d="100"/>
        </p:scale>
        <p:origin x="804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5/4/2026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5/4/2026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1196E5-3A44-FABC-5AE8-552B49D76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Proposal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D75676-289F-8BFE-4D22-1F6C43DBC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179" y="1188960"/>
            <a:ext cx="10515164" cy="4744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In the 2W cluster segment, demand for Bluetooth functionality is growing rapidly. However, a complete-type BT module can’t meet these demands, as its functionality is limited. At the same time, its BOM cost is much higher than the HCI type, where A&amp;W delivers more robust and advanced features.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resource-limited systems such as the TRAVEO MCU, we can reduce the memory footprint while providing advanced features, such as simultaneously connecting a phone and a headset to the 2W DC and streaming voice and A2DP audio.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Here, we are offering technical proposals for MCU and SoC platforms based on HCI-type BT and combo modules.</a:t>
            </a:r>
          </a:p>
        </p:txBody>
      </p:sp>
    </p:spTree>
    <p:extLst>
      <p:ext uri="{BB962C8B-B14F-4D97-AF65-F5344CB8AC3E}">
        <p14:creationId xmlns:p14="http://schemas.microsoft.com/office/powerpoint/2010/main" val="4157307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41560-E222-A0D3-CDBD-6DC1AE34F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81068CCB-5C4F-43F5-2169-ED8611D140B8}"/>
              </a:ext>
            </a:extLst>
          </p:cNvPr>
          <p:cNvSpPr txBox="1"/>
          <p:nvPr/>
        </p:nvSpPr>
        <p:spPr>
          <a:xfrm>
            <a:off x="1845409" y="543637"/>
            <a:ext cx="9714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b="1" dirty="0"/>
              <a:t>Block Diagram of Bluetooth complete module and HCI module</a:t>
            </a:r>
            <a:endParaRPr lang="en-US" sz="2400" b="1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9E96EED-1467-EA4A-B91A-10FECCE8095C}"/>
              </a:ext>
            </a:extLst>
          </p:cNvPr>
          <p:cNvSpPr/>
          <p:nvPr/>
        </p:nvSpPr>
        <p:spPr>
          <a:xfrm>
            <a:off x="1605280" y="2021840"/>
            <a:ext cx="2641600" cy="2123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1404CB5-BB6E-725C-62EC-E2A7825D1731}"/>
              </a:ext>
            </a:extLst>
          </p:cNvPr>
          <p:cNvSpPr/>
          <p:nvPr/>
        </p:nvSpPr>
        <p:spPr>
          <a:xfrm>
            <a:off x="1391920" y="1737360"/>
            <a:ext cx="2854960" cy="231648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DEBCDF0-D06F-80BD-2072-EB77A7FAC945}"/>
              </a:ext>
            </a:extLst>
          </p:cNvPr>
          <p:cNvSpPr/>
          <p:nvPr/>
        </p:nvSpPr>
        <p:spPr>
          <a:xfrm>
            <a:off x="1324098" y="4558815"/>
            <a:ext cx="2854960" cy="19507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01641D5-E870-9BB5-5B12-B075A4FF3BFF}"/>
              </a:ext>
            </a:extLst>
          </p:cNvPr>
          <p:cNvSpPr/>
          <p:nvPr/>
        </p:nvSpPr>
        <p:spPr>
          <a:xfrm>
            <a:off x="6585464" y="1705025"/>
            <a:ext cx="2854960" cy="231648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C5B2392-7B1C-407D-AA7C-B9A2F0C985AB}"/>
              </a:ext>
            </a:extLst>
          </p:cNvPr>
          <p:cNvSpPr/>
          <p:nvPr/>
        </p:nvSpPr>
        <p:spPr>
          <a:xfrm>
            <a:off x="6585464" y="4572199"/>
            <a:ext cx="2854960" cy="19507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FAFE72C1-79CF-7461-5AF7-BAF4384DE095}"/>
              </a:ext>
            </a:extLst>
          </p:cNvPr>
          <p:cNvSpPr txBox="1"/>
          <p:nvPr/>
        </p:nvSpPr>
        <p:spPr>
          <a:xfrm>
            <a:off x="1452880" y="1323825"/>
            <a:ext cx="111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/>
              <a:t>SoC/MCU</a:t>
            </a:r>
            <a:endParaRPr lang="zh-TW" altLang="en-US" b="1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02F3388-0986-C086-E51E-1344CDD50FFB}"/>
              </a:ext>
            </a:extLst>
          </p:cNvPr>
          <p:cNvSpPr txBox="1"/>
          <p:nvPr/>
        </p:nvSpPr>
        <p:spPr>
          <a:xfrm>
            <a:off x="6783582" y="1293271"/>
            <a:ext cx="111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/>
              <a:t>SoC/MCU</a:t>
            </a:r>
            <a:endParaRPr lang="zh-TW" altLang="en-US" b="1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2BF4746-E1E5-02E2-6038-C509A5367B40}"/>
              </a:ext>
            </a:extLst>
          </p:cNvPr>
          <p:cNvSpPr txBox="1"/>
          <p:nvPr/>
        </p:nvSpPr>
        <p:spPr>
          <a:xfrm>
            <a:off x="1820009" y="1757680"/>
            <a:ext cx="186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2W Digital Cluster</a:t>
            </a:r>
          </a:p>
          <a:p>
            <a:r>
              <a:rPr lang="en-US" altLang="zh-TW" dirty="0"/>
              <a:t> Application</a:t>
            </a:r>
            <a:endParaRPr lang="zh-TW" altLang="en-US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13C91DD7-0635-FDC2-58EC-DD43FAF031AD}"/>
              </a:ext>
            </a:extLst>
          </p:cNvPr>
          <p:cNvSpPr txBox="1"/>
          <p:nvPr/>
        </p:nvSpPr>
        <p:spPr>
          <a:xfrm>
            <a:off x="6945581" y="1711276"/>
            <a:ext cx="186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2W Digital Cluster</a:t>
            </a:r>
          </a:p>
          <a:p>
            <a:r>
              <a:rPr lang="en-US" altLang="zh-TW" dirty="0"/>
              <a:t> Application</a:t>
            </a:r>
            <a:endParaRPr lang="zh-TW" altLang="en-US" dirty="0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37B25DDC-0719-A043-4B33-61A086B7A486}"/>
              </a:ext>
            </a:extLst>
          </p:cNvPr>
          <p:cNvSpPr/>
          <p:nvPr/>
        </p:nvSpPr>
        <p:spPr>
          <a:xfrm>
            <a:off x="1452880" y="5791065"/>
            <a:ext cx="1747520" cy="672477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chemeClr val="tx1"/>
                </a:solidFill>
              </a:rPr>
              <a:t>HCI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</a:rPr>
              <a:t>Bluetooth Baseband/Radio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920EACBD-D061-2460-1FCD-427DEB4BF8CD}"/>
              </a:ext>
            </a:extLst>
          </p:cNvPr>
          <p:cNvSpPr/>
          <p:nvPr/>
        </p:nvSpPr>
        <p:spPr>
          <a:xfrm>
            <a:off x="1452880" y="4679217"/>
            <a:ext cx="1747520" cy="1065855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MCU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913ADE2-4105-1431-5712-28CD0E088A5A}"/>
              </a:ext>
            </a:extLst>
          </p:cNvPr>
          <p:cNvSpPr/>
          <p:nvPr/>
        </p:nvSpPr>
        <p:spPr>
          <a:xfrm>
            <a:off x="1579880" y="5054601"/>
            <a:ext cx="1493520" cy="660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Bluetooth stack/profile</a:t>
            </a:r>
            <a:endParaRPr lang="zh-TW" altLang="en-US" dirty="0"/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E81DDB8B-08E9-DBA6-B156-447C0FF589EF}"/>
              </a:ext>
            </a:extLst>
          </p:cNvPr>
          <p:cNvSpPr/>
          <p:nvPr/>
        </p:nvSpPr>
        <p:spPr>
          <a:xfrm>
            <a:off x="3305298" y="4679218"/>
            <a:ext cx="748542" cy="579120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chemeClr val="tx1"/>
                </a:solidFill>
              </a:rPr>
              <a:t>RAM/ROM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D4692532-2953-176C-439E-EF99835F73FC}"/>
              </a:ext>
            </a:extLst>
          </p:cNvPr>
          <p:cNvSpPr/>
          <p:nvPr/>
        </p:nvSpPr>
        <p:spPr>
          <a:xfrm>
            <a:off x="3301866" y="5321079"/>
            <a:ext cx="775726" cy="1142463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chemeClr val="tx1"/>
                </a:solidFill>
              </a:rPr>
              <a:t>Audio DSP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6498E08-A370-829A-644C-41FE2374338F}"/>
              </a:ext>
            </a:extLst>
          </p:cNvPr>
          <p:cNvSpPr/>
          <p:nvPr/>
        </p:nvSpPr>
        <p:spPr>
          <a:xfrm>
            <a:off x="1605280" y="3151036"/>
            <a:ext cx="2413000" cy="660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Bluetooth Application</a:t>
            </a:r>
            <a:endParaRPr lang="zh-TW" altLang="en-US" dirty="0"/>
          </a:p>
        </p:txBody>
      </p:sp>
      <p:sp>
        <p:nvSpPr>
          <p:cNvPr id="24" name="箭號: 上-下雙向 23">
            <a:extLst>
              <a:ext uri="{FF2B5EF4-FFF2-40B4-BE49-F238E27FC236}">
                <a16:creationId xmlns:a16="http://schemas.microsoft.com/office/drawing/2014/main" id="{AB10A633-A4F3-5A0E-7591-B5595983E47F}"/>
              </a:ext>
            </a:extLst>
          </p:cNvPr>
          <p:cNvSpPr/>
          <p:nvPr/>
        </p:nvSpPr>
        <p:spPr>
          <a:xfrm>
            <a:off x="2468880" y="4074160"/>
            <a:ext cx="274320" cy="484655"/>
          </a:xfrm>
          <a:prstGeom prst="upDownArrow">
            <a:avLst/>
          </a:prstGeom>
          <a:solidFill>
            <a:srgbClr val="165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8A0FB6B8-F45B-BEF9-AC75-4A0C21C243AC}"/>
              </a:ext>
            </a:extLst>
          </p:cNvPr>
          <p:cNvSpPr txBox="1"/>
          <p:nvPr/>
        </p:nvSpPr>
        <p:spPr>
          <a:xfrm>
            <a:off x="2726291" y="4113419"/>
            <a:ext cx="115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UART/USB</a:t>
            </a:r>
            <a:endParaRPr lang="zh-TW" altLang="en-US" dirty="0"/>
          </a:p>
        </p:txBody>
      </p:sp>
      <p:sp>
        <p:nvSpPr>
          <p:cNvPr id="26" name="箭號: 上-下雙向 25">
            <a:extLst>
              <a:ext uri="{FF2B5EF4-FFF2-40B4-BE49-F238E27FC236}">
                <a16:creationId xmlns:a16="http://schemas.microsoft.com/office/drawing/2014/main" id="{BFFEBC19-DEDF-1AF7-E383-D35FECAD396C}"/>
              </a:ext>
            </a:extLst>
          </p:cNvPr>
          <p:cNvSpPr/>
          <p:nvPr/>
        </p:nvSpPr>
        <p:spPr>
          <a:xfrm>
            <a:off x="7369184" y="4013607"/>
            <a:ext cx="274320" cy="484655"/>
          </a:xfrm>
          <a:prstGeom prst="upDownArrow">
            <a:avLst/>
          </a:prstGeom>
          <a:solidFill>
            <a:srgbClr val="165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8897E949-BF75-0A1B-104E-D6DAF0AC8922}"/>
              </a:ext>
            </a:extLst>
          </p:cNvPr>
          <p:cNvSpPr txBox="1"/>
          <p:nvPr/>
        </p:nvSpPr>
        <p:spPr>
          <a:xfrm>
            <a:off x="7732097" y="4068315"/>
            <a:ext cx="695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UART</a:t>
            </a:r>
            <a:endParaRPr lang="zh-TW" altLang="en-US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BC2DF2A3-A7C4-1E74-0CE1-C5D6A22E8646}"/>
              </a:ext>
            </a:extLst>
          </p:cNvPr>
          <p:cNvSpPr/>
          <p:nvPr/>
        </p:nvSpPr>
        <p:spPr>
          <a:xfrm>
            <a:off x="6783583" y="2781221"/>
            <a:ext cx="2413000" cy="4079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Bluetooth Application</a:t>
            </a:r>
            <a:endParaRPr lang="zh-TW" altLang="en-US" dirty="0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5C236E79-E772-3217-6CA3-06377BAEA0D4}"/>
              </a:ext>
            </a:extLst>
          </p:cNvPr>
          <p:cNvSpPr/>
          <p:nvPr/>
        </p:nvSpPr>
        <p:spPr>
          <a:xfrm>
            <a:off x="6783582" y="3226553"/>
            <a:ext cx="2412999" cy="660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Bluetooth stack/profile</a:t>
            </a:r>
            <a:endParaRPr lang="zh-TW" altLang="en-US" dirty="0"/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D8004667-56BD-6CF8-E771-529C80D465E5}"/>
              </a:ext>
            </a:extLst>
          </p:cNvPr>
          <p:cNvSpPr/>
          <p:nvPr/>
        </p:nvSpPr>
        <p:spPr>
          <a:xfrm>
            <a:off x="6651915" y="4572199"/>
            <a:ext cx="1813560" cy="1838688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b" anchorCtr="0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Bluetooth Baseband/ Radio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6DBB9524-FBC4-5AD8-78C3-D5E31615E84F}"/>
              </a:ext>
            </a:extLst>
          </p:cNvPr>
          <p:cNvSpPr/>
          <p:nvPr/>
        </p:nvSpPr>
        <p:spPr>
          <a:xfrm>
            <a:off x="8708070" y="4626562"/>
            <a:ext cx="641047" cy="1775947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zh-TW" sz="1600" dirty="0">
                <a:solidFill>
                  <a:schemeClr val="tx1"/>
                </a:solidFill>
              </a:rPr>
              <a:t>Audio Interface:</a:t>
            </a:r>
          </a:p>
          <a:p>
            <a:pPr algn="ctr"/>
            <a:r>
              <a:rPr lang="en-US" altLang="zh-TW" sz="1600" dirty="0">
                <a:solidFill>
                  <a:schemeClr val="tx1"/>
                </a:solidFill>
              </a:rPr>
              <a:t>I2S/PCM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32" name="矩形: 圓角 31">
            <a:extLst>
              <a:ext uri="{FF2B5EF4-FFF2-40B4-BE49-F238E27FC236}">
                <a16:creationId xmlns:a16="http://schemas.microsoft.com/office/drawing/2014/main" id="{D07A9740-8918-856A-BDF6-BC99698E94EE}"/>
              </a:ext>
            </a:extLst>
          </p:cNvPr>
          <p:cNvSpPr/>
          <p:nvPr/>
        </p:nvSpPr>
        <p:spPr>
          <a:xfrm>
            <a:off x="6690011" y="5092623"/>
            <a:ext cx="1747520" cy="579120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BLE/BR/EDR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A0BEFE8C-C255-ED26-A32A-D6051A582D7B}"/>
              </a:ext>
            </a:extLst>
          </p:cNvPr>
          <p:cNvSpPr txBox="1"/>
          <p:nvPr/>
        </p:nvSpPr>
        <p:spPr>
          <a:xfrm>
            <a:off x="4256491" y="4446292"/>
            <a:ext cx="16420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Complete Type </a:t>
            </a:r>
          </a:p>
          <a:p>
            <a:r>
              <a:rPr lang="en-US" altLang="zh-TW" dirty="0"/>
              <a:t>Module</a:t>
            </a:r>
            <a:endParaRPr lang="zh-TW" altLang="en-US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56882A06-AA7B-277D-4A09-A46F3EB14178}"/>
              </a:ext>
            </a:extLst>
          </p:cNvPr>
          <p:cNvSpPr txBox="1"/>
          <p:nvPr/>
        </p:nvSpPr>
        <p:spPr>
          <a:xfrm>
            <a:off x="9542106" y="4498262"/>
            <a:ext cx="2018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Bluetooth HCI type </a:t>
            </a:r>
          </a:p>
          <a:p>
            <a:r>
              <a:rPr lang="en-US" altLang="zh-TW" dirty="0"/>
              <a:t>module</a:t>
            </a:r>
            <a:endParaRPr lang="zh-TW" altLang="en-US" dirty="0"/>
          </a:p>
        </p:txBody>
      </p:sp>
      <p:sp>
        <p:nvSpPr>
          <p:cNvPr id="36" name="箭號: 上-下雙向 35">
            <a:extLst>
              <a:ext uri="{FF2B5EF4-FFF2-40B4-BE49-F238E27FC236}">
                <a16:creationId xmlns:a16="http://schemas.microsoft.com/office/drawing/2014/main" id="{48B2F003-85EB-81E9-4A4D-4B467D85872D}"/>
              </a:ext>
            </a:extLst>
          </p:cNvPr>
          <p:cNvSpPr/>
          <p:nvPr/>
        </p:nvSpPr>
        <p:spPr>
          <a:xfrm rot="5400000">
            <a:off x="4211560" y="5276881"/>
            <a:ext cx="274320" cy="484655"/>
          </a:xfrm>
          <a:prstGeom prst="upDownArrow">
            <a:avLst/>
          </a:prstGeom>
          <a:solidFill>
            <a:srgbClr val="165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箭號: 上-下雙向 36">
            <a:extLst>
              <a:ext uri="{FF2B5EF4-FFF2-40B4-BE49-F238E27FC236}">
                <a16:creationId xmlns:a16="http://schemas.microsoft.com/office/drawing/2014/main" id="{5AF2BCDE-DECF-2E13-8952-717215BE30C1}"/>
              </a:ext>
            </a:extLst>
          </p:cNvPr>
          <p:cNvSpPr/>
          <p:nvPr/>
        </p:nvSpPr>
        <p:spPr>
          <a:xfrm rot="5400000">
            <a:off x="9454551" y="5340446"/>
            <a:ext cx="274320" cy="484655"/>
          </a:xfrm>
          <a:prstGeom prst="upDownArrow">
            <a:avLst/>
          </a:prstGeom>
          <a:solidFill>
            <a:srgbClr val="165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94F51D55-564A-8215-F377-A42AC76E5A26}"/>
              </a:ext>
            </a:extLst>
          </p:cNvPr>
          <p:cNvSpPr txBox="1"/>
          <p:nvPr/>
        </p:nvSpPr>
        <p:spPr>
          <a:xfrm>
            <a:off x="9799309" y="5357463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Audio</a:t>
            </a:r>
            <a:endParaRPr lang="zh-TW" altLang="en-US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AD37B156-E31B-43D7-CDA0-E22FC01E9E1A}"/>
              </a:ext>
            </a:extLst>
          </p:cNvPr>
          <p:cNvSpPr txBox="1"/>
          <p:nvPr/>
        </p:nvSpPr>
        <p:spPr>
          <a:xfrm>
            <a:off x="4540729" y="5329869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Audio</a:t>
            </a:r>
            <a:endParaRPr lang="zh-TW" altLang="en-US" dirty="0"/>
          </a:p>
        </p:txBody>
      </p: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D949307C-FBEF-A006-2856-A3AB53B22940}"/>
              </a:ext>
            </a:extLst>
          </p:cNvPr>
          <p:cNvSpPr/>
          <p:nvPr/>
        </p:nvSpPr>
        <p:spPr>
          <a:xfrm>
            <a:off x="6802901" y="4632814"/>
            <a:ext cx="1433366" cy="283607"/>
          </a:xfrm>
          <a:prstGeom prst="roundRect">
            <a:avLst/>
          </a:prstGeom>
          <a:solidFill>
            <a:srgbClr val="C0C9D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HCI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84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D073A-BF84-36B4-FD23-3D7BBFF61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01CDF0-2906-CB71-E748-8A63B8EA7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E081CC5-A7AF-8CC6-D37D-DB65B0D479B8}"/>
              </a:ext>
            </a:extLst>
          </p:cNvPr>
          <p:cNvSpPr txBox="1">
            <a:spLocks/>
          </p:cNvSpPr>
          <p:nvPr/>
        </p:nvSpPr>
        <p:spPr>
          <a:xfrm>
            <a:off x="1465556" y="1291734"/>
            <a:ext cx="9055705" cy="3027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b="1" dirty="0">
                <a:ea typeface="Lato Light" panose="020F0502020204030203" pitchFamily="34" charset="0"/>
                <a:cs typeface="Lato Light" panose="020F0502020204030203" pitchFamily="34" charset="0"/>
              </a:rPr>
              <a:t>A&amp;W Solution with </a:t>
            </a:r>
            <a:r>
              <a:rPr lang="en-US" altLang="zh-TW" sz="1600" b="1" dirty="0">
                <a:ea typeface="Lato Light" panose="020F0502020204030203" pitchFamily="34" charset="0"/>
                <a:cs typeface="Lato Light" panose="020F0502020204030203" pitchFamily="34" charset="0"/>
              </a:rPr>
              <a:t>Bluetooth only HCI Type Chip  </a:t>
            </a:r>
            <a:r>
              <a:rPr lang="en-US" sz="1600" b="1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  <a:p>
            <a:pPr marL="285750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ea typeface="Lato Light" panose="020F0502020204030203" pitchFamily="34" charset="0"/>
                <a:cs typeface="Lato Light" panose="020F0502020204030203" pitchFamily="34" charset="0"/>
              </a:rPr>
              <a:t>Bluetooth Audio Routing  : </a:t>
            </a:r>
            <a:r>
              <a:rPr lang="en-US" altLang="zh-TW" sz="1600" dirty="0">
                <a:ea typeface="Lato Light" panose="020F0502020204030203" pitchFamily="34" charset="0"/>
                <a:cs typeface="Lato Light" panose="020F0502020204030203" pitchFamily="34" charset="0"/>
              </a:rPr>
              <a:t>Connect Mobile Phone and Headset same time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HFP  AG &amp; Client with Audio Bridge between Phone and Headset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Stream Map guidance routed from Phone to Headset.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A2DP SRC &amp; SNK with Audio Bridge between Phone and Headset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Bluetooth GATT : Turn-by-Turn data transfer .</a:t>
            </a:r>
          </a:p>
          <a:p>
            <a:pPr marL="280987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altLang="zh-TW" sz="1600" dirty="0">
                <a:ea typeface="Lato Light" panose="020F0502020204030203" pitchFamily="34" charset="0"/>
                <a:cs typeface="Lato Light" panose="020F0502020204030203" pitchFamily="34" charset="0"/>
              </a:rPr>
              <a:t>Bluetooth BLE (GATT) : 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Turn by Turn data transfer </a:t>
            </a:r>
            <a:endParaRPr lang="en-US" sz="1400" dirty="0"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80987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ea typeface="Lato Light" panose="020F0502020204030203" pitchFamily="34" charset="0"/>
                <a:cs typeface="Lato Light" panose="020F0502020204030203" pitchFamily="34" charset="0"/>
              </a:rPr>
              <a:t>Map Streaming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Bluetooth SPP : Stream  Phone’s Map screen to Digital Cluster( Cluster need add MFI chip for iPhone  ) </a:t>
            </a:r>
          </a:p>
          <a:p>
            <a:pPr marL="180975" lvl="3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  <a:p>
            <a:pPr marL="180975" lvl="3" indent="0">
              <a:lnSpc>
                <a:spcPct val="100000"/>
              </a:lnSpc>
              <a:spcBef>
                <a:spcPts val="300"/>
              </a:spcBef>
              <a:buNone/>
            </a:pPr>
            <a:endParaRPr lang="en-US" sz="1400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E76D45-97CF-EC25-7CA5-F396DF23829B}"/>
              </a:ext>
            </a:extLst>
          </p:cNvPr>
          <p:cNvSpPr txBox="1"/>
          <p:nvPr/>
        </p:nvSpPr>
        <p:spPr>
          <a:xfrm>
            <a:off x="922578" y="932683"/>
            <a:ext cx="971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800" b="1" dirty="0"/>
              <a:t> Low End </a:t>
            </a:r>
            <a:r>
              <a:rPr lang="en-US" sz="2000" b="1" dirty="0"/>
              <a:t>2W Digital Cluster RTOS Solution </a:t>
            </a:r>
            <a:endParaRPr lang="en-US" sz="2000" b="1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DAE4630B-398E-9D76-365C-BDC35F3F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314031"/>
              </p:ext>
            </p:extLst>
          </p:nvPr>
        </p:nvGraphicFramePr>
        <p:xfrm>
          <a:off x="1638276" y="4571805"/>
          <a:ext cx="6774204" cy="2102838"/>
        </p:xfrm>
        <a:graphic>
          <a:graphicData uri="http://schemas.openxmlformats.org/drawingml/2006/table">
            <a:tbl>
              <a:tblPr/>
              <a:tblGrid>
                <a:gridCol w="2363974">
                  <a:extLst>
                    <a:ext uri="{9D8B030D-6E8A-4147-A177-3AD203B41FA5}">
                      <a16:colId xmlns:a16="http://schemas.microsoft.com/office/drawing/2014/main" val="1011346546"/>
                    </a:ext>
                  </a:extLst>
                </a:gridCol>
                <a:gridCol w="1470440">
                  <a:extLst>
                    <a:ext uri="{9D8B030D-6E8A-4147-A177-3AD203B41FA5}">
                      <a16:colId xmlns:a16="http://schemas.microsoft.com/office/drawing/2014/main" val="3665085898"/>
                    </a:ext>
                  </a:extLst>
                </a:gridCol>
                <a:gridCol w="1543234">
                  <a:extLst>
                    <a:ext uri="{9D8B030D-6E8A-4147-A177-3AD203B41FA5}">
                      <a16:colId xmlns:a16="http://schemas.microsoft.com/office/drawing/2014/main" val="294849201"/>
                    </a:ext>
                  </a:extLst>
                </a:gridCol>
                <a:gridCol w="1396556">
                  <a:extLst>
                    <a:ext uri="{9D8B030D-6E8A-4147-A177-3AD203B41FA5}">
                      <a16:colId xmlns:a16="http://schemas.microsoft.com/office/drawing/2014/main" val="1156721288"/>
                    </a:ext>
                  </a:extLst>
                </a:gridCol>
              </a:tblGrid>
              <a:tr h="226685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Bluetooth Memory Footprint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740157"/>
                  </a:ext>
                </a:extLst>
              </a:tr>
              <a:tr h="2266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Item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Code Size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RAM Size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CPU Loading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292226"/>
                  </a:ext>
                </a:extLst>
              </a:tr>
              <a:tr h="4067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BT Stack/BLE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150KB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32KB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Negligible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780330"/>
                  </a:ext>
                </a:extLst>
              </a:tr>
              <a:tr h="5827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Audio Routing :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1.HFP 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2.A2DP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30MHz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695738"/>
                  </a:ext>
                </a:extLst>
              </a:tr>
              <a:tr h="2266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Map Streaming 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Negligible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793068"/>
                  </a:ext>
                </a:extLst>
              </a:tr>
              <a:tr h="43336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Total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150KB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32KB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30MHz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557299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B69F0714-5D81-159E-BD4E-997C5ABBCE9C}"/>
              </a:ext>
            </a:extLst>
          </p:cNvPr>
          <p:cNvSpPr txBox="1"/>
          <p:nvPr/>
        </p:nvSpPr>
        <p:spPr>
          <a:xfrm>
            <a:off x="1546836" y="41275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altLang="zh-TW" sz="1600" b="1" dirty="0">
                <a:ea typeface="Lato Light" panose="020F0502020204030203" pitchFamily="34" charset="0"/>
                <a:cs typeface="Lato Light" panose="020F0502020204030203" pitchFamily="34" charset="0"/>
              </a:rPr>
              <a:t>Memory Footprint </a:t>
            </a:r>
            <a:endParaRPr lang="en-US" altLang="zh-TW" sz="1400" b="1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034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FAEB4-FF33-1976-67B2-BECE4D194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EEB007-478E-9AB7-6BF2-F53760CDD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333520-C755-AD8E-C8A3-75D886650CEE}"/>
              </a:ext>
            </a:extLst>
          </p:cNvPr>
          <p:cNvSpPr txBox="1"/>
          <p:nvPr/>
        </p:nvSpPr>
        <p:spPr>
          <a:xfrm>
            <a:off x="1432032" y="1039345"/>
            <a:ext cx="81488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zh-TW" b="1" dirty="0"/>
              <a:t> Middle /High End </a:t>
            </a:r>
            <a:r>
              <a:rPr lang="en-US" altLang="zh-TW" sz="2000" b="1" dirty="0"/>
              <a:t>2W Digital Cluster  Solution </a:t>
            </a:r>
            <a:endParaRPr lang="en-US" altLang="zh-TW" sz="2000" b="1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BB5A2A0D-B8C7-D098-2482-DF10B1F9A29A}"/>
              </a:ext>
            </a:extLst>
          </p:cNvPr>
          <p:cNvSpPr txBox="1">
            <a:spLocks/>
          </p:cNvSpPr>
          <p:nvPr/>
        </p:nvSpPr>
        <p:spPr>
          <a:xfrm>
            <a:off x="1576844" y="1564316"/>
            <a:ext cx="9038311" cy="47347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altLang="zh-TW" sz="2000" b="1" dirty="0">
                <a:ea typeface="Lato Light" panose="020F0502020204030203" pitchFamily="34" charset="0"/>
                <a:cs typeface="Lato Light" panose="020F0502020204030203" pitchFamily="34" charset="0"/>
              </a:rPr>
              <a:t>A&amp;W Solution with Bluetooth Combo Chip </a:t>
            </a:r>
          </a:p>
          <a:p>
            <a:pPr marL="285750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altLang="zh-TW" sz="1600" dirty="0">
                <a:ea typeface="Lato Light" panose="020F0502020204030203" pitchFamily="34" charset="0"/>
                <a:cs typeface="Lato Light" panose="020F0502020204030203" pitchFamily="34" charset="0"/>
              </a:rPr>
              <a:t>Bluetooth Audio Routing  : Connect Mobile Phone and Headset same time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HFP  AG &amp; Client with Audio Bridge between Phone and Headset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Stream Map guidance routed from Phone to Headset.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A2DP SRC &amp; SNK with Audio Bridge between Phone and Headset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PBAP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altLang="zh-TW" sz="1400" dirty="0"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80987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altLang="zh-TW" sz="1600" dirty="0">
                <a:ea typeface="Lato Light" panose="020F0502020204030203" pitchFamily="34" charset="0"/>
                <a:cs typeface="Lato Light" panose="020F0502020204030203" pitchFamily="34" charset="0"/>
              </a:rPr>
              <a:t>Bluetooth BLE : 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Turn by Turn data transfer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TPMS …</a:t>
            </a:r>
          </a:p>
          <a:p>
            <a:pPr marL="180975" lvl="3" indent="0">
              <a:lnSpc>
                <a:spcPct val="100000"/>
              </a:lnSpc>
              <a:spcBef>
                <a:spcPts val="300"/>
              </a:spcBef>
              <a:buNone/>
            </a:pPr>
            <a:endParaRPr lang="en-US" sz="1400" dirty="0"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80987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ea typeface="Lato Light" panose="020F0502020204030203" pitchFamily="34" charset="0"/>
                <a:cs typeface="Lato Light" panose="020F0502020204030203" pitchFamily="34" charset="0"/>
              </a:rPr>
              <a:t>Phone Mirroring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CarPlay Wired &amp; Wireless with Audio bridge between Phone and Headset 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Android Auto Wired &amp; Wireless with Audio bridge between Phone and Headset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1400" dirty="0"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280987" lvl="2" indent="-2857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altLang="zh-TW" sz="1600" dirty="0">
                <a:ea typeface="Lato Light" panose="020F0502020204030203" pitchFamily="34" charset="0"/>
                <a:cs typeface="Lato Light" panose="020F0502020204030203" pitchFamily="34" charset="0"/>
              </a:rPr>
              <a:t>Map Streaming through Wi-Fi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zh-TW" sz="1400" dirty="0">
                <a:ea typeface="Lato Light" panose="020F0502020204030203" pitchFamily="34" charset="0"/>
                <a:cs typeface="Lato Light" panose="020F0502020204030203" pitchFamily="34" charset="0"/>
              </a:rPr>
              <a:t>Stream Phone’s Map screen to Digital Cluster</a:t>
            </a:r>
          </a:p>
          <a:p>
            <a:pPr marL="466725" lvl="3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altLang="zh-TW" sz="1400" dirty="0">
              <a:solidFill>
                <a:srgbClr val="0070C0"/>
              </a:solidFill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65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BCAB5-7AC2-EA38-D325-3204B7F5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124C-2650-BF33-5B83-143CC07B2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Introducing A&amp;W CarPlay/Android Auto Solution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09F94-85DD-E34D-701F-023EAAABE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70" y="858258"/>
            <a:ext cx="5814253" cy="4201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400" b="1" dirty="0"/>
              <a:t>A&amp;W CarPlay/Android Auto Solution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022A50-18F5-E2FB-3E8C-802C6FFBF45D}"/>
              </a:ext>
            </a:extLst>
          </p:cNvPr>
          <p:cNvSpPr txBox="1">
            <a:spLocks/>
          </p:cNvSpPr>
          <p:nvPr/>
        </p:nvSpPr>
        <p:spPr>
          <a:xfrm>
            <a:off x="787810" y="1342101"/>
            <a:ext cx="10616380" cy="52036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000" dirty="0"/>
              <a:t>End-to-End System-Oriented Design &amp; Service: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200" dirty="0"/>
              <a:t>             -  </a:t>
            </a:r>
            <a:r>
              <a:rPr lang="en-US" altLang="zh-TW" sz="2000" dirty="0"/>
              <a:t>expedite development &amp; ease certification process</a:t>
            </a:r>
          </a:p>
          <a:p>
            <a:pPr marL="361950" lvl="1" indent="0">
              <a:buFont typeface="Wingdings" panose="05000000000000000000" pitchFamily="2" charset="2"/>
              <a:buNone/>
            </a:pPr>
            <a:endParaRPr lang="en-US" altLang="zh-TW" sz="1600" dirty="0"/>
          </a:p>
          <a:p>
            <a:pPr marL="361950" lvl="1" indent="0">
              <a:buFont typeface="Wingdings" panose="05000000000000000000" pitchFamily="2" charset="2"/>
              <a:buNone/>
            </a:pPr>
            <a:r>
              <a:rPr lang="en-US" altLang="zh-TW" sz="1800" dirty="0"/>
              <a:t>1. CarPlay &amp; Android Auto  SDK </a:t>
            </a:r>
          </a:p>
          <a:p>
            <a:pPr lvl="3"/>
            <a:r>
              <a:rPr lang="en-US" altLang="zh-TW" dirty="0"/>
              <a:t>Connection Management: Authentication ( OOB, iAP2, </a:t>
            </a:r>
            <a:r>
              <a:rPr lang="en-US" altLang="zh-TW" dirty="0" err="1"/>
              <a:t>MFi</a:t>
            </a:r>
            <a:r>
              <a:rPr lang="en-US" altLang="zh-TW" dirty="0"/>
              <a:t>), Connection, Reconnection,</a:t>
            </a:r>
            <a:r>
              <a:rPr lang="en-US" altLang="zh-TW" b="1" dirty="0"/>
              <a:t> </a:t>
            </a:r>
          </a:p>
          <a:p>
            <a:pPr marL="968375" lvl="3" indent="0">
              <a:buFont typeface="Calibri" panose="020F0502020204030204" pitchFamily="34" charset="0"/>
              <a:buNone/>
            </a:pPr>
            <a:r>
              <a:rPr lang="zh-TW" altLang="en-US" dirty="0"/>
              <a:t>   </a:t>
            </a:r>
            <a:r>
              <a:rPr lang="en-US" altLang="zh-TW" dirty="0"/>
              <a:t>Switching between Muti devices and Mirroring AP ( CP, AA…)</a:t>
            </a:r>
          </a:p>
          <a:p>
            <a:pPr lvl="3"/>
            <a:r>
              <a:rPr lang="en-US" altLang="zh-TW" dirty="0"/>
              <a:t>Resource Management: Audio Focus / Mixing / Ducking Policy,  Last User Mode: Native UI , CarPlay UI</a:t>
            </a:r>
          </a:p>
          <a:p>
            <a:pPr lvl="3"/>
            <a:r>
              <a:rPr lang="en-US" altLang="zh-TW" dirty="0"/>
              <a:t>Solve User Input, UI Stream, Local GPS / GNSS (Blind guidance , Dead-Reckoning)</a:t>
            </a:r>
          </a:p>
          <a:p>
            <a:pPr marL="361950" lvl="1" indent="0"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marL="361950" lvl="1" indent="0">
              <a:buFont typeface="Wingdings" panose="05000000000000000000" pitchFamily="2" charset="2"/>
              <a:buNone/>
            </a:pPr>
            <a:r>
              <a:rPr lang="en-US" altLang="zh-TW" sz="1800" dirty="0"/>
              <a:t>2.</a:t>
            </a:r>
            <a:r>
              <a:rPr lang="en-US" altLang="zh-TW" sz="1800" kern="100" dirty="0">
                <a:ea typeface="PMingLiU" panose="02020500000000000000" pitchFamily="18" charset="-120"/>
                <a:cs typeface="Calibri" panose="020F0502020204030204" pitchFamily="34" charset="0"/>
              </a:rPr>
              <a:t> Audio System</a:t>
            </a:r>
            <a:r>
              <a:rPr lang="en-US" altLang="zh-TW" sz="1800" dirty="0"/>
              <a:t>: </a:t>
            </a:r>
          </a:p>
          <a:p>
            <a:pPr lvl="3"/>
            <a:r>
              <a:rPr lang="en-US" altLang="zh-TW" dirty="0"/>
              <a:t>Driver : </a:t>
            </a:r>
            <a:r>
              <a:rPr lang="en-US" altLang="zh-TW" dirty="0" err="1"/>
              <a:t>WiFi</a:t>
            </a:r>
            <a:r>
              <a:rPr lang="en-US" altLang="zh-TW" dirty="0"/>
              <a:t> ( Throughput , Interference ,None DFS (Dynamic Frequency Selection) ), </a:t>
            </a:r>
          </a:p>
          <a:p>
            <a:pPr marL="968375" lvl="3" indent="0">
              <a:buFont typeface="Calibri" panose="020F0502020204030204" pitchFamily="34" charset="0"/>
              <a:buNone/>
            </a:pPr>
            <a:r>
              <a:rPr lang="en-US" altLang="zh-TW" dirty="0"/>
              <a:t>                USB: Smart OTG (Role switch , Charging , USB Power Management)</a:t>
            </a:r>
          </a:p>
          <a:p>
            <a:pPr marL="968375" lvl="3" indent="0">
              <a:buFont typeface="Calibri" panose="020F0502020204030204" pitchFamily="34" charset="0"/>
              <a:buNone/>
            </a:pPr>
            <a:r>
              <a:rPr lang="en-US" altLang="zh-TW" dirty="0"/>
              <a:t>- System Configuration : Resampling, Jitter Buffer, Scheduling / Priority </a:t>
            </a:r>
          </a:p>
          <a:p>
            <a:pPr lvl="3"/>
            <a:r>
              <a:rPr lang="en-US" altLang="zh-TW" dirty="0"/>
              <a:t>System Optimization : Fast Path , low Latency, RTD, Fast Cold Boot Connection</a:t>
            </a:r>
          </a:p>
          <a:p>
            <a:pPr marL="361950" lvl="1" indent="0">
              <a:buFont typeface="Wingdings" panose="05000000000000000000" pitchFamily="2" charset="2"/>
              <a:buNone/>
            </a:pPr>
            <a:endParaRPr lang="en-US" altLang="zh-TW" sz="1800" dirty="0"/>
          </a:p>
          <a:p>
            <a:pPr marL="361950" lvl="1" indent="0">
              <a:buFont typeface="Wingdings" panose="05000000000000000000" pitchFamily="2" charset="2"/>
              <a:buNone/>
            </a:pPr>
            <a:r>
              <a:rPr lang="en-US" altLang="zh-TW" sz="1800" dirty="0"/>
              <a:t>3. Audio Quality</a:t>
            </a:r>
          </a:p>
          <a:p>
            <a:pPr lvl="3"/>
            <a:r>
              <a:rPr lang="en-US" altLang="zh-TW" dirty="0"/>
              <a:t>ITU-T: </a:t>
            </a:r>
            <a:r>
              <a:rPr lang="en-US" altLang="zh-TW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 with resolving system-level problems (Bulk Delay,  Sample Rate Mismatch</a:t>
            </a:r>
            <a:r>
              <a:rPr lang="en-US" altLang="zh-TW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microphone sound dropouts…)</a:t>
            </a:r>
            <a:endParaRPr lang="en-US" altLang="zh-TW" dirty="0"/>
          </a:p>
          <a:p>
            <a:pPr lvl="3"/>
            <a:r>
              <a:rPr lang="en-US" altLang="zh-TW" dirty="0"/>
              <a:t>Siri Speech Output Quality: </a:t>
            </a:r>
            <a:r>
              <a:rPr lang="en-US" altLang="zh-TW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Improves accuracy of speech recognition ( AEC, Leading Zero, Max Zero )</a:t>
            </a:r>
            <a:endParaRPr lang="en-US" altLang="zh-TW" dirty="0"/>
          </a:p>
          <a:p>
            <a:pPr lvl="3"/>
            <a:r>
              <a:rPr lang="en-US" altLang="zh-TW" dirty="0"/>
              <a:t>ECNR / AEC  : Provided by A&amp;W : Auto Tuning Tool : </a:t>
            </a:r>
            <a:r>
              <a:rPr lang="en-US" altLang="zh-TW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Preemptively resolve software integration issues at an early stage</a:t>
            </a:r>
            <a:endParaRPr lang="en-US" altLang="zh-TW" dirty="0"/>
          </a:p>
          <a:p>
            <a:pPr lvl="3"/>
            <a:endParaRPr lang="en-US" altLang="zh-TW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62667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75" y="951271"/>
            <a:ext cx="4131428" cy="410128"/>
          </a:xfrm>
        </p:spPr>
        <p:txBody>
          <a:bodyPr>
            <a:noAutofit/>
          </a:bodyPr>
          <a:lstStyle/>
          <a:p>
            <a:r>
              <a:rPr lang="en-US" altLang="zh-TW" sz="2400" dirty="0"/>
              <a:t>A&amp;W CarPlay  Block Diagram</a:t>
            </a:r>
            <a:endParaRPr 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5D8C513-C150-7E18-441F-246F90BF33C6}"/>
              </a:ext>
            </a:extLst>
          </p:cNvPr>
          <p:cNvSpPr txBox="1">
            <a:spLocks/>
          </p:cNvSpPr>
          <p:nvPr/>
        </p:nvSpPr>
        <p:spPr>
          <a:xfrm>
            <a:off x="1829378" y="206293"/>
            <a:ext cx="8704222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sz="2800" dirty="0"/>
              <a:t> Introducing A&amp;W CarPlay/Android Auto Solution</a:t>
            </a:r>
            <a:endParaRPr lang="en-US" sz="2800" dirty="0"/>
          </a:p>
        </p:txBody>
      </p:sp>
      <p:pic>
        <p:nvPicPr>
          <p:cNvPr id="4" name="图片 3" descr="CarPlayOverall_Android_RASIC">
            <a:extLst>
              <a:ext uri="{FF2B5EF4-FFF2-40B4-BE49-F238E27FC236}">
                <a16:creationId xmlns:a16="http://schemas.microsoft.com/office/drawing/2014/main" id="{6857CA29-A5E9-6878-1B71-536435C17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89" y="1515970"/>
            <a:ext cx="11201400" cy="51530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404" y="900236"/>
            <a:ext cx="4895885" cy="647054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A&amp;W Android Auto Block Diagram</a:t>
            </a:r>
            <a:endParaRPr 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06393C4-A043-4956-579B-1E616D0000EB}"/>
              </a:ext>
            </a:extLst>
          </p:cNvPr>
          <p:cNvSpPr txBox="1">
            <a:spLocks/>
          </p:cNvSpPr>
          <p:nvPr/>
        </p:nvSpPr>
        <p:spPr>
          <a:xfrm>
            <a:off x="1829378" y="156268"/>
            <a:ext cx="8704222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sz="2800" dirty="0"/>
              <a:t>Introducing A&amp;W CarPlay/Android Auto Solution</a:t>
            </a:r>
            <a:endParaRPr lang="en-US" sz="2800" dirty="0"/>
          </a:p>
        </p:txBody>
      </p:sp>
      <p:pic>
        <p:nvPicPr>
          <p:cNvPr id="4" name="图片 5" descr="AndroidAutoOverall_Android_RASIC">
            <a:extLst>
              <a:ext uri="{FF2B5EF4-FFF2-40B4-BE49-F238E27FC236}">
                <a16:creationId xmlns:a16="http://schemas.microsoft.com/office/drawing/2014/main" id="{E0A04AD4-B1CE-47F7-D18F-53B478898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96" y="1545780"/>
            <a:ext cx="11201400" cy="51530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7D865-20A1-1E61-5766-401DA277A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4FC8D80-E654-4E1F-14AC-B56F984E03B8}"/>
              </a:ext>
            </a:extLst>
          </p:cNvPr>
          <p:cNvSpPr txBox="1">
            <a:spLocks/>
          </p:cNvSpPr>
          <p:nvPr/>
        </p:nvSpPr>
        <p:spPr>
          <a:xfrm>
            <a:off x="1829378" y="125376"/>
            <a:ext cx="8704222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sz="2800" dirty="0"/>
              <a:t>Introducing A&amp;W CarPlay/Android Auto Solution</a:t>
            </a:r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220ABD-8AE4-D78A-5E5D-71E59F2DCDAC}"/>
              </a:ext>
            </a:extLst>
          </p:cNvPr>
          <p:cNvSpPr txBox="1">
            <a:spLocks/>
          </p:cNvSpPr>
          <p:nvPr/>
        </p:nvSpPr>
        <p:spPr>
          <a:xfrm>
            <a:off x="1319471" y="772430"/>
            <a:ext cx="5496199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sz="2400" dirty="0"/>
              <a:t>A&amp;W </a:t>
            </a:r>
            <a:r>
              <a:rPr lang="en-US" altLang="zh-TW" sz="2400" dirty="0" err="1"/>
              <a:t>PhoneLink</a:t>
            </a:r>
            <a:r>
              <a:rPr lang="en-US" altLang="zh-TW" sz="2400" dirty="0"/>
              <a:t> Group Solution Diagram</a:t>
            </a:r>
            <a:endParaRPr lang="en-US" sz="2400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05E15415-7A66-C8F6-8FC0-BFA42A72B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85" y="1348757"/>
            <a:ext cx="9114830" cy="546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65989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37432</TotalTime>
  <Words>723</Words>
  <Application>Microsoft Office PowerPoint</Application>
  <PresentationFormat>寬螢幕</PresentationFormat>
  <Paragraphs>114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PMingLiU</vt:lpstr>
      <vt:lpstr>Arial</vt:lpstr>
      <vt:lpstr>Calibri</vt:lpstr>
      <vt:lpstr>Calibri Light</vt:lpstr>
      <vt:lpstr>Lato Light</vt:lpstr>
      <vt:lpstr>Wingdings</vt:lpstr>
      <vt:lpstr>Custom Design</vt:lpstr>
      <vt:lpstr>Technical Proposal</vt:lpstr>
      <vt:lpstr>PowerPoint 簡報</vt:lpstr>
      <vt:lpstr>Features</vt:lpstr>
      <vt:lpstr>Features</vt:lpstr>
      <vt:lpstr> Introducing A&amp;W CarPlay/Android Auto Solution</vt:lpstr>
      <vt:lpstr>A&amp;W CarPlay  Block Diagram</vt:lpstr>
      <vt:lpstr>A&amp;W Android Auto Block Diagram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4729</cp:revision>
  <dcterms:created xsi:type="dcterms:W3CDTF">2014-11-12T21:47:38Z</dcterms:created>
  <dcterms:modified xsi:type="dcterms:W3CDTF">2026-05-04T01:32:17Z</dcterms:modified>
  <cp:category/>
</cp:coreProperties>
</file>