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13"/>
  </p:notesMasterIdLst>
  <p:handoutMasterIdLst>
    <p:handoutMasterId r:id="rId14"/>
  </p:handoutMasterIdLst>
  <p:sldIdLst>
    <p:sldId id="12540665" r:id="rId2"/>
    <p:sldId id="12540672" r:id="rId3"/>
    <p:sldId id="12540674" r:id="rId4"/>
    <p:sldId id="12540675" r:id="rId5"/>
    <p:sldId id="2076138194" r:id="rId6"/>
    <p:sldId id="12540676" r:id="rId7"/>
    <p:sldId id="12540680" r:id="rId8"/>
    <p:sldId id="2076138191" r:id="rId9"/>
    <p:sldId id="12540684" r:id="rId10"/>
    <p:sldId id="2076138192" r:id="rId11"/>
    <p:sldId id="2076138193" r:id="rId1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107" d="100"/>
          <a:sy n="107" d="100"/>
        </p:scale>
        <p:origin x="86" y="12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5/6/2026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5/6/2026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FB526-E538-5A70-95DC-176E0F9DE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405D448-ED33-A02D-E2C2-1016D13574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74E1E0E-D8B0-8E51-DB3A-6291B71AE1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0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This is flow of development for Bluetooth. Explain each by each.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B81D798-E974-0C11-EAB0-18977C5E25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644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9CCA4-97B6-5B1E-A81F-C3B3EEEEC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121F7-F5F8-1F8A-51E4-2FB26C451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dirty="0"/>
              <a:t> FCE</a:t>
            </a:r>
            <a:r>
              <a:rPr lang="en-US" altLang="ja-JP" dirty="0"/>
              <a:t> </a:t>
            </a:r>
            <a:r>
              <a:rPr lang="en-US" altLang="zh-TW" dirty="0"/>
              <a:t>Q&amp;A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9C8F4-FA7B-CDF5-9675-0CF1B08DB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4754" y="748918"/>
            <a:ext cx="5057033" cy="5211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b="1" dirty="0"/>
              <a:t>1. Architecture</a:t>
            </a:r>
            <a:r>
              <a:rPr lang="zh-TW" altLang="en-US" sz="2400" b="1" dirty="0"/>
              <a:t> </a:t>
            </a:r>
            <a:r>
              <a:rPr lang="en-US" altLang="zh-TW" sz="2400" b="1" dirty="0"/>
              <a:t>( for Android System ) </a:t>
            </a:r>
            <a:r>
              <a:rPr lang="zh-TW" altLang="en-US" sz="2400" b="1" dirty="0"/>
              <a:t> </a:t>
            </a:r>
            <a:endParaRPr lang="en-US" altLang="zh-TW" sz="2400" dirty="0">
              <a:solidFill>
                <a:srgbClr val="0070C0"/>
              </a:solidFill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CA679E4-3D7D-4179-52B8-AE59B4254741}"/>
              </a:ext>
            </a:extLst>
          </p:cNvPr>
          <p:cNvGrpSpPr/>
          <p:nvPr/>
        </p:nvGrpSpPr>
        <p:grpSpPr>
          <a:xfrm>
            <a:off x="3940056" y="2086248"/>
            <a:ext cx="4980743" cy="4487352"/>
            <a:chOff x="6371771" y="2685144"/>
            <a:chExt cx="4455886" cy="4172856"/>
          </a:xfrm>
        </p:grpSpPr>
        <p:pic>
          <p:nvPicPr>
            <p:cNvPr id="9" name="図 3">
              <a:extLst>
                <a:ext uri="{FF2B5EF4-FFF2-40B4-BE49-F238E27FC236}">
                  <a16:creationId xmlns:a16="http://schemas.microsoft.com/office/drawing/2014/main" id="{78665C61-AC6F-C8AC-A63F-D5F4CB057B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13027" r="9523"/>
            <a:stretch>
              <a:fillRect/>
            </a:stretch>
          </p:blipFill>
          <p:spPr>
            <a:xfrm>
              <a:off x="6548718" y="2685144"/>
              <a:ext cx="4278939" cy="4172856"/>
            </a:xfrm>
            <a:prstGeom prst="rect">
              <a:avLst/>
            </a:prstGeom>
          </p:spPr>
        </p:pic>
        <p:sp>
          <p:nvSpPr>
            <p:cNvPr id="10" name="正方形/長方形 4">
              <a:extLst>
                <a:ext uri="{FF2B5EF4-FFF2-40B4-BE49-F238E27FC236}">
                  <a16:creationId xmlns:a16="http://schemas.microsoft.com/office/drawing/2014/main" id="{5048570E-BB65-E599-6C3B-8A368A1597DA}"/>
                </a:ext>
              </a:extLst>
            </p:cNvPr>
            <p:cNvSpPr/>
            <p:nvPr/>
          </p:nvSpPr>
          <p:spPr>
            <a:xfrm>
              <a:off x="6371771" y="4992914"/>
              <a:ext cx="4455886" cy="1727200"/>
            </a:xfrm>
            <a:prstGeom prst="rect">
              <a:avLst/>
            </a:prstGeom>
            <a:solidFill>
              <a:srgbClr val="FF0000">
                <a:alpha val="46000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5">
              <a:extLst>
                <a:ext uri="{FF2B5EF4-FFF2-40B4-BE49-F238E27FC236}">
                  <a16:creationId xmlns:a16="http://schemas.microsoft.com/office/drawing/2014/main" id="{1E5546C8-C74F-0673-800F-51B7CBCF889A}"/>
                </a:ext>
              </a:extLst>
            </p:cNvPr>
            <p:cNvSpPr/>
            <p:nvPr/>
          </p:nvSpPr>
          <p:spPr>
            <a:xfrm>
              <a:off x="8967480" y="4014975"/>
              <a:ext cx="1795716" cy="902020"/>
            </a:xfrm>
            <a:prstGeom prst="rect">
              <a:avLst/>
            </a:prstGeom>
            <a:solidFill>
              <a:srgbClr val="FF0000">
                <a:alpha val="46000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8C995E0-465E-B3D0-AF8E-7A8169C3C39B}"/>
              </a:ext>
            </a:extLst>
          </p:cNvPr>
          <p:cNvSpPr txBox="1">
            <a:spLocks/>
          </p:cNvSpPr>
          <p:nvPr/>
        </p:nvSpPr>
        <p:spPr>
          <a:xfrm>
            <a:off x="827461" y="1319963"/>
            <a:ext cx="5193641" cy="521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sz="2000" b="1" dirty="0"/>
              <a:t>1-1 A&amp;W Bluetooth ( for Android Compliant ) </a:t>
            </a:r>
            <a:endParaRPr lang="en-US" altLang="zh-TW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790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57D80-641C-76BD-6587-A9FE443F8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0068F53-76BA-6E8B-0D46-D828DCD55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212" y="812598"/>
            <a:ext cx="8533245" cy="647054"/>
          </a:xfrm>
        </p:spPr>
        <p:txBody>
          <a:bodyPr>
            <a:normAutofit/>
          </a:bodyPr>
          <a:lstStyle/>
          <a:p>
            <a:r>
              <a:rPr lang="en-US" sz="2400" dirty="0"/>
              <a:t>CarPlay/</a:t>
            </a:r>
            <a:r>
              <a:rPr lang="en-US" altLang="zh-TW" sz="2400" dirty="0"/>
              <a:t>Android Auto</a:t>
            </a:r>
            <a:r>
              <a:rPr lang="en-US" sz="2400" dirty="0"/>
              <a:t> SDK</a:t>
            </a:r>
          </a:p>
        </p:txBody>
      </p:sp>
      <p:grpSp>
        <p:nvGrpSpPr>
          <p:cNvPr id="3" name="Group 1">
            <a:extLst>
              <a:ext uri="{FF2B5EF4-FFF2-40B4-BE49-F238E27FC236}">
                <a16:creationId xmlns:a16="http://schemas.microsoft.com/office/drawing/2014/main" id="{A4ADD5E8-3AA7-5AC7-FC22-F494F6BCF258}"/>
              </a:ext>
            </a:extLst>
          </p:cNvPr>
          <p:cNvGrpSpPr/>
          <p:nvPr/>
        </p:nvGrpSpPr>
        <p:grpSpPr>
          <a:xfrm>
            <a:off x="446229" y="2227006"/>
            <a:ext cx="11189213" cy="966734"/>
            <a:chOff x="1615759" y="1751252"/>
            <a:chExt cx="8390090" cy="792307"/>
          </a:xfrm>
        </p:grpSpPr>
        <p:sp>
          <p:nvSpPr>
            <p:cNvPr id="7" name="Chevron 21">
              <a:extLst>
                <a:ext uri="{FF2B5EF4-FFF2-40B4-BE49-F238E27FC236}">
                  <a16:creationId xmlns:a16="http://schemas.microsoft.com/office/drawing/2014/main" id="{66C0AA89-B18C-7C53-4711-B3A43152D1D3}"/>
                </a:ext>
              </a:extLst>
            </p:cNvPr>
            <p:cNvSpPr/>
            <p:nvPr/>
          </p:nvSpPr>
          <p:spPr>
            <a:xfrm>
              <a:off x="1615759" y="1751252"/>
              <a:ext cx="1485565" cy="792307"/>
            </a:xfrm>
            <a:prstGeom prst="chevron">
              <a:avLst>
                <a:gd name="adj" fmla="val 20758"/>
              </a:avLst>
            </a:prstGeom>
            <a:solidFill>
              <a:srgbClr val="00ACED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RFQ</a:t>
              </a:r>
            </a:p>
          </p:txBody>
        </p:sp>
        <p:sp>
          <p:nvSpPr>
            <p:cNvPr id="8" name="Chevron 21">
              <a:extLst>
                <a:ext uri="{FF2B5EF4-FFF2-40B4-BE49-F238E27FC236}">
                  <a16:creationId xmlns:a16="http://schemas.microsoft.com/office/drawing/2014/main" id="{74190F1B-8B9D-098E-D421-C8E21B36D781}"/>
                </a:ext>
              </a:extLst>
            </p:cNvPr>
            <p:cNvSpPr/>
            <p:nvPr/>
          </p:nvSpPr>
          <p:spPr>
            <a:xfrm>
              <a:off x="2996663" y="1751252"/>
              <a:ext cx="2789942" cy="792307"/>
            </a:xfrm>
            <a:prstGeom prst="chevron">
              <a:avLst>
                <a:gd name="adj" fmla="val 20758"/>
              </a:avLst>
            </a:prstGeom>
            <a:solidFill>
              <a:srgbClr val="00A7E9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POC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       System                 Combo Chip</a:t>
              </a:r>
            </a:p>
          </p:txBody>
        </p:sp>
        <p:sp>
          <p:nvSpPr>
            <p:cNvPr id="10" name="Chevron 21">
              <a:extLst>
                <a:ext uri="{FF2B5EF4-FFF2-40B4-BE49-F238E27FC236}">
                  <a16:creationId xmlns:a16="http://schemas.microsoft.com/office/drawing/2014/main" id="{96E1566C-6956-3582-FE9F-E27B0869CD53}"/>
                </a:ext>
              </a:extLst>
            </p:cNvPr>
            <p:cNvSpPr/>
            <p:nvPr/>
          </p:nvSpPr>
          <p:spPr>
            <a:xfrm>
              <a:off x="8624944" y="1751252"/>
              <a:ext cx="1380905" cy="792307"/>
            </a:xfrm>
            <a:prstGeom prst="chevron">
              <a:avLst>
                <a:gd name="adj" fmla="val 20758"/>
              </a:avLst>
            </a:prstGeom>
            <a:solidFill>
              <a:srgbClr val="0080CC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Others</a:t>
              </a:r>
              <a:endPara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1" name="Chevron 21">
              <a:extLst>
                <a:ext uri="{FF2B5EF4-FFF2-40B4-BE49-F238E27FC236}">
                  <a16:creationId xmlns:a16="http://schemas.microsoft.com/office/drawing/2014/main" id="{1A8D189A-1A3E-A3EA-9393-4796339D8321}"/>
                </a:ext>
              </a:extLst>
            </p:cNvPr>
            <p:cNvSpPr/>
            <p:nvPr/>
          </p:nvSpPr>
          <p:spPr>
            <a:xfrm>
              <a:off x="7272089" y="1751252"/>
              <a:ext cx="1485565" cy="792307"/>
            </a:xfrm>
            <a:prstGeom prst="chevron">
              <a:avLst>
                <a:gd name="adj" fmla="val 20758"/>
              </a:avLst>
            </a:prstGeom>
            <a:solidFill>
              <a:srgbClr val="008CD5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Certification</a:t>
              </a:r>
            </a:p>
          </p:txBody>
        </p:sp>
        <p:sp>
          <p:nvSpPr>
            <p:cNvPr id="13" name="Chevron 21">
              <a:extLst>
                <a:ext uri="{FF2B5EF4-FFF2-40B4-BE49-F238E27FC236}">
                  <a16:creationId xmlns:a16="http://schemas.microsoft.com/office/drawing/2014/main" id="{838837F6-E157-BB05-D65C-9932EEBD1BFC}"/>
                </a:ext>
              </a:extLst>
            </p:cNvPr>
            <p:cNvSpPr/>
            <p:nvPr/>
          </p:nvSpPr>
          <p:spPr>
            <a:xfrm>
              <a:off x="5929582" y="1751252"/>
              <a:ext cx="1492549" cy="792307"/>
            </a:xfrm>
            <a:prstGeom prst="chevron">
              <a:avLst>
                <a:gd name="adj" fmla="val 20758"/>
              </a:avLst>
            </a:prstGeom>
            <a:solidFill>
              <a:srgbClr val="0097DD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IOP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DB452474-F7DF-BD0A-656D-AFAFB0472D94}"/>
              </a:ext>
            </a:extLst>
          </p:cNvPr>
          <p:cNvSpPr txBox="1"/>
          <p:nvPr/>
        </p:nvSpPr>
        <p:spPr>
          <a:xfrm>
            <a:off x="659615" y="3301245"/>
            <a:ext cx="1632354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Check List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00" b="1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HeadUnit</a:t>
            </a: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3</a:t>
            </a:r>
            <a:r>
              <a:rPr kumimoji="0" lang="en-US" altLang="zh-TW" sz="1300" b="1" i="0" u="none" strike="noStrike" kern="1200" cap="none" spc="0" normalizeH="0" baseline="3000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rd</a:t>
            </a: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Party APP: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WeChat,Player</a:t>
            </a: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00" b="1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Connection Manager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CP / AA / HiCar…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00" b="1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Resource Manager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00" b="1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Advanced: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Audio Routing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….</a:t>
            </a:r>
            <a:endParaRPr kumimoji="0" lang="en-US" altLang="zh-TW" sz="1300" b="1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FCD398A-ECF3-2C4A-F536-A479C6F93D04}"/>
              </a:ext>
            </a:extLst>
          </p:cNvPr>
          <p:cNvSpPr txBox="1"/>
          <p:nvPr/>
        </p:nvSpPr>
        <p:spPr>
          <a:xfrm>
            <a:off x="2440926" y="3319789"/>
            <a:ext cx="1632354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HID, GNSS,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USB Device Mode, </a:t>
            </a:r>
          </a:p>
          <a:p>
            <a:pPr defTabSz="914400">
              <a:defRPr/>
            </a:pP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WiFi AP,</a:t>
            </a:r>
            <a:r>
              <a:rPr lang="en-US" altLang="zh-TW" sz="1300" dirty="0">
                <a:solidFill>
                  <a:srgbClr val="393A39"/>
                </a:solidFill>
              </a:rPr>
              <a:t> NCM Driver</a:t>
            </a:r>
            <a:endParaRPr kumimoji="0" lang="en-US" altLang="zh-TW" sz="1300" b="1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BT OOB, iAP2 MFi, Display,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00" b="1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300" b="1" dirty="0">
                <a:solidFill>
                  <a:srgbClr val="393A39"/>
                </a:solidFill>
                <a:latin typeface="Calibri"/>
                <a:ea typeface="新細明體" panose="02020500000000000000" pitchFamily="18" charset="-120"/>
              </a:rPr>
              <a:t>Audio System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00" b="1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ECNR: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Mic Variation,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Round Trip Delay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Stereo AEC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00" b="1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VR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7A1A5E8-3DE4-F8DD-870C-BA64DC73B0ED}"/>
              </a:ext>
            </a:extLst>
          </p:cNvPr>
          <p:cNvSpPr txBox="1"/>
          <p:nvPr/>
        </p:nvSpPr>
        <p:spPr>
          <a:xfrm>
            <a:off x="4408481" y="3390860"/>
            <a:ext cx="1632354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Capability &amp;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Limitation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00" b="1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300" b="1" dirty="0">
                <a:solidFill>
                  <a:srgbClr val="393A39"/>
                </a:solidFill>
                <a:latin typeface="Calibri"/>
                <a:ea typeface="新細明體" panose="02020500000000000000" pitchFamily="18" charset="-120"/>
              </a:rPr>
              <a:t>BT </a:t>
            </a: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/ WiFi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Performance</a:t>
            </a:r>
          </a:p>
          <a:p>
            <a:pPr defTabSz="914400">
              <a:defRPr/>
            </a:pPr>
            <a:r>
              <a:rPr lang="en-US" altLang="zh-TW" sz="1400" dirty="0">
                <a:solidFill>
                  <a:srgbClr val="393A39"/>
                </a:solidFill>
              </a:rPr>
              <a:t>Interference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00" b="0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328756A-B7F0-BB65-60CD-C4DE353D5358}"/>
              </a:ext>
            </a:extLst>
          </p:cNvPr>
          <p:cNvSpPr txBox="1"/>
          <p:nvPr/>
        </p:nvSpPr>
        <p:spPr>
          <a:xfrm>
            <a:off x="6263601" y="3331092"/>
            <a:ext cx="1632354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Different Phone model / OS version,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00" b="1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300" b="1" dirty="0">
              <a:solidFill>
                <a:srgbClr val="393A39"/>
              </a:solidFill>
              <a:latin typeface="Calibri"/>
              <a:ea typeface="新細明體" panose="02020500000000000000" pitchFamily="18" charset="-120"/>
            </a:endParaRPr>
          </a:p>
          <a:p>
            <a:pPr lvl="0">
              <a:defRPr/>
            </a:pPr>
            <a:r>
              <a:rPr lang="en-US" altLang="zh-TW" sz="1300" b="1" dirty="0">
                <a:solidFill>
                  <a:srgbClr val="393A39"/>
                </a:solidFill>
              </a:rPr>
              <a:t>VR </a:t>
            </a:r>
          </a:p>
          <a:p>
            <a:pPr lvl="0">
              <a:defRPr/>
            </a:pPr>
            <a:r>
              <a:rPr lang="en-US" altLang="zh-TW" sz="1300" dirty="0">
                <a:solidFill>
                  <a:srgbClr val="393A39"/>
                </a:solidFill>
              </a:rPr>
              <a:t>Different accents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00" b="1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00" b="1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337BD45-69DF-48FD-558B-3AA3207FF56F}"/>
              </a:ext>
            </a:extLst>
          </p:cNvPr>
          <p:cNvSpPr txBox="1"/>
          <p:nvPr/>
        </p:nvSpPr>
        <p:spPr>
          <a:xfrm>
            <a:off x="8118721" y="3390860"/>
            <a:ext cx="1632354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300" b="1" dirty="0">
                <a:solidFill>
                  <a:srgbClr val="393A39"/>
                </a:solidFill>
                <a:latin typeface="Calibri"/>
                <a:ea typeface="新細明體" panose="02020500000000000000" pitchFamily="18" charset="-120"/>
              </a:rPr>
              <a:t>System </a:t>
            </a: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Optimization: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Connection speed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Latency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00" b="1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Test Item: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Location Drive Test,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Enhance Siri Test,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Facet Pre-Test..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PCTS  Pre-Test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146F923-6C0F-CBFD-565E-64E8D1592E94}"/>
              </a:ext>
            </a:extLst>
          </p:cNvPr>
          <p:cNvSpPr txBox="1"/>
          <p:nvPr/>
        </p:nvSpPr>
        <p:spPr>
          <a:xfrm>
            <a:off x="10057143" y="3331092"/>
            <a:ext cx="1578300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SW ECNR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Increase VR </a:t>
            </a: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Recognition Rate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00" b="1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ITU-T Telephony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00" b="0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Audio Quality Test,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300" b="1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300" b="1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VR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C3F31B2-EEF9-A630-3E54-9DE046F712AE}"/>
              </a:ext>
            </a:extLst>
          </p:cNvPr>
          <p:cNvCxnSpPr>
            <a:cxnSpLocks/>
          </p:cNvCxnSpPr>
          <p:nvPr/>
        </p:nvCxnSpPr>
        <p:spPr>
          <a:xfrm>
            <a:off x="599317" y="3155856"/>
            <a:ext cx="0" cy="3299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7F75CE0-D4F2-4D81-9792-B88EE3E48026}"/>
              </a:ext>
            </a:extLst>
          </p:cNvPr>
          <p:cNvCxnSpPr>
            <a:cxnSpLocks/>
          </p:cNvCxnSpPr>
          <p:nvPr/>
        </p:nvCxnSpPr>
        <p:spPr>
          <a:xfrm>
            <a:off x="2399806" y="3193741"/>
            <a:ext cx="0" cy="31480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9E2A81D-10E8-0D59-0C5A-5071E1F3011F}"/>
              </a:ext>
            </a:extLst>
          </p:cNvPr>
          <p:cNvCxnSpPr>
            <a:cxnSpLocks/>
          </p:cNvCxnSpPr>
          <p:nvPr/>
        </p:nvCxnSpPr>
        <p:spPr>
          <a:xfrm>
            <a:off x="4268371" y="3193740"/>
            <a:ext cx="0" cy="29415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BA4FCDE-CCC8-562B-8390-8C7313C44105}"/>
              </a:ext>
            </a:extLst>
          </p:cNvPr>
          <p:cNvCxnSpPr>
            <a:cxnSpLocks/>
          </p:cNvCxnSpPr>
          <p:nvPr/>
        </p:nvCxnSpPr>
        <p:spPr>
          <a:xfrm>
            <a:off x="6263601" y="3193741"/>
            <a:ext cx="0" cy="2624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1CCBFF5-3BD4-BF28-5308-86460FE38659}"/>
              </a:ext>
            </a:extLst>
          </p:cNvPr>
          <p:cNvCxnSpPr>
            <a:cxnSpLocks/>
          </p:cNvCxnSpPr>
          <p:nvPr/>
        </p:nvCxnSpPr>
        <p:spPr>
          <a:xfrm>
            <a:off x="8118721" y="3193740"/>
            <a:ext cx="0" cy="26244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64B4966-A673-392A-F342-7FD4822A4EE1}"/>
              </a:ext>
            </a:extLst>
          </p:cNvPr>
          <p:cNvCxnSpPr>
            <a:cxnSpLocks/>
          </p:cNvCxnSpPr>
          <p:nvPr/>
        </p:nvCxnSpPr>
        <p:spPr>
          <a:xfrm>
            <a:off x="9938596" y="3193740"/>
            <a:ext cx="0" cy="26244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3">
            <a:extLst>
              <a:ext uri="{FF2B5EF4-FFF2-40B4-BE49-F238E27FC236}">
                <a16:creationId xmlns:a16="http://schemas.microsoft.com/office/drawing/2014/main" id="{911DA3B5-8D91-1087-45A4-AE9715BFED23}"/>
              </a:ext>
            </a:extLst>
          </p:cNvPr>
          <p:cNvSpPr txBox="1">
            <a:spLocks/>
          </p:cNvSpPr>
          <p:nvPr/>
        </p:nvSpPr>
        <p:spPr>
          <a:xfrm>
            <a:off x="1314089" y="126115"/>
            <a:ext cx="9489210" cy="6470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1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defRPr>
            </a:lvl1pPr>
          </a:lstStyle>
          <a:p>
            <a:r>
              <a:rPr lang="en-US" altLang="zh-TW" dirty="0"/>
              <a:t>A&amp;W Solution Development Process and Service </a:t>
            </a:r>
            <a:endParaRPr lang="en-US" dirty="0"/>
          </a:p>
        </p:txBody>
      </p:sp>
      <p:sp>
        <p:nvSpPr>
          <p:cNvPr id="6" name="Chevron 21">
            <a:extLst>
              <a:ext uri="{FF2B5EF4-FFF2-40B4-BE49-F238E27FC236}">
                <a16:creationId xmlns:a16="http://schemas.microsoft.com/office/drawing/2014/main" id="{21FC9E3E-3AB5-2F98-DD32-FBEF687DAF98}"/>
              </a:ext>
            </a:extLst>
          </p:cNvPr>
          <p:cNvSpPr/>
          <p:nvPr/>
        </p:nvSpPr>
        <p:spPr>
          <a:xfrm>
            <a:off x="5855110" y="2218861"/>
            <a:ext cx="506778" cy="966734"/>
          </a:xfrm>
          <a:prstGeom prst="chevron">
            <a:avLst>
              <a:gd name="adj" fmla="val 20758"/>
            </a:avLst>
          </a:prstGeom>
          <a:solidFill>
            <a:schemeClr val="bg1"/>
          </a:solidFill>
          <a:ln>
            <a:noFill/>
          </a:ln>
          <a:effectLst>
            <a:outerShdw blurRad="50800" dist="508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0"/>
          <a:lstStyle/>
          <a:p>
            <a:pPr marL="0" marR="0" lvl="0" indent="0" algn="ctr" defTabSz="9141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……</a:t>
            </a:r>
          </a:p>
          <a:p>
            <a:pPr marL="0" marR="0" lvl="0" indent="0" algn="ctr" defTabSz="9141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…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56C31D76-5FA4-29AA-E5E0-D38D5FB8A798}"/>
              </a:ext>
            </a:extLst>
          </p:cNvPr>
          <p:cNvSpPr/>
          <p:nvPr/>
        </p:nvSpPr>
        <p:spPr>
          <a:xfrm>
            <a:off x="446229" y="1889458"/>
            <a:ext cx="11241868" cy="3983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1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Beginning                                                Developing            Integration                      SOP</a:t>
            </a:r>
            <a:endParaRPr kumimoji="0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7016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04837-9D7A-FA0A-B768-81DAC15EE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1AC023-3119-8B70-79F8-6FC4E6441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372" y="720860"/>
            <a:ext cx="8533245" cy="647054"/>
          </a:xfrm>
        </p:spPr>
        <p:txBody>
          <a:bodyPr>
            <a:normAutofit/>
          </a:bodyPr>
          <a:lstStyle/>
          <a:p>
            <a:r>
              <a:rPr lang="en-US" sz="2400" dirty="0"/>
              <a:t>SW ECNR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61D7D57-0BAC-CFC1-2F9B-467EB49A2A48}"/>
              </a:ext>
            </a:extLst>
          </p:cNvPr>
          <p:cNvGrpSpPr/>
          <p:nvPr/>
        </p:nvGrpSpPr>
        <p:grpSpPr>
          <a:xfrm>
            <a:off x="1838322" y="2046218"/>
            <a:ext cx="8537570" cy="792307"/>
            <a:chOff x="1586263" y="1751252"/>
            <a:chExt cx="8537570" cy="792307"/>
          </a:xfrm>
        </p:grpSpPr>
        <p:sp>
          <p:nvSpPr>
            <p:cNvPr id="7" name="Chevron 21">
              <a:extLst>
                <a:ext uri="{FF2B5EF4-FFF2-40B4-BE49-F238E27FC236}">
                  <a16:creationId xmlns:a16="http://schemas.microsoft.com/office/drawing/2014/main" id="{0A7AE464-13DD-97F0-9272-811F4A132B91}"/>
                </a:ext>
              </a:extLst>
            </p:cNvPr>
            <p:cNvSpPr/>
            <p:nvPr/>
          </p:nvSpPr>
          <p:spPr>
            <a:xfrm>
              <a:off x="1586263" y="1751252"/>
              <a:ext cx="1485565" cy="792307"/>
            </a:xfrm>
            <a:prstGeom prst="chevron">
              <a:avLst>
                <a:gd name="adj" fmla="val 20758"/>
              </a:avLst>
            </a:prstGeom>
            <a:solidFill>
              <a:srgbClr val="00ACED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lvl="0" algn="ctr"/>
              <a:r>
                <a:rPr lang="en-US" altLang="zh-TW" b="1" dirty="0"/>
                <a:t>RFQ</a:t>
              </a:r>
            </a:p>
          </p:txBody>
        </p:sp>
        <p:sp>
          <p:nvSpPr>
            <p:cNvPr id="8" name="Chevron 21">
              <a:extLst>
                <a:ext uri="{FF2B5EF4-FFF2-40B4-BE49-F238E27FC236}">
                  <a16:creationId xmlns:a16="http://schemas.microsoft.com/office/drawing/2014/main" id="{15739EE8-3AB8-F52E-7AB3-C881585C03B1}"/>
                </a:ext>
              </a:extLst>
            </p:cNvPr>
            <p:cNvSpPr/>
            <p:nvPr/>
          </p:nvSpPr>
          <p:spPr>
            <a:xfrm>
              <a:off x="2937672" y="1751252"/>
              <a:ext cx="1485565" cy="792307"/>
            </a:xfrm>
            <a:prstGeom prst="chevron">
              <a:avLst>
                <a:gd name="adj" fmla="val 20758"/>
              </a:avLst>
            </a:prstGeom>
            <a:solidFill>
              <a:srgbClr val="00A7E9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lvl="0" algn="ctr"/>
              <a:r>
                <a:rPr lang="en-US" altLang="zh-TW" b="1" dirty="0"/>
                <a:t>System Check </a:t>
              </a:r>
            </a:p>
          </p:txBody>
        </p:sp>
        <p:sp>
          <p:nvSpPr>
            <p:cNvPr id="10" name="Chevron 21">
              <a:extLst>
                <a:ext uri="{FF2B5EF4-FFF2-40B4-BE49-F238E27FC236}">
                  <a16:creationId xmlns:a16="http://schemas.microsoft.com/office/drawing/2014/main" id="{4651690C-7AB8-16E9-3AA6-DC0327DF81A1}"/>
                </a:ext>
              </a:extLst>
            </p:cNvPr>
            <p:cNvSpPr/>
            <p:nvPr/>
          </p:nvSpPr>
          <p:spPr>
            <a:xfrm>
              <a:off x="8638268" y="1751252"/>
              <a:ext cx="1485565" cy="792307"/>
            </a:xfrm>
            <a:prstGeom prst="chevron">
              <a:avLst>
                <a:gd name="adj" fmla="val 20758"/>
              </a:avLst>
            </a:prstGeom>
            <a:solidFill>
              <a:srgbClr val="0080CC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lvl="0" algn="ctr"/>
              <a:r>
                <a:rPr lang="en-US" altLang="zh-TW" sz="1600" b="1" dirty="0"/>
                <a:t>Others</a:t>
              </a:r>
              <a:endParaRPr lang="zh-TW" altLang="en-US" sz="1600" b="1" dirty="0"/>
            </a:p>
          </p:txBody>
        </p:sp>
        <p:sp>
          <p:nvSpPr>
            <p:cNvPr id="11" name="Chevron 21">
              <a:extLst>
                <a:ext uri="{FF2B5EF4-FFF2-40B4-BE49-F238E27FC236}">
                  <a16:creationId xmlns:a16="http://schemas.microsoft.com/office/drawing/2014/main" id="{0694B246-BC53-592E-7035-369B3774ED33}"/>
                </a:ext>
              </a:extLst>
            </p:cNvPr>
            <p:cNvSpPr/>
            <p:nvPr/>
          </p:nvSpPr>
          <p:spPr>
            <a:xfrm>
              <a:off x="7301607" y="1751252"/>
              <a:ext cx="1485565" cy="792307"/>
            </a:xfrm>
            <a:prstGeom prst="chevron">
              <a:avLst>
                <a:gd name="adj" fmla="val 20758"/>
              </a:avLst>
            </a:prstGeom>
            <a:solidFill>
              <a:srgbClr val="008CD5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lvl="0" algn="ctr"/>
              <a:r>
                <a:rPr lang="en-US" altLang="zh-TW" sz="1600" b="1" dirty="0"/>
                <a:t>Certification</a:t>
              </a:r>
            </a:p>
          </p:txBody>
        </p:sp>
        <p:sp>
          <p:nvSpPr>
            <p:cNvPr id="12" name="Chevron 21">
              <a:extLst>
                <a:ext uri="{FF2B5EF4-FFF2-40B4-BE49-F238E27FC236}">
                  <a16:creationId xmlns:a16="http://schemas.microsoft.com/office/drawing/2014/main" id="{541EBB98-F0A3-5C86-B94D-B33FBC7D1F52}"/>
                </a:ext>
              </a:extLst>
            </p:cNvPr>
            <p:cNvSpPr/>
            <p:nvPr/>
          </p:nvSpPr>
          <p:spPr>
            <a:xfrm>
              <a:off x="4572511" y="1751252"/>
              <a:ext cx="1533965" cy="792307"/>
            </a:xfrm>
            <a:prstGeom prst="chevron">
              <a:avLst>
                <a:gd name="adj" fmla="val 20758"/>
              </a:avLst>
            </a:prstGeom>
            <a:solidFill>
              <a:srgbClr val="009FE3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lvl="0" algn="ctr"/>
              <a:r>
                <a:rPr lang="en-US" altLang="zh-TW" b="1" dirty="0"/>
                <a:t>IOP</a:t>
              </a:r>
            </a:p>
          </p:txBody>
        </p:sp>
        <p:sp>
          <p:nvSpPr>
            <p:cNvPr id="13" name="Chevron 21">
              <a:extLst>
                <a:ext uri="{FF2B5EF4-FFF2-40B4-BE49-F238E27FC236}">
                  <a16:creationId xmlns:a16="http://schemas.microsoft.com/office/drawing/2014/main" id="{0975F018-0489-2A0C-7818-C9D6C4FB88E2}"/>
                </a:ext>
              </a:extLst>
            </p:cNvPr>
            <p:cNvSpPr/>
            <p:nvPr/>
          </p:nvSpPr>
          <p:spPr>
            <a:xfrm>
              <a:off x="5964946" y="1751252"/>
              <a:ext cx="1485565" cy="792307"/>
            </a:xfrm>
            <a:prstGeom prst="chevron">
              <a:avLst>
                <a:gd name="adj" fmla="val 20758"/>
              </a:avLst>
            </a:prstGeom>
            <a:solidFill>
              <a:srgbClr val="0097DD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lvl="0" algn="ctr"/>
              <a:r>
                <a:rPr lang="en-US" altLang="zh-TW" b="1" dirty="0"/>
                <a:t>Tuning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061C4B55-B7F2-CBD1-A407-51713236D853}"/>
              </a:ext>
            </a:extLst>
          </p:cNvPr>
          <p:cNvSpPr txBox="1"/>
          <p:nvPr/>
        </p:nvSpPr>
        <p:spPr>
          <a:xfrm>
            <a:off x="1890406" y="2981386"/>
            <a:ext cx="1324530" cy="2693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300" b="1" dirty="0">
                <a:solidFill>
                  <a:schemeClr val="tx1"/>
                </a:solidFill>
              </a:rPr>
              <a:t>EC :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Mono/ Stereo</a:t>
            </a:r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NR: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Engine / Road  Wind /  Rain/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 Air Condition…</a:t>
            </a:r>
          </a:p>
          <a:p>
            <a:endParaRPr lang="en-US" altLang="zh-TW" sz="1300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Advanced: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Multi-Mics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Voice Enhancement</a:t>
            </a:r>
          </a:p>
          <a:p>
            <a:r>
              <a:rPr lang="en-US" altLang="zh-TW" sz="1300" b="1" dirty="0">
                <a:solidFill>
                  <a:schemeClr val="tx1"/>
                </a:solidFill>
              </a:rPr>
              <a:t>….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EA6BC5B-17A2-4554-BA3E-DBC9D2EACE41}"/>
              </a:ext>
            </a:extLst>
          </p:cNvPr>
          <p:cNvSpPr txBox="1"/>
          <p:nvPr/>
        </p:nvSpPr>
        <p:spPr>
          <a:xfrm>
            <a:off x="3373769" y="2984521"/>
            <a:ext cx="1493198" cy="3123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300" b="1" dirty="0">
                <a:solidFill>
                  <a:schemeClr val="tx1"/>
                </a:solidFill>
              </a:rPr>
              <a:t>Audio Path</a:t>
            </a:r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Mic 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Max input Level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Clipping/Saturation</a:t>
            </a:r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Speaker</a:t>
            </a:r>
          </a:p>
          <a:p>
            <a:r>
              <a:rPr lang="en-US" altLang="zh-TW" sz="1200" dirty="0">
                <a:solidFill>
                  <a:srgbClr val="393A39"/>
                </a:solidFill>
              </a:rPr>
              <a:t>Non-linear , Distortion</a:t>
            </a:r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ADC/DAC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Odd /Even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Harmonics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….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354F2B0-A4F6-787B-6387-B4A251EE99E8}"/>
              </a:ext>
            </a:extLst>
          </p:cNvPr>
          <p:cNvSpPr txBox="1"/>
          <p:nvPr/>
        </p:nvSpPr>
        <p:spPr>
          <a:xfrm>
            <a:off x="5013888" y="2965533"/>
            <a:ext cx="1224000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300" b="1" dirty="0">
                <a:solidFill>
                  <a:schemeClr val="tx1"/>
                </a:solidFill>
              </a:rPr>
              <a:t>Car Speed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(0, 60, 100, ..)</a:t>
            </a:r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Noise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Passenger Vice,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Engine,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Window,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Sunroof,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…..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8F6D5AB-D960-81B2-2E3C-2F5AF59118F4}"/>
              </a:ext>
            </a:extLst>
          </p:cNvPr>
          <p:cNvSpPr txBox="1"/>
          <p:nvPr/>
        </p:nvSpPr>
        <p:spPr>
          <a:xfrm>
            <a:off x="6229900" y="2990788"/>
            <a:ext cx="1323765" cy="2693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300" b="1" dirty="0">
                <a:solidFill>
                  <a:schemeClr val="tx1"/>
                </a:solidFill>
              </a:rPr>
              <a:t>Tunning Tool</a:t>
            </a:r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Off-Line Tuning</a:t>
            </a:r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endParaRPr lang="en-US" altLang="zh-TW" sz="1300" b="1" dirty="0"/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endParaRPr lang="en-US" altLang="zh-TW" sz="1300" b="1" dirty="0">
              <a:solidFill>
                <a:schemeClr val="tx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56C2AC-C122-223B-4D1F-CCE273F93C53}"/>
              </a:ext>
            </a:extLst>
          </p:cNvPr>
          <p:cNvSpPr txBox="1"/>
          <p:nvPr/>
        </p:nvSpPr>
        <p:spPr>
          <a:xfrm>
            <a:off x="7620939" y="2990788"/>
            <a:ext cx="122400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300" b="1" dirty="0">
                <a:solidFill>
                  <a:schemeClr val="tx1"/>
                </a:solidFill>
              </a:rPr>
              <a:t>ITU-T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P1100, P1110, P1120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7F6C31B-E2B4-328E-5FA7-466693753BAF}"/>
              </a:ext>
            </a:extLst>
          </p:cNvPr>
          <p:cNvSpPr txBox="1"/>
          <p:nvPr/>
        </p:nvSpPr>
        <p:spPr>
          <a:xfrm>
            <a:off x="9011977" y="2990788"/>
            <a:ext cx="1224000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300" b="1" dirty="0">
                <a:solidFill>
                  <a:schemeClr val="tx1"/>
                </a:solidFill>
              </a:rPr>
              <a:t>Small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Code/ RAM CPU Loading</a:t>
            </a:r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VR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Siri / Google Assistant</a:t>
            </a:r>
          </a:p>
          <a:p>
            <a:endParaRPr lang="en-US" altLang="zh-TW" sz="1300" b="1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Alexa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35CF6F2-AD04-7C58-1DF0-1E132E98F7B5}"/>
              </a:ext>
            </a:extLst>
          </p:cNvPr>
          <p:cNvCxnSpPr>
            <a:cxnSpLocks/>
          </p:cNvCxnSpPr>
          <p:nvPr/>
        </p:nvCxnSpPr>
        <p:spPr>
          <a:xfrm>
            <a:off x="1852001" y="2869920"/>
            <a:ext cx="0" cy="31761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0960BBB-D8F7-CCAA-2ACD-F2090BB2BB22}"/>
              </a:ext>
            </a:extLst>
          </p:cNvPr>
          <p:cNvCxnSpPr>
            <a:cxnSpLocks/>
          </p:cNvCxnSpPr>
          <p:nvPr/>
        </p:nvCxnSpPr>
        <p:spPr>
          <a:xfrm>
            <a:off x="3323887" y="2869920"/>
            <a:ext cx="0" cy="3045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6D9785B-5F5E-55F2-9356-5D678F07F90B}"/>
              </a:ext>
            </a:extLst>
          </p:cNvPr>
          <p:cNvCxnSpPr>
            <a:cxnSpLocks/>
          </p:cNvCxnSpPr>
          <p:nvPr/>
        </p:nvCxnSpPr>
        <p:spPr>
          <a:xfrm>
            <a:off x="4993157" y="2875789"/>
            <a:ext cx="0" cy="2970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773E65C-4683-FF72-B883-717258AC7B6B}"/>
              </a:ext>
            </a:extLst>
          </p:cNvPr>
          <p:cNvCxnSpPr>
            <a:cxnSpLocks/>
          </p:cNvCxnSpPr>
          <p:nvPr/>
        </p:nvCxnSpPr>
        <p:spPr>
          <a:xfrm>
            <a:off x="6229901" y="2838525"/>
            <a:ext cx="0" cy="2970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F46EE68-22F1-F4B6-375B-DA876311EF65}"/>
              </a:ext>
            </a:extLst>
          </p:cNvPr>
          <p:cNvCxnSpPr>
            <a:cxnSpLocks/>
          </p:cNvCxnSpPr>
          <p:nvPr/>
        </p:nvCxnSpPr>
        <p:spPr>
          <a:xfrm>
            <a:off x="7620939" y="2838525"/>
            <a:ext cx="0" cy="28101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80533E8-A070-F1FF-81F9-D29916165F4B}"/>
              </a:ext>
            </a:extLst>
          </p:cNvPr>
          <p:cNvCxnSpPr>
            <a:cxnSpLocks/>
          </p:cNvCxnSpPr>
          <p:nvPr/>
        </p:nvCxnSpPr>
        <p:spPr>
          <a:xfrm>
            <a:off x="8985550" y="2869920"/>
            <a:ext cx="53681" cy="2778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圖片 12">
            <a:extLst>
              <a:ext uri="{FF2B5EF4-FFF2-40B4-BE49-F238E27FC236}">
                <a16:creationId xmlns:a16="http://schemas.microsoft.com/office/drawing/2014/main" id="{78ED9C53-B9D2-D144-8B2A-3C4601E1B55A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39475" y="4743505"/>
            <a:ext cx="1106440" cy="60302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1BFE0255-ECFC-07C5-E550-794BF017A09B}"/>
              </a:ext>
            </a:extLst>
          </p:cNvPr>
          <p:cNvSpPr txBox="1">
            <a:spLocks/>
          </p:cNvSpPr>
          <p:nvPr/>
        </p:nvSpPr>
        <p:spPr>
          <a:xfrm>
            <a:off x="1314089" y="126115"/>
            <a:ext cx="9489210" cy="6470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1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defRPr>
            </a:lvl1pPr>
          </a:lstStyle>
          <a:p>
            <a:r>
              <a:rPr lang="en-US" altLang="zh-TW" dirty="0"/>
              <a:t>A&amp;W Solution Development Process and Service </a:t>
            </a:r>
            <a:endParaRPr lang="en-US" dirty="0"/>
          </a:p>
        </p:txBody>
      </p:sp>
      <p:sp>
        <p:nvSpPr>
          <p:cNvPr id="6" name="Chevron 21">
            <a:extLst>
              <a:ext uri="{FF2B5EF4-FFF2-40B4-BE49-F238E27FC236}">
                <a16:creationId xmlns:a16="http://schemas.microsoft.com/office/drawing/2014/main" id="{250A66C8-CB58-611A-407D-BA5393AA0948}"/>
              </a:ext>
            </a:extLst>
          </p:cNvPr>
          <p:cNvSpPr/>
          <p:nvPr/>
        </p:nvSpPr>
        <p:spPr>
          <a:xfrm>
            <a:off x="4529949" y="2046218"/>
            <a:ext cx="491925" cy="792307"/>
          </a:xfrm>
          <a:prstGeom prst="chevron">
            <a:avLst>
              <a:gd name="adj" fmla="val 20758"/>
            </a:avLst>
          </a:prstGeom>
          <a:solidFill>
            <a:schemeClr val="bg1"/>
          </a:solidFill>
          <a:ln>
            <a:noFill/>
          </a:ln>
          <a:effectLst>
            <a:outerShdw blurRad="50800" dist="508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0"/>
          <a:lstStyle/>
          <a:p>
            <a:pPr marL="0" marR="0" lvl="0" indent="0" algn="ctr" defTabSz="9141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……</a:t>
            </a:r>
          </a:p>
          <a:p>
            <a:pPr marL="0" marR="0" lvl="0" indent="0" algn="ctr" defTabSz="9141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…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BD2D1D0-D3F3-81BA-DAFD-80152A71F964}"/>
              </a:ext>
            </a:extLst>
          </p:cNvPr>
          <p:cNvSpPr/>
          <p:nvPr/>
        </p:nvSpPr>
        <p:spPr>
          <a:xfrm>
            <a:off x="1838322" y="1597823"/>
            <a:ext cx="8470801" cy="3738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1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              Beginning              Developing          Integration                       SOP</a:t>
            </a:r>
            <a:endParaRPr kumimoji="0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pic>
        <p:nvPicPr>
          <p:cNvPr id="29" name="Picture 3" descr="image003">
            <a:extLst>
              <a:ext uri="{FF2B5EF4-FFF2-40B4-BE49-F238E27FC236}">
                <a16:creationId xmlns:a16="http://schemas.microsoft.com/office/drawing/2014/main" id="{E7584888-A21C-A37D-A573-0B8FCFE58D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5258" y="3335387"/>
            <a:ext cx="1086033" cy="885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99136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C7F92-F601-C186-B8FE-E2A07C34D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82E4B-13F6-FC4B-8CBC-CA0F678B6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76194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zh-TW" dirty="0"/>
              <a:t>FCE</a:t>
            </a:r>
            <a:r>
              <a:rPr lang="en-US" altLang="ja-JP" dirty="0"/>
              <a:t> </a:t>
            </a:r>
            <a:r>
              <a:rPr lang="en-US" altLang="zh-TW" dirty="0"/>
              <a:t>Q&amp;A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F7074-AECD-F2E3-8A68-6B50EC94B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999" y="845954"/>
            <a:ext cx="3016083" cy="416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b="1" dirty="0"/>
              <a:t>1-2 A&amp;W CarPlay</a:t>
            </a:r>
            <a:endParaRPr lang="en-US" altLang="zh-TW" sz="2000" dirty="0">
              <a:solidFill>
                <a:srgbClr val="0070C0"/>
              </a:solidFill>
            </a:endParaRPr>
          </a:p>
        </p:txBody>
      </p:sp>
      <p:pic>
        <p:nvPicPr>
          <p:cNvPr id="4" name="图片 3" descr="CarPlayOverall_Android_RASIC">
            <a:extLst>
              <a:ext uri="{FF2B5EF4-FFF2-40B4-BE49-F238E27FC236}">
                <a16:creationId xmlns:a16="http://schemas.microsoft.com/office/drawing/2014/main" id="{2C19BE58-9877-D30C-CAA5-1F248DB631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89" y="1431290"/>
            <a:ext cx="11201400" cy="515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321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970BC-0AF3-11D9-1663-FD21E4DA7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00295-A36C-3D78-1E9D-A29C0D0A2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zh-TW" dirty="0"/>
              <a:t>FCE</a:t>
            </a:r>
            <a:r>
              <a:rPr lang="en-US" altLang="ja-JP" dirty="0"/>
              <a:t> </a:t>
            </a:r>
            <a:r>
              <a:rPr lang="en-US" altLang="zh-TW" dirty="0"/>
              <a:t>Q&amp;A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AFD4C-F445-3B35-4DFC-CCC963B10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358" y="1002193"/>
            <a:ext cx="3286442" cy="416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b="1" dirty="0"/>
              <a:t>1-2 A&amp;W Android Auto</a:t>
            </a:r>
            <a:endParaRPr lang="en-US" altLang="zh-TW" sz="2000" dirty="0">
              <a:solidFill>
                <a:srgbClr val="0070C0"/>
              </a:solidFill>
            </a:endParaRPr>
          </a:p>
        </p:txBody>
      </p:sp>
      <p:pic>
        <p:nvPicPr>
          <p:cNvPr id="5" name="图片 5" descr="AndroidAutoOverall_Android_RASIC">
            <a:extLst>
              <a:ext uri="{FF2B5EF4-FFF2-40B4-BE49-F238E27FC236}">
                <a16:creationId xmlns:a16="http://schemas.microsoft.com/office/drawing/2014/main" id="{BD99D7CB-DDF2-1887-C7F6-F8AAF87F85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" y="1431290"/>
            <a:ext cx="11201400" cy="515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10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80FA1-419D-EFFC-A3C5-D7F0DBD86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C4261-45CD-E948-A9F6-21B07DED3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zh-TW" dirty="0"/>
              <a:t>FCE</a:t>
            </a:r>
            <a:r>
              <a:rPr lang="en-US" altLang="ja-JP" dirty="0"/>
              <a:t> </a:t>
            </a:r>
            <a:r>
              <a:rPr lang="en-US" altLang="zh-TW" dirty="0"/>
              <a:t>Q&amp;A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ABBD4-50CC-D2F3-1173-921ECA9CA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842" y="888581"/>
            <a:ext cx="7136990" cy="5456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b="1" dirty="0"/>
              <a:t>1-3 A&amp;W ECNR</a:t>
            </a:r>
            <a:endParaRPr lang="en-US" altLang="zh-TW" sz="2000" dirty="0">
              <a:solidFill>
                <a:srgbClr val="0070C0"/>
              </a:solidFill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02463C2D-FBD9-A11D-3E77-DAB1BA67C6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842" y="1369820"/>
            <a:ext cx="9057712" cy="537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487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EA9FC-1735-951C-F172-DD40EAB73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C7E42-63CD-C609-AC3A-A4D167D28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zh-TW" dirty="0"/>
              <a:t>FCE</a:t>
            </a:r>
            <a:r>
              <a:rPr lang="en-US" altLang="ja-JP" dirty="0"/>
              <a:t> </a:t>
            </a:r>
            <a:r>
              <a:rPr lang="en-US" altLang="zh-TW" dirty="0"/>
              <a:t>Q&amp;A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B0051-E4AA-F99B-48FB-48EB2FDF3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9732" y="1523311"/>
            <a:ext cx="10038068" cy="42006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1800" dirty="0"/>
              <a:t>Refer to “</a:t>
            </a:r>
            <a:r>
              <a:rPr lang="en-US" altLang="zh-TW" sz="1800" i="1" dirty="0"/>
              <a:t>A&amp;W Responsibility</a:t>
            </a:r>
            <a:r>
              <a:rPr lang="en-US" altLang="zh-TW" sz="1800" i="1"/>
              <a:t>_20260506.</a:t>
            </a:r>
            <a:r>
              <a:rPr lang="en-US" altLang="zh-TW" sz="1800" i="1" dirty="0"/>
              <a:t>xlsx” </a:t>
            </a:r>
            <a:r>
              <a:rPr lang="en-US" altLang="zh-TW" sz="1800" dirty="0"/>
              <a:t>for Bluetooth, CarPlay, Android Auto, and SW ECNR.</a:t>
            </a:r>
            <a:endParaRPr lang="en-US" altLang="zh-TW" sz="2400" b="1" dirty="0"/>
          </a:p>
          <a:p>
            <a:pPr marL="0" indent="0">
              <a:buNone/>
            </a:pPr>
            <a:endParaRPr lang="zh-TW" altLang="zh-TW" sz="2400" b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77D13AE-F9E5-E927-D68A-F9DB5952CC1A}"/>
              </a:ext>
            </a:extLst>
          </p:cNvPr>
          <p:cNvSpPr txBox="1">
            <a:spLocks/>
          </p:cNvSpPr>
          <p:nvPr/>
        </p:nvSpPr>
        <p:spPr>
          <a:xfrm>
            <a:off x="4564732" y="760127"/>
            <a:ext cx="3888068" cy="5456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400" b="1" dirty="0"/>
              <a:t> 2. A&amp;W Responsibilities</a:t>
            </a:r>
            <a:endParaRPr lang="zh-TW" altLang="zh-TW" sz="2400" b="1" dirty="0"/>
          </a:p>
        </p:txBody>
      </p:sp>
    </p:spTree>
    <p:extLst>
      <p:ext uri="{BB962C8B-B14F-4D97-AF65-F5344CB8AC3E}">
        <p14:creationId xmlns:p14="http://schemas.microsoft.com/office/powerpoint/2010/main" val="991046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8E994-031C-6B05-A2C7-1688BC737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7DF3-A15C-B850-CCD6-FE2B254D1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zh-TW" dirty="0"/>
              <a:t>FCE</a:t>
            </a:r>
            <a:r>
              <a:rPr lang="en-US" altLang="ja-JP" dirty="0"/>
              <a:t> </a:t>
            </a:r>
            <a:r>
              <a:rPr lang="en-US" altLang="zh-TW" dirty="0"/>
              <a:t>Q&amp;A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16A01-F77C-D96F-B3EE-0304A4A18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6640" y="1590947"/>
            <a:ext cx="3116160" cy="5456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b="1" dirty="0"/>
              <a:t>3-1 A&amp;W Bluetooth :</a:t>
            </a:r>
            <a:endParaRPr lang="zh-TW" altLang="zh-TW" sz="2000" b="1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AF736128-165E-6F91-4335-48C97D68D01B}"/>
              </a:ext>
            </a:extLst>
          </p:cNvPr>
          <p:cNvSpPr txBox="1">
            <a:spLocks/>
          </p:cNvSpPr>
          <p:nvPr/>
        </p:nvSpPr>
        <p:spPr>
          <a:xfrm>
            <a:off x="1471151" y="2236151"/>
            <a:ext cx="9249697" cy="3716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" altLang="zh-TW" sz="2000" dirty="0"/>
              <a:t>Evaluation &amp; Integration  (</a:t>
            </a:r>
            <a:r>
              <a:rPr lang="zh-TW" altLang="en-US" sz="2000" dirty="0"/>
              <a:t> </a:t>
            </a:r>
            <a:r>
              <a:rPr lang="en-US" altLang="zh-TW" sz="2000" dirty="0"/>
              <a:t>1</a:t>
            </a:r>
            <a:r>
              <a:rPr lang="en" altLang="zh-TW" sz="2000" dirty="0"/>
              <a:t>–2 months) </a:t>
            </a:r>
          </a:p>
          <a:p>
            <a:pPr lvl="2"/>
            <a:r>
              <a:rPr lang="en" altLang="zh-TW" dirty="0"/>
              <a:t>SDK trial on EVB / target SoC, basic BT testing.</a:t>
            </a:r>
          </a:p>
          <a:p>
            <a:pPr lvl="2"/>
            <a:r>
              <a:rPr lang="en-US" altLang="ja-JP" dirty="0"/>
              <a:t>Installing A&amp;W BT/ECNR  SDK</a:t>
            </a:r>
          </a:p>
          <a:p>
            <a:pPr lvl="2"/>
            <a:r>
              <a:rPr lang="en-US" altLang="ja-JP" dirty="0"/>
              <a:t>Modify Android's "Bluetooth Process" to using the A&amp;W BT SDK service.</a:t>
            </a:r>
          </a:p>
          <a:p>
            <a:pPr marL="360362" lvl="1" indent="0">
              <a:buNone/>
            </a:pPr>
            <a:endParaRPr lang="en" altLang="zh-TW" dirty="0"/>
          </a:p>
          <a:p>
            <a:pPr marL="360362" lvl="1" indent="0">
              <a:buNone/>
            </a:pPr>
            <a:endParaRPr lang="en" altLang="zh-TW" dirty="0"/>
          </a:p>
          <a:p>
            <a:pPr lvl="1"/>
            <a:r>
              <a:rPr lang="en" altLang="zh-TW" sz="2000" dirty="0"/>
              <a:t>Certification &amp; SOP (1–2 months) </a:t>
            </a:r>
            <a:endParaRPr lang="en" altLang="zh-TW" dirty="0"/>
          </a:p>
          <a:p>
            <a:pPr lvl="2"/>
            <a:r>
              <a:rPr lang="en" altLang="zh-TW" dirty="0"/>
              <a:t>Full system testing and production readiness.</a:t>
            </a:r>
          </a:p>
          <a:p>
            <a:pPr lvl="2"/>
            <a:r>
              <a:rPr lang="en" altLang="zh-TW" dirty="0"/>
              <a:t>IOP Testing</a:t>
            </a:r>
          </a:p>
          <a:p>
            <a:pPr lvl="2"/>
            <a:r>
              <a:rPr lang="en" altLang="zh-TW" dirty="0"/>
              <a:t>BQB Qualification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67A8DC7-C1B3-64F9-C969-106260DE42D7}"/>
              </a:ext>
            </a:extLst>
          </p:cNvPr>
          <p:cNvSpPr txBox="1">
            <a:spLocks/>
          </p:cNvSpPr>
          <p:nvPr/>
        </p:nvSpPr>
        <p:spPr>
          <a:xfrm>
            <a:off x="4975132" y="834670"/>
            <a:ext cx="3182468" cy="5456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400" b="1" dirty="0"/>
              <a:t> 3. A&amp;W Milestone</a:t>
            </a:r>
            <a:endParaRPr lang="zh-TW" altLang="zh-TW" sz="2400" b="1" dirty="0"/>
          </a:p>
        </p:txBody>
      </p:sp>
    </p:spTree>
    <p:extLst>
      <p:ext uri="{BB962C8B-B14F-4D97-AF65-F5344CB8AC3E}">
        <p14:creationId xmlns:p14="http://schemas.microsoft.com/office/powerpoint/2010/main" val="4018133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D0733-0496-5F05-7A7C-C36B97D0B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336B3-A301-CE33-10D7-10D0D3D1A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FCE</a:t>
            </a:r>
            <a:r>
              <a:rPr lang="en-US" altLang="ja-JP" sz="2800" dirty="0"/>
              <a:t> </a:t>
            </a:r>
            <a:r>
              <a:rPr lang="en-US" altLang="zh-TW" sz="2800" dirty="0"/>
              <a:t>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028D3-B32A-7687-9FD3-0A5F5D9E4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2270" y="1032474"/>
            <a:ext cx="6040529" cy="5456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b="1" dirty="0"/>
              <a:t>3-2 A&amp;W CarPlay , Android Auto :</a:t>
            </a:r>
            <a:endParaRPr lang="zh-TW" altLang="zh-TW" sz="2000" b="1" dirty="0"/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D9383CCA-2DF3-3566-977C-581E03D8769E}"/>
              </a:ext>
            </a:extLst>
          </p:cNvPr>
          <p:cNvSpPr txBox="1"/>
          <p:nvPr/>
        </p:nvSpPr>
        <p:spPr>
          <a:xfrm>
            <a:off x="1332271" y="1637071"/>
            <a:ext cx="10046110" cy="3539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6700" indent="-266700" algn="l" defTabSz="4572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605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405" indent="-11303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6030" indent="-11303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3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9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5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1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zh-TW" sz="2000" dirty="0"/>
              <a:t>System Check</a:t>
            </a:r>
            <a:r>
              <a:rPr lang="en-GB" altLang="zh-TW" sz="2000" dirty="0"/>
              <a:t> (</a:t>
            </a:r>
            <a:r>
              <a:rPr lang="en-US" altLang="en-GB" sz="2000" dirty="0"/>
              <a:t> </a:t>
            </a:r>
            <a:r>
              <a:rPr lang="en-GB" altLang="zh-TW" sz="2000" dirty="0"/>
              <a:t>1 ~ 2 months</a:t>
            </a:r>
            <a:r>
              <a:rPr lang="en-US" altLang="en-GB" sz="2000" dirty="0"/>
              <a:t> </a:t>
            </a:r>
            <a:r>
              <a:rPr lang="en-GB" altLang="zh-TW" sz="2000" dirty="0"/>
              <a:t>) </a:t>
            </a:r>
          </a:p>
          <a:p>
            <a:pPr lvl="2"/>
            <a:r>
              <a:rPr lang="en-US" altLang="zh-CN" dirty="0"/>
              <a:t>Check List : the system's software and hardware dependencies ( Ready )</a:t>
            </a:r>
            <a:endParaRPr lang="en-GB" altLang="zh-TW" dirty="0"/>
          </a:p>
          <a:p>
            <a:pPr lvl="2"/>
            <a:r>
              <a:rPr lang="en-GB" altLang="zh-TW" dirty="0"/>
              <a:t>Modify</a:t>
            </a:r>
            <a:r>
              <a:rPr lang="en-US" altLang="en-GB" dirty="0"/>
              <a:t> and Configure</a:t>
            </a:r>
            <a:r>
              <a:rPr lang="en-GB" altLang="zh-TW" dirty="0"/>
              <a:t> Connection Management , Resource Management</a:t>
            </a:r>
          </a:p>
          <a:p>
            <a:pPr lvl="2"/>
            <a:r>
              <a:rPr lang="en-GB" altLang="zh-TW" dirty="0"/>
              <a:t>SDK run on EVB / target SoC, basic testing </a:t>
            </a:r>
          </a:p>
          <a:p>
            <a:pPr lvl="2"/>
            <a:r>
              <a:rPr lang="en-US" altLang="zh-CN" dirty="0"/>
              <a:t>Implementation of private specifications</a:t>
            </a:r>
          </a:p>
          <a:p>
            <a:pPr lvl="2"/>
            <a:endParaRPr lang="en-US" altLang="en-GB" dirty="0"/>
          </a:p>
          <a:p>
            <a:pPr lvl="1" algn="l">
              <a:buClrTx/>
              <a:buSzTx/>
            </a:pPr>
            <a:r>
              <a:rPr lang="en-GB" altLang="zh-TW" sz="2000" dirty="0"/>
              <a:t>Pre-Testing :  ( 2</a:t>
            </a:r>
            <a:r>
              <a:rPr lang="en-GB" altLang="zh-TW" sz="2000" dirty="0">
                <a:sym typeface="+mn-ea"/>
              </a:rPr>
              <a:t> ~ </a:t>
            </a:r>
            <a:r>
              <a:rPr lang="en-US" altLang="en-GB" sz="2000" dirty="0"/>
              <a:t>3</a:t>
            </a:r>
            <a:r>
              <a:rPr lang="en-GB" altLang="zh-TW" sz="2000" dirty="0"/>
              <a:t> months</a:t>
            </a:r>
            <a:r>
              <a:rPr lang="en-US" altLang="en-GB" sz="2000" dirty="0"/>
              <a:t> </a:t>
            </a:r>
            <a:r>
              <a:rPr lang="en-GB" altLang="zh-TW" sz="2000" dirty="0"/>
              <a:t>)</a:t>
            </a:r>
          </a:p>
          <a:p>
            <a:pPr lvl="2" algn="l">
              <a:buClrTx/>
              <a:buSzTx/>
            </a:pPr>
            <a:r>
              <a:rPr lang="en-US" altLang="zh-CN" sz="1800" dirty="0">
                <a:sym typeface="+mn-ea"/>
              </a:rPr>
              <a:t>Facet , PCTS</a:t>
            </a:r>
            <a:endParaRPr lang="en-US" altLang="zh-CN" sz="1800" dirty="0"/>
          </a:p>
          <a:p>
            <a:pPr lvl="2"/>
            <a:endParaRPr lang="en-US" altLang="zh-CN" dirty="0"/>
          </a:p>
          <a:p>
            <a:pPr lvl="1"/>
            <a:r>
              <a:rPr lang="en-GB" altLang="zh-TW" sz="2000" dirty="0"/>
              <a:t>Certification ( 4 ~ 6 months )</a:t>
            </a:r>
            <a:endParaRPr lang="en-US" altLang="en-GB" dirty="0"/>
          </a:p>
          <a:p>
            <a:pPr lvl="2"/>
            <a:r>
              <a:rPr lang="en-US" altLang="en-GB" dirty="0"/>
              <a:t>USB / </a:t>
            </a:r>
            <a:r>
              <a:rPr lang="en-US" altLang="en-GB" dirty="0" err="1"/>
              <a:t>WiFi</a:t>
            </a:r>
            <a:r>
              <a:rPr lang="en-US" altLang="en-GB" dirty="0"/>
              <a:t> Performance, Location, Audio Quality(Siri, </a:t>
            </a:r>
            <a:r>
              <a:rPr lang="en-US" altLang="en-GB" dirty="0" err="1"/>
              <a:t>eSiri</a:t>
            </a:r>
            <a:r>
              <a:rPr lang="en-US" altLang="en-GB" dirty="0"/>
              <a:t>, ITU-T), Facet, In-Vehicle...</a:t>
            </a:r>
            <a:endParaRPr lang="en-GB" altLang="zh-TW" dirty="0"/>
          </a:p>
        </p:txBody>
      </p:sp>
    </p:spTree>
    <p:extLst>
      <p:ext uri="{BB962C8B-B14F-4D97-AF65-F5344CB8AC3E}">
        <p14:creationId xmlns:p14="http://schemas.microsoft.com/office/powerpoint/2010/main" val="1687051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B9570-17CC-CBC8-21B6-49D726E07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C3083-D5AB-0E93-B19E-87883AE7E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FCE</a:t>
            </a:r>
            <a:r>
              <a:rPr lang="en-US" altLang="ja-JP" sz="2800" dirty="0"/>
              <a:t> </a:t>
            </a:r>
            <a:r>
              <a:rPr lang="en-US" altLang="zh-TW" sz="2800" dirty="0"/>
              <a:t>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1686B-1B61-5B02-7C6E-11FCD6B8E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1151" y="972546"/>
            <a:ext cx="5123836" cy="5456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b="1" dirty="0"/>
              <a:t>3-3 A&amp;W ECNR :</a:t>
            </a:r>
            <a:endParaRPr lang="zh-TW" altLang="zh-TW" sz="2000" b="1" dirty="0"/>
          </a:p>
        </p:txBody>
      </p:sp>
      <p:sp>
        <p:nvSpPr>
          <p:cNvPr id="5" name="內容版面配置區 2">
            <a:extLst>
              <a:ext uri="{FF2B5EF4-FFF2-40B4-BE49-F238E27FC236}">
                <a16:creationId xmlns:a16="http://schemas.microsoft.com/office/drawing/2014/main" id="{4E32F57F-FD95-8326-B1F7-B4B8F3A9E1F1}"/>
              </a:ext>
            </a:extLst>
          </p:cNvPr>
          <p:cNvSpPr>
            <a:spLocks noGrp="1"/>
          </p:cNvSpPr>
          <p:nvPr/>
        </p:nvSpPr>
        <p:spPr>
          <a:xfrm>
            <a:off x="1337187" y="16961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2000" dirty="0"/>
              <a:t>ECNR lib delivery</a:t>
            </a:r>
          </a:p>
          <a:p>
            <a:pPr lvl="1"/>
            <a:r>
              <a:rPr lang="en-US" altLang="zh-TW" sz="1800" dirty="0"/>
              <a:t>1 week after requirements and toolchain received</a:t>
            </a:r>
          </a:p>
          <a:p>
            <a:pPr marL="457200" lvl="1" indent="0">
              <a:buNone/>
            </a:pPr>
            <a:endParaRPr lang="en-US" altLang="zh-TW" sz="1800" dirty="0"/>
          </a:p>
          <a:p>
            <a:r>
              <a:rPr lang="en-US" altLang="zh-TW" sz="2000" dirty="0"/>
              <a:t>User scenario test tuning</a:t>
            </a:r>
          </a:p>
          <a:p>
            <a:pPr lvl="1"/>
            <a:r>
              <a:rPr lang="en-US" altLang="zh-TW" sz="1800" dirty="0"/>
              <a:t>~ </a:t>
            </a:r>
            <a:r>
              <a:rPr lang="en-US" altLang="zh-TW" sz="1800"/>
              <a:t>1 week</a:t>
            </a:r>
          </a:p>
          <a:p>
            <a:pPr marL="457200" lvl="1" indent="0">
              <a:buNone/>
            </a:pPr>
            <a:endParaRPr lang="en-US" altLang="zh-TW" sz="1800" dirty="0"/>
          </a:p>
          <a:p>
            <a:r>
              <a:rPr lang="en-US" altLang="zh-TW" sz="2000" dirty="0"/>
              <a:t>ITU-T/CarPlay test tuning</a:t>
            </a:r>
          </a:p>
          <a:p>
            <a:pPr lvl="1"/>
            <a:r>
              <a:rPr lang="en-US" altLang="zh-TW" sz="1800" dirty="0"/>
              <a:t>Roughly 3~5 workdays for tuning one mode</a:t>
            </a:r>
          </a:p>
          <a:p>
            <a:pPr lvl="1"/>
            <a:r>
              <a:rPr lang="en-US" altLang="zh-TW" sz="1800" dirty="0"/>
              <a:t>A typical CarPlay tuning session includes BT 2 modes, CP wired 3 modes, CP wireless 3 modes, and Siri 2 mode</a:t>
            </a:r>
          </a:p>
        </p:txBody>
      </p:sp>
    </p:spTree>
    <p:extLst>
      <p:ext uri="{BB962C8B-B14F-4D97-AF65-F5344CB8AC3E}">
        <p14:creationId xmlns:p14="http://schemas.microsoft.com/office/powerpoint/2010/main" val="384115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3B3994-6B86-697A-3851-6F27DF5A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214" y="743542"/>
            <a:ext cx="9356960" cy="647054"/>
          </a:xfrm>
        </p:spPr>
        <p:txBody>
          <a:bodyPr>
            <a:noAutofit/>
          </a:bodyPr>
          <a:lstStyle/>
          <a:p>
            <a:r>
              <a:rPr lang="en-US" altLang="zh-TW" sz="2400" dirty="0"/>
              <a:t>Bluetooth  SDK</a:t>
            </a:r>
            <a:endParaRPr lang="en-US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5FC07D-73EB-C6AD-8FB6-A66BF87FB501}"/>
              </a:ext>
            </a:extLst>
          </p:cNvPr>
          <p:cNvSpPr txBox="1"/>
          <p:nvPr/>
        </p:nvSpPr>
        <p:spPr>
          <a:xfrm>
            <a:off x="373454" y="2829185"/>
            <a:ext cx="1224000" cy="252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400" b="1" dirty="0">
                <a:solidFill>
                  <a:schemeClr val="tx1"/>
                </a:solidFill>
              </a:rPr>
              <a:t>Advanced:</a:t>
            </a:r>
            <a:endParaRPr lang="en-US" altLang="zh-TW" sz="14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LE Audio</a:t>
            </a:r>
          </a:p>
          <a:p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Multi-Connection</a:t>
            </a:r>
          </a:p>
          <a:p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Auto-Parking</a:t>
            </a:r>
          </a:p>
          <a:p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Audio Routing</a:t>
            </a:r>
          </a:p>
          <a:p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SOC with 2 or 3 BT Chips</a:t>
            </a:r>
          </a:p>
          <a:p>
            <a:r>
              <a:rPr lang="en-US" altLang="zh-TW" sz="1200" dirty="0">
                <a:solidFill>
                  <a:schemeClr val="tx1"/>
                </a:solidFill>
              </a:rPr>
              <a:t>….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8992353-9E06-8927-D9FE-3EAB910C09F2}"/>
              </a:ext>
            </a:extLst>
          </p:cNvPr>
          <p:cNvSpPr txBox="1"/>
          <p:nvPr/>
        </p:nvSpPr>
        <p:spPr>
          <a:xfrm>
            <a:off x="1873531" y="2859963"/>
            <a:ext cx="1224000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300" b="1" dirty="0">
                <a:solidFill>
                  <a:schemeClr val="tx1"/>
                </a:solidFill>
              </a:rPr>
              <a:t>ACC ON / OFF Flow</a:t>
            </a:r>
          </a:p>
          <a:p>
            <a:endParaRPr lang="en-US" altLang="zh-TW" sz="1300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UART Baudrate</a:t>
            </a:r>
          </a:p>
          <a:p>
            <a:endParaRPr lang="en-US" altLang="zh-TW" sz="1300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Audio Driver</a:t>
            </a:r>
          </a:p>
          <a:p>
            <a:endParaRPr lang="en-US" altLang="zh-TW" sz="1300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PCM Driver</a:t>
            </a:r>
          </a:p>
          <a:p>
            <a:r>
              <a:rPr lang="en-US" altLang="zh-TW" sz="1300" b="1" dirty="0">
                <a:solidFill>
                  <a:schemeClr val="tx1"/>
                </a:solidFill>
              </a:rPr>
              <a:t>Multi-Slot</a:t>
            </a:r>
          </a:p>
          <a:p>
            <a:endParaRPr lang="en-US" altLang="zh-TW" sz="1300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HW Reset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….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685DCF8-5A61-5746-18D6-8FCBFD01E3F7}"/>
              </a:ext>
            </a:extLst>
          </p:cNvPr>
          <p:cNvSpPr txBox="1"/>
          <p:nvPr/>
        </p:nvSpPr>
        <p:spPr>
          <a:xfrm>
            <a:off x="3385238" y="2832537"/>
            <a:ext cx="1224000" cy="2539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300" b="1" dirty="0">
                <a:solidFill>
                  <a:schemeClr val="tx1"/>
                </a:solidFill>
              </a:rPr>
              <a:t>Capability &amp;</a:t>
            </a:r>
          </a:p>
          <a:p>
            <a:r>
              <a:rPr lang="en-US" altLang="zh-TW" sz="1300" b="1" dirty="0">
                <a:solidFill>
                  <a:schemeClr val="tx1"/>
                </a:solidFill>
              </a:rPr>
              <a:t>Limitation</a:t>
            </a:r>
          </a:p>
          <a:p>
            <a:endParaRPr lang="en-US" altLang="zh-TW" sz="13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Max Connection</a:t>
            </a:r>
          </a:p>
          <a:p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2 / 3 SCOs</a:t>
            </a:r>
          </a:p>
          <a:p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2 A2DP</a:t>
            </a:r>
          </a:p>
          <a:p>
            <a:r>
              <a:rPr lang="en-US" altLang="zh-TW" sz="1200" dirty="0">
                <a:solidFill>
                  <a:schemeClr val="tx1"/>
                </a:solidFill>
              </a:rPr>
              <a:t>Streaming</a:t>
            </a:r>
          </a:p>
          <a:p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Classic + BLE +</a:t>
            </a:r>
          </a:p>
          <a:p>
            <a:r>
              <a:rPr lang="en-US" altLang="zh-TW" sz="1200" dirty="0">
                <a:solidFill>
                  <a:schemeClr val="tx1"/>
                </a:solidFill>
              </a:rPr>
              <a:t>LE Audio </a:t>
            </a:r>
          </a:p>
          <a:p>
            <a:r>
              <a:rPr lang="en-US" altLang="zh-TW" sz="12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D229F9-0517-7DA4-5840-6F47EC628AEA}"/>
              </a:ext>
            </a:extLst>
          </p:cNvPr>
          <p:cNvSpPr txBox="1"/>
          <p:nvPr/>
        </p:nvSpPr>
        <p:spPr>
          <a:xfrm>
            <a:off x="4719354" y="2857525"/>
            <a:ext cx="1224000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300" b="1" dirty="0">
                <a:solidFill>
                  <a:schemeClr val="tx1"/>
                </a:solidFill>
              </a:rPr>
              <a:t>Audio Routing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(HFP/A2DP)</a:t>
            </a:r>
          </a:p>
          <a:p>
            <a:endParaRPr lang="en-US" altLang="zh-TW" sz="1300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A2DP(SRC)+LE Audio(CIS:SINK)</a:t>
            </a:r>
          </a:p>
          <a:p>
            <a:endParaRPr lang="en-US" altLang="zh-TW" sz="1300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Classic + BLE + LE Audio </a:t>
            </a:r>
          </a:p>
          <a:p>
            <a:endParaRPr lang="en-US" altLang="zh-TW" sz="1300" b="1" dirty="0"/>
          </a:p>
          <a:p>
            <a:pPr lvl="0">
              <a:defRPr/>
            </a:pPr>
            <a:r>
              <a:rPr lang="en-US" altLang="zh-TW" sz="1200" b="1" kern="100" dirty="0">
                <a:solidFill>
                  <a:srgbClr val="000000"/>
                </a:solidFill>
                <a:ea typeface="PMingLiU" panose="02020500000000000000" pitchFamily="18" charset="-120"/>
                <a:cs typeface="Times New Roman" panose="02020603050405020304" pitchFamily="18" charset="0"/>
              </a:rPr>
              <a:t>Rear Seat Entertainment</a:t>
            </a:r>
          </a:p>
          <a:p>
            <a:pPr lvl="0">
              <a:defRPr/>
            </a:pPr>
            <a:endParaRPr lang="en-US" altLang="zh-TW" sz="1200" b="1" kern="100" dirty="0">
              <a:solidFill>
                <a:srgbClr val="000000"/>
              </a:solidFill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lvl="0">
              <a:defRPr/>
            </a:pPr>
            <a:r>
              <a:rPr lang="en-US" altLang="zh-TW" sz="1200" b="1" kern="100" dirty="0">
                <a:solidFill>
                  <a:srgbClr val="000000"/>
                </a:solidFill>
                <a:ea typeface="PMingLiU" panose="02020500000000000000" pitchFamily="18" charset="-120"/>
                <a:cs typeface="Times New Roman" panose="02020603050405020304" pitchFamily="18" charset="0"/>
              </a:rPr>
              <a:t>One Soc with</a:t>
            </a:r>
            <a:r>
              <a:rPr lang="zh-TW" altLang="en-US" sz="1200" b="1" kern="100" dirty="0">
                <a:solidFill>
                  <a:srgbClr val="000000"/>
                </a:solidFill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endParaRPr lang="en-US" altLang="zh-TW" sz="1200" b="1" kern="100" dirty="0">
              <a:solidFill>
                <a:srgbClr val="000000"/>
              </a:solidFill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lvl="0">
              <a:defRPr/>
            </a:pPr>
            <a:r>
              <a:rPr lang="en-US" altLang="zh-TW" sz="1200" b="1" kern="100" dirty="0">
                <a:solidFill>
                  <a:srgbClr val="000000"/>
                </a:solidFill>
                <a:ea typeface="PMingLiU" panose="02020500000000000000" pitchFamily="18" charset="-120"/>
                <a:cs typeface="Times New Roman" panose="02020603050405020304" pitchFamily="18" charset="0"/>
              </a:rPr>
              <a:t>2 or 3 BT Chips</a:t>
            </a:r>
          </a:p>
          <a:p>
            <a:endParaRPr lang="zh-TW" altLang="en-US" sz="13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7BA7C6-22B4-67EA-511A-E191322B7C50}"/>
              </a:ext>
            </a:extLst>
          </p:cNvPr>
          <p:cNvSpPr txBox="1"/>
          <p:nvPr/>
        </p:nvSpPr>
        <p:spPr>
          <a:xfrm>
            <a:off x="6283854" y="2874548"/>
            <a:ext cx="1380188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300" b="1" dirty="0">
                <a:solidFill>
                  <a:schemeClr val="tx1"/>
                </a:solidFill>
              </a:rPr>
              <a:t>Mobiles</a:t>
            </a:r>
            <a:endParaRPr lang="en-US" altLang="zh-TW" sz="1300" b="1" dirty="0"/>
          </a:p>
          <a:p>
            <a:r>
              <a:rPr lang="en-US" altLang="zh-TW" sz="1300" dirty="0">
                <a:solidFill>
                  <a:schemeClr val="tx1"/>
                </a:solidFill>
              </a:rPr>
              <a:t>(Over 3700)</a:t>
            </a:r>
          </a:p>
          <a:p>
            <a:endParaRPr lang="en-US" altLang="zh-TW" sz="1300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Headset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(Different Brands )</a:t>
            </a:r>
          </a:p>
          <a:p>
            <a:endParaRPr lang="en-US" altLang="zh-TW" sz="1300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 3</a:t>
            </a:r>
            <a:r>
              <a:rPr lang="en-US" altLang="zh-TW" sz="1300" b="1" baseline="30000" dirty="0">
                <a:solidFill>
                  <a:schemeClr val="tx1"/>
                </a:solidFill>
              </a:rPr>
              <a:t>rd</a:t>
            </a:r>
            <a:r>
              <a:rPr lang="en-US" altLang="zh-TW" sz="1300" b="1" dirty="0">
                <a:solidFill>
                  <a:schemeClr val="tx1"/>
                </a:solidFill>
              </a:rPr>
              <a:t>  Player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(Spotify, KKBOX, QQ…)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EE85157-9104-DC22-CCA2-D894B1DC6C74}"/>
              </a:ext>
            </a:extLst>
          </p:cNvPr>
          <p:cNvSpPr txBox="1"/>
          <p:nvPr/>
        </p:nvSpPr>
        <p:spPr>
          <a:xfrm>
            <a:off x="7705333" y="2981449"/>
            <a:ext cx="1224000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300" b="1" dirty="0">
                <a:solidFill>
                  <a:schemeClr val="tx1"/>
                </a:solidFill>
              </a:rPr>
              <a:t>Defensics</a:t>
            </a:r>
          </a:p>
          <a:p>
            <a:endParaRPr lang="en-US" altLang="zh-TW" sz="1300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Coverity</a:t>
            </a:r>
          </a:p>
          <a:p>
            <a:endParaRPr lang="en-US" altLang="zh-TW" sz="1300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CVE</a:t>
            </a:r>
          </a:p>
          <a:p>
            <a:r>
              <a:rPr lang="en-US" altLang="zh-TW" sz="1300" b="1" dirty="0">
                <a:solidFill>
                  <a:schemeClr val="tx1"/>
                </a:solidFill>
              </a:rPr>
              <a:t>KNOB,</a:t>
            </a:r>
          </a:p>
          <a:p>
            <a:r>
              <a:rPr lang="en-US" altLang="zh-TW" sz="1300" b="1" dirty="0">
                <a:solidFill>
                  <a:schemeClr val="tx1"/>
                </a:solidFill>
              </a:rPr>
              <a:t>BIAS,</a:t>
            </a:r>
          </a:p>
          <a:p>
            <a:r>
              <a:rPr lang="en-US" altLang="zh-TW" sz="1300" b="1" dirty="0">
                <a:solidFill>
                  <a:schemeClr val="tx1"/>
                </a:solidFill>
              </a:rPr>
              <a:t>BlueBorne,</a:t>
            </a:r>
          </a:p>
          <a:p>
            <a:r>
              <a:rPr lang="en-US" altLang="zh-TW" sz="1300" b="1" dirty="0" err="1">
                <a:solidFill>
                  <a:schemeClr val="tx1"/>
                </a:solidFill>
              </a:rPr>
              <a:t>SweynTooth</a:t>
            </a:r>
            <a:r>
              <a:rPr lang="en-US" altLang="zh-TW" sz="1300" b="1" dirty="0">
                <a:solidFill>
                  <a:schemeClr val="tx1"/>
                </a:solidFill>
              </a:rPr>
              <a:t>,</a:t>
            </a:r>
          </a:p>
          <a:p>
            <a:r>
              <a:rPr lang="en-US" altLang="zh-TW" sz="1300" b="1" dirty="0" err="1">
                <a:solidFill>
                  <a:schemeClr val="tx1"/>
                </a:solidFill>
              </a:rPr>
              <a:t>BlueFrag</a:t>
            </a:r>
            <a:endParaRPr lang="en-US" altLang="zh-TW" sz="1300" b="1" dirty="0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15280B3-2FDD-81C6-EC24-24CDF83871A5}"/>
              </a:ext>
            </a:extLst>
          </p:cNvPr>
          <p:cNvSpPr txBox="1"/>
          <p:nvPr/>
        </p:nvSpPr>
        <p:spPr>
          <a:xfrm>
            <a:off x="9381177" y="2857525"/>
            <a:ext cx="1137681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300" b="1" dirty="0">
                <a:solidFill>
                  <a:schemeClr val="tx1"/>
                </a:solidFill>
              </a:rPr>
              <a:t>BQB: PTS</a:t>
            </a:r>
          </a:p>
          <a:p>
            <a:endParaRPr lang="en-US" altLang="zh-TW" sz="1300" dirty="0">
              <a:solidFill>
                <a:schemeClr val="tx1"/>
              </a:solidFill>
            </a:endParaRPr>
          </a:p>
          <a:p>
            <a:endParaRPr lang="zh-TW" altLang="en-US" sz="1300" b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5CBAE35-D068-3F0E-B831-B666D42C584F}"/>
              </a:ext>
            </a:extLst>
          </p:cNvPr>
          <p:cNvSpPr txBox="1"/>
          <p:nvPr/>
        </p:nvSpPr>
        <p:spPr>
          <a:xfrm>
            <a:off x="10631310" y="2827914"/>
            <a:ext cx="1403585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300" b="1" dirty="0">
                <a:solidFill>
                  <a:schemeClr val="tx1"/>
                </a:solidFill>
              </a:rPr>
              <a:t>BT Application</a:t>
            </a:r>
          </a:p>
          <a:p>
            <a:endParaRPr lang="en-US" altLang="zh-TW" sz="1300" dirty="0">
              <a:solidFill>
                <a:schemeClr val="tx1"/>
              </a:solidFill>
            </a:endParaRPr>
          </a:p>
          <a:p>
            <a:r>
              <a:rPr lang="en-US" altLang="zh-TW" sz="1300" b="1" dirty="0">
                <a:solidFill>
                  <a:schemeClr val="tx1"/>
                </a:solidFill>
              </a:rPr>
              <a:t>CarPlay</a:t>
            </a:r>
          </a:p>
          <a:p>
            <a:r>
              <a:rPr lang="en-US" altLang="zh-TW" sz="1300" dirty="0">
                <a:solidFill>
                  <a:schemeClr val="tx1"/>
                </a:solidFill>
              </a:rPr>
              <a:t>(OOB, EIR , iAP2..)</a:t>
            </a:r>
          </a:p>
          <a:p>
            <a:endParaRPr lang="en-US" altLang="zh-TW" sz="1300" dirty="0"/>
          </a:p>
          <a:p>
            <a:r>
              <a:rPr lang="en-US" altLang="zh-TW" sz="1300" b="1" dirty="0"/>
              <a:t>ECNR </a:t>
            </a:r>
          </a:p>
          <a:p>
            <a:endParaRPr lang="en-US" altLang="zh-TW" sz="1300" b="1" dirty="0"/>
          </a:p>
          <a:p>
            <a:r>
              <a:rPr lang="en-US" altLang="zh-TW" sz="1300" b="1" dirty="0">
                <a:solidFill>
                  <a:srgbClr val="393A39"/>
                </a:solidFill>
              </a:rPr>
              <a:t>Small Code /RAM </a:t>
            </a:r>
            <a:r>
              <a:rPr lang="en-US" altLang="zh-TW" sz="1300" dirty="0">
                <a:solidFill>
                  <a:srgbClr val="393A39"/>
                </a:solidFill>
              </a:rPr>
              <a:t>when needed</a:t>
            </a:r>
          </a:p>
          <a:p>
            <a:endParaRPr lang="zh-TW" altLang="en-US" sz="1300" b="1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D8349FD-DF95-659F-D451-B6E0D075D43A}"/>
              </a:ext>
            </a:extLst>
          </p:cNvPr>
          <p:cNvCxnSpPr>
            <a:cxnSpLocks/>
          </p:cNvCxnSpPr>
          <p:nvPr/>
        </p:nvCxnSpPr>
        <p:spPr>
          <a:xfrm>
            <a:off x="292467" y="2809464"/>
            <a:ext cx="0" cy="3082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A478002-358B-ED62-252A-52510F3F291E}"/>
              </a:ext>
            </a:extLst>
          </p:cNvPr>
          <p:cNvCxnSpPr>
            <a:cxnSpLocks/>
          </p:cNvCxnSpPr>
          <p:nvPr/>
        </p:nvCxnSpPr>
        <p:spPr>
          <a:xfrm flipH="1">
            <a:off x="1689156" y="2798417"/>
            <a:ext cx="6783" cy="3093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E09574F-0745-A56D-778B-937ABB4B8479}"/>
              </a:ext>
            </a:extLst>
          </p:cNvPr>
          <p:cNvCxnSpPr>
            <a:cxnSpLocks/>
          </p:cNvCxnSpPr>
          <p:nvPr/>
        </p:nvCxnSpPr>
        <p:spPr>
          <a:xfrm>
            <a:off x="3244626" y="2781394"/>
            <a:ext cx="0" cy="3029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A6E655D-BF32-BB0B-0243-8C1A4129DA43}"/>
              </a:ext>
            </a:extLst>
          </p:cNvPr>
          <p:cNvCxnSpPr>
            <a:cxnSpLocks/>
          </p:cNvCxnSpPr>
          <p:nvPr/>
        </p:nvCxnSpPr>
        <p:spPr>
          <a:xfrm flipH="1">
            <a:off x="4609238" y="2781394"/>
            <a:ext cx="4670" cy="3029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7888F3F-ACBC-42C5-153A-B715F01ABBA6}"/>
              </a:ext>
            </a:extLst>
          </p:cNvPr>
          <p:cNvCxnSpPr>
            <a:cxnSpLocks/>
          </p:cNvCxnSpPr>
          <p:nvPr/>
        </p:nvCxnSpPr>
        <p:spPr>
          <a:xfrm flipH="1">
            <a:off x="6335040" y="2798417"/>
            <a:ext cx="1985" cy="29608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F1173C0-B3B9-539A-BC57-1232AEF7622E}"/>
              </a:ext>
            </a:extLst>
          </p:cNvPr>
          <p:cNvCxnSpPr>
            <a:cxnSpLocks/>
          </p:cNvCxnSpPr>
          <p:nvPr/>
        </p:nvCxnSpPr>
        <p:spPr>
          <a:xfrm flipH="1">
            <a:off x="7671141" y="2829186"/>
            <a:ext cx="34192" cy="24451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E9F7EB0-E03F-494B-7F2C-80BB448C1795}"/>
              </a:ext>
            </a:extLst>
          </p:cNvPr>
          <p:cNvCxnSpPr>
            <a:cxnSpLocks/>
          </p:cNvCxnSpPr>
          <p:nvPr/>
        </p:nvCxnSpPr>
        <p:spPr>
          <a:xfrm>
            <a:off x="9172861" y="2827914"/>
            <a:ext cx="1" cy="24464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86F67F-0B8E-588F-B27D-6DD7EB8529EF}"/>
              </a:ext>
            </a:extLst>
          </p:cNvPr>
          <p:cNvCxnSpPr>
            <a:cxnSpLocks/>
          </p:cNvCxnSpPr>
          <p:nvPr/>
        </p:nvCxnSpPr>
        <p:spPr>
          <a:xfrm>
            <a:off x="10560149" y="2716983"/>
            <a:ext cx="0" cy="2369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3">
            <a:extLst>
              <a:ext uri="{FF2B5EF4-FFF2-40B4-BE49-F238E27FC236}">
                <a16:creationId xmlns:a16="http://schemas.microsoft.com/office/drawing/2014/main" id="{9071D3F1-ADEF-E519-3726-C48EDCC1F286}"/>
              </a:ext>
            </a:extLst>
          </p:cNvPr>
          <p:cNvSpPr txBox="1">
            <a:spLocks/>
          </p:cNvSpPr>
          <p:nvPr/>
        </p:nvSpPr>
        <p:spPr>
          <a:xfrm>
            <a:off x="1314089" y="126115"/>
            <a:ext cx="9489210" cy="6470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1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defRPr>
            </a:lvl1pPr>
          </a:lstStyle>
          <a:p>
            <a:r>
              <a:rPr lang="en-US" altLang="zh-TW" dirty="0"/>
              <a:t>A&amp;W Solution Development Process and Service </a:t>
            </a:r>
            <a:endParaRPr lang="en-US" dirty="0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ED3A1C01-00CB-3D4B-0B6A-4F8569572000}"/>
              </a:ext>
            </a:extLst>
          </p:cNvPr>
          <p:cNvSpPr/>
          <p:nvPr/>
        </p:nvSpPr>
        <p:spPr>
          <a:xfrm>
            <a:off x="225428" y="1526293"/>
            <a:ext cx="11843658" cy="3983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1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Beginning                                                Developing            Integration                      SOP</a:t>
            </a:r>
            <a:endParaRPr kumimoji="0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grpSp>
        <p:nvGrpSpPr>
          <p:cNvPr id="32" name="Group 1">
            <a:extLst>
              <a:ext uri="{FF2B5EF4-FFF2-40B4-BE49-F238E27FC236}">
                <a16:creationId xmlns:a16="http://schemas.microsoft.com/office/drawing/2014/main" id="{2912A979-73F3-B4A6-0BC1-02F85C0DF346}"/>
              </a:ext>
            </a:extLst>
          </p:cNvPr>
          <p:cNvGrpSpPr/>
          <p:nvPr/>
        </p:nvGrpSpPr>
        <p:grpSpPr>
          <a:xfrm>
            <a:off x="225428" y="1924676"/>
            <a:ext cx="11843659" cy="792307"/>
            <a:chOff x="234854" y="1751252"/>
            <a:chExt cx="11151900" cy="792307"/>
          </a:xfrm>
        </p:grpSpPr>
        <p:sp>
          <p:nvSpPr>
            <p:cNvPr id="33" name="Chevron 21">
              <a:extLst>
                <a:ext uri="{FF2B5EF4-FFF2-40B4-BE49-F238E27FC236}">
                  <a16:creationId xmlns:a16="http://schemas.microsoft.com/office/drawing/2014/main" id="{3C8D0CEF-EFB7-89E8-C813-51439FC37171}"/>
                </a:ext>
              </a:extLst>
            </p:cNvPr>
            <p:cNvSpPr/>
            <p:nvPr/>
          </p:nvSpPr>
          <p:spPr>
            <a:xfrm>
              <a:off x="234854" y="1751252"/>
              <a:ext cx="1485565" cy="792307"/>
            </a:xfrm>
            <a:prstGeom prst="chevron">
              <a:avLst>
                <a:gd name="adj" fmla="val 20758"/>
              </a:avLst>
            </a:prstGeom>
            <a:solidFill>
              <a:srgbClr val="00AFEF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marL="0" marR="0" lvl="0" indent="0" algn="ctr" defTabSz="9141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RFQ</a:t>
              </a:r>
              <a:r>
                <a:rPr kumimoji="0" lang="zh-TW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 </a:t>
              </a:r>
            </a:p>
          </p:txBody>
        </p:sp>
        <p:sp>
          <p:nvSpPr>
            <p:cNvPr id="34" name="Chevron 21">
              <a:extLst>
                <a:ext uri="{FF2B5EF4-FFF2-40B4-BE49-F238E27FC236}">
                  <a16:creationId xmlns:a16="http://schemas.microsoft.com/office/drawing/2014/main" id="{0184C5E4-1028-8A4A-D39A-4785A70C56F1}"/>
                </a:ext>
              </a:extLst>
            </p:cNvPr>
            <p:cNvSpPr/>
            <p:nvPr/>
          </p:nvSpPr>
          <p:spPr>
            <a:xfrm>
              <a:off x="9911992" y="1751252"/>
              <a:ext cx="1474762" cy="792307"/>
            </a:xfrm>
            <a:prstGeom prst="chevron">
              <a:avLst>
                <a:gd name="adj" fmla="val 20758"/>
              </a:avLst>
            </a:prstGeom>
            <a:solidFill>
              <a:srgbClr val="0071C1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marL="0" marR="0" lvl="0" indent="0" algn="ctr" defTabSz="9141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Others</a:t>
              </a:r>
            </a:p>
          </p:txBody>
        </p:sp>
        <p:sp>
          <p:nvSpPr>
            <p:cNvPr id="35" name="Chevron 21">
              <a:extLst>
                <a:ext uri="{FF2B5EF4-FFF2-40B4-BE49-F238E27FC236}">
                  <a16:creationId xmlns:a16="http://schemas.microsoft.com/office/drawing/2014/main" id="{984BB79C-B528-1F77-A223-C398F89A5461}"/>
                </a:ext>
              </a:extLst>
            </p:cNvPr>
            <p:cNvSpPr/>
            <p:nvPr/>
          </p:nvSpPr>
          <p:spPr>
            <a:xfrm>
              <a:off x="8659690" y="1751252"/>
              <a:ext cx="1396142" cy="792307"/>
            </a:xfrm>
            <a:prstGeom prst="chevron">
              <a:avLst>
                <a:gd name="adj" fmla="val 20758"/>
              </a:avLst>
            </a:prstGeom>
            <a:solidFill>
              <a:srgbClr val="0080CC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marL="0" marR="0" lvl="0" indent="0" algn="l" defTabSz="9141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  Certification</a:t>
              </a:r>
              <a:endPara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36" name="Chevron 21">
              <a:extLst>
                <a:ext uri="{FF2B5EF4-FFF2-40B4-BE49-F238E27FC236}">
                  <a16:creationId xmlns:a16="http://schemas.microsoft.com/office/drawing/2014/main" id="{17A99B3B-96D0-4E05-A754-C7EED99A3076}"/>
                </a:ext>
              </a:extLst>
            </p:cNvPr>
            <p:cNvSpPr/>
            <p:nvPr/>
          </p:nvSpPr>
          <p:spPr>
            <a:xfrm>
              <a:off x="7303386" y="1751252"/>
              <a:ext cx="1485565" cy="792307"/>
            </a:xfrm>
            <a:prstGeom prst="chevron">
              <a:avLst>
                <a:gd name="adj" fmla="val 20758"/>
              </a:avLst>
            </a:prstGeom>
            <a:solidFill>
              <a:srgbClr val="008CD5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marL="0" marR="0" lvl="0" indent="0" algn="ctr" defTabSz="9141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Security</a:t>
              </a:r>
            </a:p>
          </p:txBody>
        </p:sp>
        <p:sp>
          <p:nvSpPr>
            <p:cNvPr id="37" name="Chevron 21">
              <a:extLst>
                <a:ext uri="{FF2B5EF4-FFF2-40B4-BE49-F238E27FC236}">
                  <a16:creationId xmlns:a16="http://schemas.microsoft.com/office/drawing/2014/main" id="{DC3C9F3F-6B3F-C299-4C75-A824453FA820}"/>
                </a:ext>
              </a:extLst>
            </p:cNvPr>
            <p:cNvSpPr/>
            <p:nvPr/>
          </p:nvSpPr>
          <p:spPr>
            <a:xfrm>
              <a:off x="1613089" y="1751252"/>
              <a:ext cx="4199311" cy="792307"/>
            </a:xfrm>
            <a:prstGeom prst="chevron">
              <a:avLst>
                <a:gd name="adj" fmla="val 20758"/>
              </a:avLst>
            </a:prstGeom>
            <a:solidFill>
              <a:srgbClr val="009FE3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marL="0" marR="0" lvl="0" indent="0" algn="ctr" defTabSz="9141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POC</a:t>
              </a:r>
            </a:p>
            <a:p>
              <a:pPr marL="0" marR="0" lvl="0" indent="0" algn="ctr" defTabSz="9141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System                   BT </a:t>
              </a:r>
              <a:r>
                <a:rPr kumimoji="0" lang="en-US" altLang="zh-TW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Chip                  Advanced</a:t>
              </a:r>
            </a:p>
          </p:txBody>
        </p:sp>
        <p:sp>
          <p:nvSpPr>
            <p:cNvPr id="38" name="Chevron 21">
              <a:extLst>
                <a:ext uri="{FF2B5EF4-FFF2-40B4-BE49-F238E27FC236}">
                  <a16:creationId xmlns:a16="http://schemas.microsoft.com/office/drawing/2014/main" id="{45CF19C5-0A27-34DD-3AD4-F0994AB57C04}"/>
                </a:ext>
              </a:extLst>
            </p:cNvPr>
            <p:cNvSpPr/>
            <p:nvPr/>
          </p:nvSpPr>
          <p:spPr>
            <a:xfrm>
              <a:off x="5922480" y="1751252"/>
              <a:ext cx="1485565" cy="792307"/>
            </a:xfrm>
            <a:prstGeom prst="chevron">
              <a:avLst>
                <a:gd name="adj" fmla="val 20758"/>
              </a:avLst>
            </a:prstGeom>
            <a:solidFill>
              <a:srgbClr val="0097DD"/>
            </a:solidFill>
            <a:ln>
              <a:noFill/>
            </a:ln>
            <a:effectLst>
              <a:outerShdw blurRad="50800" dist="508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 anchorCtr="0"/>
            <a:lstStyle/>
            <a:p>
              <a:pPr marL="0" marR="0" lvl="0" indent="0" algn="ctr" defTabSz="9141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 panose="02020500000000000000" pitchFamily="18" charset="-120"/>
                  <a:cs typeface="+mn-cs"/>
                </a:rPr>
                <a:t>IOP</a:t>
              </a:r>
            </a:p>
          </p:txBody>
        </p:sp>
      </p:grpSp>
      <p:sp>
        <p:nvSpPr>
          <p:cNvPr id="39" name="Chevron 21">
            <a:extLst>
              <a:ext uri="{FF2B5EF4-FFF2-40B4-BE49-F238E27FC236}">
                <a16:creationId xmlns:a16="http://schemas.microsoft.com/office/drawing/2014/main" id="{F3CAB587-27E4-AB78-9FFD-82E87F6D50F4}"/>
              </a:ext>
            </a:extLst>
          </p:cNvPr>
          <p:cNvSpPr/>
          <p:nvPr/>
        </p:nvSpPr>
        <p:spPr>
          <a:xfrm>
            <a:off x="6018709" y="1909146"/>
            <a:ext cx="421333" cy="787807"/>
          </a:xfrm>
          <a:prstGeom prst="chevron">
            <a:avLst>
              <a:gd name="adj" fmla="val 20758"/>
            </a:avLst>
          </a:prstGeom>
          <a:solidFill>
            <a:schemeClr val="bg1"/>
          </a:solidFill>
          <a:ln>
            <a:noFill/>
          </a:ln>
          <a:effectLst>
            <a:outerShdw blurRad="50800" dist="508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0"/>
          <a:lstStyle/>
          <a:p>
            <a:pPr marL="0" marR="0" lvl="0" indent="0" algn="ctr" defTabSz="9141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……</a:t>
            </a:r>
          </a:p>
          <a:p>
            <a:pPr marL="0" marR="0" lvl="0" indent="0" algn="ctr" defTabSz="9141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01709700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54670</TotalTime>
  <Words>759</Words>
  <Application>Microsoft Office PowerPoint</Application>
  <PresentationFormat>寬螢幕</PresentationFormat>
  <Paragraphs>267</Paragraphs>
  <Slides>11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PMingLiU</vt:lpstr>
      <vt:lpstr>Arial</vt:lpstr>
      <vt:lpstr>Calibri</vt:lpstr>
      <vt:lpstr>Calibri Light</vt:lpstr>
      <vt:lpstr>Wingdings</vt:lpstr>
      <vt:lpstr>Custom Design</vt:lpstr>
      <vt:lpstr> FCE Q&amp;A</vt:lpstr>
      <vt:lpstr> FCE Q&amp;A</vt:lpstr>
      <vt:lpstr> FCE Q&amp;A</vt:lpstr>
      <vt:lpstr> FCE Q&amp;A</vt:lpstr>
      <vt:lpstr> FCE Q&amp;A</vt:lpstr>
      <vt:lpstr> FCE Q&amp;A</vt:lpstr>
      <vt:lpstr> FCE Q&amp;A</vt:lpstr>
      <vt:lpstr> FCE Q&amp;A</vt:lpstr>
      <vt:lpstr>Bluetooth  SDK</vt:lpstr>
      <vt:lpstr>CarPlay/Android Auto SDK</vt:lpstr>
      <vt:lpstr>SW ECNR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ANW03</cp:lastModifiedBy>
  <cp:revision>5901</cp:revision>
  <dcterms:created xsi:type="dcterms:W3CDTF">2014-11-12T21:47:38Z</dcterms:created>
  <dcterms:modified xsi:type="dcterms:W3CDTF">2026-05-06T01:11:10Z</dcterms:modified>
  <cp:category/>
</cp:coreProperties>
</file>