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8" r:id="rId1"/>
  </p:sldMasterIdLst>
  <p:notesMasterIdLst>
    <p:notesMasterId r:id="rId10"/>
  </p:notesMasterIdLst>
  <p:handoutMasterIdLst>
    <p:handoutMasterId r:id="rId11"/>
  </p:handoutMasterIdLst>
  <p:sldIdLst>
    <p:sldId id="266" r:id="rId2"/>
    <p:sldId id="12540656" r:id="rId3"/>
    <p:sldId id="12540658" r:id="rId4"/>
    <p:sldId id="12540659" r:id="rId5"/>
    <p:sldId id="265" r:id="rId6"/>
    <p:sldId id="264" r:id="rId7"/>
    <p:sldId id="263" r:id="rId8"/>
    <p:sldId id="12540660" r:id="rId9"/>
  </p:sldIdLst>
  <p:sldSz cx="12192000" cy="6858000"/>
  <p:notesSz cx="6858000" cy="9144000"/>
  <p:defaultTextStyle>
    <a:defPPr>
      <a:defRPr lang="en-US"/>
    </a:defPPr>
    <a:lvl1pPr marL="0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7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94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91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89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86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83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91419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24" userDrawn="1">
          <p15:clr>
            <a:srgbClr val="A4A3A4"/>
          </p15:clr>
        </p15:guide>
        <p15:guide id="2" orient="horz" pos="180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55" userDrawn="1">
          <p15:clr>
            <a:srgbClr val="A4A3A4"/>
          </p15:clr>
        </p15:guide>
        <p15:guide id="5" pos="7225" userDrawn="1">
          <p15:clr>
            <a:srgbClr val="A4A3A4"/>
          </p15:clr>
        </p15:guide>
        <p15:guide id="6" orient="horz" pos="2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FC0"/>
    <a:srgbClr val="2196F3"/>
    <a:srgbClr val="BBD275"/>
    <a:srgbClr val="F2F2F2"/>
    <a:srgbClr val="00AFF0"/>
    <a:srgbClr val="7F7F7F"/>
    <a:srgbClr val="4E617A"/>
    <a:srgbClr val="B03B3F"/>
    <a:srgbClr val="445468"/>
    <a:srgbClr val="7B8F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테마 스타일 1 - 강조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897" autoAdjust="0"/>
    <p:restoredTop sz="79369" autoAdjust="0"/>
  </p:normalViewPr>
  <p:slideViewPr>
    <p:cSldViewPr snapToGrid="0" snapToObjects="1">
      <p:cViewPr varScale="1">
        <p:scale>
          <a:sx n="106" d="100"/>
          <a:sy n="106" d="100"/>
        </p:scale>
        <p:origin x="72" y="62"/>
      </p:cViewPr>
      <p:guideLst>
        <p:guide orient="horz" pos="4124"/>
        <p:guide orient="horz" pos="180"/>
        <p:guide pos="3840"/>
        <p:guide pos="455"/>
        <p:guide pos="7225"/>
        <p:guide orient="horz" pos="23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4" d="100"/>
        <a:sy n="24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0D10F59-8ACC-4663-8C2A-570A112049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637D57-B97E-42F5-8476-EB81689E0E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914A51-A0F1-466D-A658-8BC31F3D95A0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9899B3-B33A-4EA9-8156-CF1990109B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324FE4-251C-4954-A1CB-FDB3EA793B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CDEA3E-21B6-4F73-B86D-EC95D80D774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26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 Light"/>
              </a:defRPr>
            </a:lvl1pPr>
          </a:lstStyle>
          <a:p>
            <a:fld id="{EFC10EE1-B198-C942-8235-326C972CBB30}" type="datetimeFigureOut">
              <a:rPr lang="en-US" smtClean="0"/>
              <a:pPr/>
              <a:t>4/28/2026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 Light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 Light"/>
              </a:defRPr>
            </a:lvl1pPr>
          </a:lstStyle>
          <a:p>
            <a:fld id="{006BE02D-20C0-F840-AFAC-BEA99C74FD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289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1pPr>
    <a:lvl2pPr marL="457097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2pPr>
    <a:lvl3pPr marL="914194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3pPr>
    <a:lvl4pPr marL="1371291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4pPr>
    <a:lvl5pPr marL="1828389" algn="l" defTabSz="457097" rtl="0" eaLnBrk="1" latinLnBrk="0" hangingPunct="1">
      <a:defRPr sz="1200" kern="1200">
        <a:solidFill>
          <a:schemeClr val="tx1"/>
        </a:solidFill>
        <a:latin typeface="Calibri Light"/>
        <a:ea typeface="+mn-ea"/>
        <a:cs typeface="+mn-cs"/>
      </a:defRPr>
    </a:lvl5pPr>
    <a:lvl6pPr marL="2285486" algn="l" defTabSz="4570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583" algn="l" defTabSz="4570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680" algn="l" defTabSz="4570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777" algn="l" defTabSz="45709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54E6-C869-47DD-9122-F479F6A0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392291"/>
            <a:ext cx="8533245" cy="64705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B3A672EE-90E8-4860-A6D6-22159C48E3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19" y="6356350"/>
            <a:ext cx="1051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2020 Advanced &amp; Wise Technology Corp. All nights reserved.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A8601D3-507B-4164-A6A1-4B0DD5655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9" y="1432800"/>
            <a:ext cx="10515164" cy="47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2741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54E6-C869-47DD-9122-F479F6A0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9" y="392291"/>
            <a:ext cx="8533245" cy="64705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11E823-C0BF-4055-9DBD-05811B05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8" y="1432800"/>
            <a:ext cx="10515164" cy="47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FF63A-41E6-4B8F-B98D-457FAE2AB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2020 Advanced &amp; Wise Technology Corp. All nights 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6EFE67-9631-2BA5-70C1-786E95D2C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400" y="252000"/>
            <a:ext cx="96784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2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54E6-C869-47DD-9122-F479F6A0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392291"/>
            <a:ext cx="8533245" cy="64705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11E823-C0BF-4055-9DBD-05811B05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9" y="1432800"/>
            <a:ext cx="10515164" cy="47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FF63A-41E6-4B8F-B98D-457FAE2AB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2020 Advanced &amp; Wise Technology Corp. All nights reserved.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B69E70-10BD-BF96-E194-5D5164E12B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52000"/>
            <a:ext cx="96784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22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Left_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654E6-C869-47DD-9122-F479F6A07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392291"/>
            <a:ext cx="8533245" cy="64705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11E823-C0BF-4055-9DBD-05811B05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419" y="1588654"/>
            <a:ext cx="10515164" cy="45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EFF63A-41E6-4B8F-B98D-457FAE2AB2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2020 Advanced &amp; Wise Technology Corp. All nights reserved.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483E2-CB6B-4E60-8A90-A1FBC75CCCD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96000" y="1050713"/>
            <a:ext cx="7200000" cy="276999"/>
          </a:xfrm>
        </p:spPr>
        <p:txBody>
          <a:bodyPr wrap="none" lIns="0" tIns="0" rIns="0" bIns="0">
            <a:noAutofit/>
          </a:bodyPr>
          <a:lstStyle>
            <a:lvl1pPr marL="0" indent="0" algn="ctr">
              <a:buNone/>
              <a:defRPr sz="2000"/>
            </a:lvl1pPr>
            <a:lvl2pPr marL="360362" indent="0">
              <a:buNone/>
              <a:defRPr/>
            </a:lvl2pPr>
            <a:lvl3pPr marL="720725" indent="0">
              <a:buNone/>
              <a:defRPr/>
            </a:lvl3pPr>
            <a:lvl4pPr marL="968375" indent="0">
              <a:buNone/>
              <a:defRPr/>
            </a:lvl4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0FBA0C-B75C-5ED8-761F-C974D4BE05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252000"/>
            <a:ext cx="967846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5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C76148-CB4A-4BF5-86BE-529CC21C7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3600" y="392400"/>
            <a:ext cx="8532000" cy="648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205E85-911A-4249-9511-5C107FE32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419" y="1432800"/>
            <a:ext cx="10515164" cy="474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D6C5E0-FBC6-410C-9729-A06754CC55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419" y="6356350"/>
            <a:ext cx="1051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Copyright 2020 Advanced &amp; Wise Technology Corp. All nights reserved.</a:t>
            </a:r>
          </a:p>
        </p:txBody>
      </p:sp>
    </p:spTree>
    <p:extLst>
      <p:ext uri="{BB962C8B-B14F-4D97-AF65-F5344CB8AC3E}">
        <p14:creationId xmlns:p14="http://schemas.microsoft.com/office/powerpoint/2010/main" val="52362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0" r:id="rId2"/>
    <p:sldLayoutId id="2147483763" r:id="rId3"/>
    <p:sldLayoutId id="2147483764" r:id="rId4"/>
  </p:sldLayoutIdLst>
  <p:txStyles>
    <p:titleStyle>
      <a:lvl1pPr algn="ctr" defTabSz="457189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4571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8650" indent="-268288" algn="l" defTabSz="457189" rtl="0" eaLnBrk="1" latinLnBrk="0" hangingPunct="1">
        <a:lnSpc>
          <a:spcPct val="90000"/>
        </a:lnSpc>
        <a:spcBef>
          <a:spcPts val="251"/>
        </a:spcBef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174625" algn="l" defTabSz="457189" rtl="0" eaLnBrk="1" latinLnBrk="0" hangingPunct="1">
        <a:lnSpc>
          <a:spcPct val="90000"/>
        </a:lnSpc>
        <a:spcBef>
          <a:spcPts val="251"/>
        </a:spcBef>
        <a:buFont typeface="Calibri" panose="020F0502020204030204" pitchFamily="34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81088" indent="-112713" algn="l" defTabSz="457189" rtl="0" eaLnBrk="1" latinLnBrk="0" hangingPunct="1">
        <a:lnSpc>
          <a:spcPct val="90000"/>
        </a:lnSpc>
        <a:spcBef>
          <a:spcPts val="251"/>
        </a:spcBef>
        <a:buFont typeface="Calibri" panose="020F0502020204030204" pitchFamily="34" charset="0"/>
        <a:buChar char="‐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5713" indent="-112713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269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863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457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051" indent="-114297" algn="l" defTabSz="457189" rtl="0" eaLnBrk="1" latinLnBrk="0" hangingPunct="1">
        <a:lnSpc>
          <a:spcPct val="90000"/>
        </a:lnSpc>
        <a:spcBef>
          <a:spcPts val="251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59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189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783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377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2971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566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160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754" algn="l" defTabSz="457189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BCAB5-7AC2-EA38-D325-3204B7F5D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124C-2650-BF33-5B83-143CC07B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Introducing A&amp;W CarPlay/Android Auto Solution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09F94-85DD-E34D-701F-023EAAAB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670" y="858258"/>
            <a:ext cx="5814253" cy="4201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TW" sz="2400" b="1" dirty="0"/>
              <a:t>A&amp;W CarPlay/Android Auto Solution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5022A50-18F5-E2FB-3E8C-802C6FFBF45D}"/>
              </a:ext>
            </a:extLst>
          </p:cNvPr>
          <p:cNvSpPr txBox="1">
            <a:spLocks/>
          </p:cNvSpPr>
          <p:nvPr/>
        </p:nvSpPr>
        <p:spPr>
          <a:xfrm>
            <a:off x="787810" y="1342101"/>
            <a:ext cx="10616380" cy="520362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66700" indent="-266700" algn="l" defTabSz="457189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8650" indent="-268288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174625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◦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088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Calibri" panose="020F0502020204030204" pitchFamily="34" charset="0"/>
              <a:buChar char="‐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55713" indent="-112713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57269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5863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14457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43051" indent="-114297" algn="l" defTabSz="457189" rtl="0" eaLnBrk="1" latinLnBrk="0" hangingPunct="1">
              <a:lnSpc>
                <a:spcPct val="90000"/>
              </a:lnSpc>
              <a:spcBef>
                <a:spcPts val="251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TW" sz="2000" dirty="0"/>
              <a:t>End-to-End System-Oriented Design &amp; Service: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TW" sz="2200" dirty="0"/>
              <a:t>             -  </a:t>
            </a:r>
            <a:r>
              <a:rPr lang="en-US" altLang="zh-TW" sz="2000" dirty="0"/>
              <a:t>expedite development &amp; ease certification process</a:t>
            </a:r>
          </a:p>
          <a:p>
            <a:pPr marL="361950" lvl="1" indent="0">
              <a:buFont typeface="Wingdings" panose="05000000000000000000" pitchFamily="2" charset="2"/>
              <a:buNone/>
            </a:pPr>
            <a:endParaRPr lang="en-US" altLang="zh-TW" sz="1600" dirty="0"/>
          </a:p>
          <a:p>
            <a:pPr marL="361950" lvl="1" indent="0">
              <a:buFont typeface="Wingdings" panose="05000000000000000000" pitchFamily="2" charset="2"/>
              <a:buNone/>
            </a:pPr>
            <a:r>
              <a:rPr lang="en-US" altLang="zh-TW" sz="1800" dirty="0"/>
              <a:t>1. CarPlay &amp; Android Auto  SDK </a:t>
            </a:r>
          </a:p>
          <a:p>
            <a:pPr lvl="3"/>
            <a:r>
              <a:rPr lang="en-US" altLang="zh-TW" dirty="0"/>
              <a:t>Connection Management: Authentication ( OOB, iAP2, </a:t>
            </a:r>
            <a:r>
              <a:rPr lang="en-US" altLang="zh-TW" dirty="0" err="1"/>
              <a:t>MFi</a:t>
            </a:r>
            <a:r>
              <a:rPr lang="en-US" altLang="zh-TW" dirty="0"/>
              <a:t>), Connection, Reconnection,</a:t>
            </a:r>
            <a:r>
              <a:rPr lang="en-US" altLang="zh-TW" b="1" dirty="0"/>
              <a:t> </a:t>
            </a:r>
          </a:p>
          <a:p>
            <a:pPr marL="968375" lvl="3" indent="0">
              <a:buFont typeface="Calibri" panose="020F0502020204030204" pitchFamily="34" charset="0"/>
              <a:buNone/>
            </a:pPr>
            <a:r>
              <a:rPr lang="zh-TW" altLang="en-US" dirty="0"/>
              <a:t>   </a:t>
            </a:r>
            <a:r>
              <a:rPr lang="en-US" altLang="zh-TW" dirty="0"/>
              <a:t>Switching between Muti devices and Mirroring AP ( CP, AA…)</a:t>
            </a:r>
          </a:p>
          <a:p>
            <a:pPr lvl="3"/>
            <a:r>
              <a:rPr lang="en-US" altLang="zh-TW" dirty="0"/>
              <a:t>Resource Management: Audio Focus / Mixing / Ducking Policy,  Last User Mode: Native UI , CarPlay UI</a:t>
            </a:r>
          </a:p>
          <a:p>
            <a:pPr lvl="3"/>
            <a:r>
              <a:rPr lang="en-US" altLang="zh-TW" dirty="0"/>
              <a:t>Solve User Input, UI Stream, Local GPS / GNSS (Blind guidance , Dead-Reckoning)</a:t>
            </a:r>
          </a:p>
          <a:p>
            <a:pPr marL="361950" lvl="1" indent="0">
              <a:buFont typeface="Wingdings" panose="05000000000000000000" pitchFamily="2" charset="2"/>
              <a:buNone/>
            </a:pPr>
            <a:endParaRPr lang="en-US" altLang="zh-TW" sz="1800" dirty="0"/>
          </a:p>
          <a:p>
            <a:pPr marL="361950" lvl="1" indent="0">
              <a:buFont typeface="Wingdings" panose="05000000000000000000" pitchFamily="2" charset="2"/>
              <a:buNone/>
            </a:pPr>
            <a:r>
              <a:rPr lang="en-US" altLang="zh-TW" sz="1800" dirty="0"/>
              <a:t>2.</a:t>
            </a:r>
            <a:r>
              <a:rPr lang="en-US" altLang="zh-TW" sz="1800" kern="100" dirty="0">
                <a:ea typeface="PMingLiU" panose="02020500000000000000" pitchFamily="18" charset="-120"/>
                <a:cs typeface="Calibri" panose="020F0502020204030204" pitchFamily="34" charset="0"/>
              </a:rPr>
              <a:t> Audio System</a:t>
            </a:r>
            <a:r>
              <a:rPr lang="en-US" altLang="zh-TW" sz="1800" dirty="0"/>
              <a:t>: </a:t>
            </a:r>
          </a:p>
          <a:p>
            <a:pPr lvl="3"/>
            <a:r>
              <a:rPr lang="en-US" altLang="zh-TW" dirty="0"/>
              <a:t>Driver : </a:t>
            </a:r>
            <a:r>
              <a:rPr lang="en-US" altLang="zh-TW" dirty="0" err="1"/>
              <a:t>WiFi</a:t>
            </a:r>
            <a:r>
              <a:rPr lang="en-US" altLang="zh-TW" dirty="0"/>
              <a:t> ( Throughput , Interference ,None DFS (Dynamic Frequency Selection) ), </a:t>
            </a:r>
          </a:p>
          <a:p>
            <a:pPr marL="968375" lvl="3" indent="0">
              <a:buFont typeface="Calibri" panose="020F0502020204030204" pitchFamily="34" charset="0"/>
              <a:buNone/>
            </a:pPr>
            <a:r>
              <a:rPr lang="en-US" altLang="zh-TW" dirty="0"/>
              <a:t>                USB: Smart OTG (Role switch , Charging , USB Power Management)</a:t>
            </a:r>
          </a:p>
          <a:p>
            <a:pPr marL="968375" lvl="3" indent="0">
              <a:buFont typeface="Calibri" panose="020F0502020204030204" pitchFamily="34" charset="0"/>
              <a:buNone/>
            </a:pPr>
            <a:r>
              <a:rPr lang="en-US" altLang="zh-TW" dirty="0"/>
              <a:t>- System Configuration : Resampling, Jitter Buffer, Scheduling / Priority </a:t>
            </a:r>
          </a:p>
          <a:p>
            <a:pPr lvl="3"/>
            <a:r>
              <a:rPr lang="en-US" altLang="zh-TW" dirty="0"/>
              <a:t>System Optimization : Fast Path , low Latency, RTD, Fast Cold Boot Connection</a:t>
            </a:r>
          </a:p>
          <a:p>
            <a:pPr marL="361950" lvl="1" indent="0">
              <a:buFont typeface="Wingdings" panose="05000000000000000000" pitchFamily="2" charset="2"/>
              <a:buNone/>
            </a:pPr>
            <a:endParaRPr lang="en-US" altLang="zh-TW" sz="1800" dirty="0"/>
          </a:p>
          <a:p>
            <a:pPr marL="361950" lvl="1" indent="0">
              <a:buFont typeface="Wingdings" panose="05000000000000000000" pitchFamily="2" charset="2"/>
              <a:buNone/>
            </a:pPr>
            <a:r>
              <a:rPr lang="en-US" altLang="zh-TW" sz="1800" dirty="0"/>
              <a:t>3. Audio Quality</a:t>
            </a:r>
          </a:p>
          <a:p>
            <a:pPr lvl="3"/>
            <a:r>
              <a:rPr lang="en-US" altLang="zh-TW" dirty="0"/>
              <a:t>ITU-T: </a:t>
            </a:r>
            <a:r>
              <a:rPr lang="en-US" altLang="zh-TW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Assist with resolving system-level problems (Bulk Delay,  Sample Rate Mismatch</a:t>
            </a:r>
            <a:r>
              <a:rPr lang="en-US" altLang="zh-TW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microphone sound dropouts…)</a:t>
            </a:r>
            <a:endParaRPr lang="en-US" altLang="zh-TW" dirty="0"/>
          </a:p>
          <a:p>
            <a:pPr lvl="3"/>
            <a:r>
              <a:rPr lang="en-US" altLang="zh-TW" dirty="0"/>
              <a:t>Siri Speech Output Quality: </a:t>
            </a:r>
            <a:r>
              <a:rPr lang="en-US" altLang="zh-TW" kern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Improves accuracy of speech recognition ( AEC, Leading Zero, Max Zero )</a:t>
            </a:r>
            <a:endParaRPr lang="en-US" altLang="zh-TW" dirty="0"/>
          </a:p>
          <a:p>
            <a:pPr lvl="3"/>
            <a:r>
              <a:rPr lang="en-US" altLang="zh-TW" dirty="0"/>
              <a:t>ECNR / AEC  : Provided by A&amp;W : Auto Tuning Tool : </a:t>
            </a:r>
            <a:r>
              <a:rPr lang="en-US" altLang="zh-TW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Preemptively resolve software integration issues at an early stage</a:t>
            </a:r>
            <a:endParaRPr lang="en-US" altLang="zh-TW" dirty="0"/>
          </a:p>
          <a:p>
            <a:pPr lvl="3"/>
            <a:endParaRPr lang="en-US" altLang="zh-TW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626678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075" y="951271"/>
            <a:ext cx="4131428" cy="410128"/>
          </a:xfrm>
        </p:spPr>
        <p:txBody>
          <a:bodyPr>
            <a:noAutofit/>
          </a:bodyPr>
          <a:lstStyle/>
          <a:p>
            <a:r>
              <a:rPr lang="en-US" altLang="zh-TW" sz="2400" dirty="0"/>
              <a:t>A&amp;W CarPlay  Block Diagram</a:t>
            </a:r>
            <a:endParaRPr lang="en-US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5D8C513-C150-7E18-441F-246F90BF33C6}"/>
              </a:ext>
            </a:extLst>
          </p:cNvPr>
          <p:cNvSpPr txBox="1">
            <a:spLocks/>
          </p:cNvSpPr>
          <p:nvPr/>
        </p:nvSpPr>
        <p:spPr>
          <a:xfrm>
            <a:off x="1829378" y="206293"/>
            <a:ext cx="8704222" cy="64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800" dirty="0"/>
              <a:t> Introducing A&amp;W CarPlay/Android Auto Solution</a:t>
            </a:r>
            <a:endParaRPr lang="en-US" sz="2800" dirty="0"/>
          </a:p>
        </p:txBody>
      </p:sp>
      <p:pic>
        <p:nvPicPr>
          <p:cNvPr id="4" name="图片 3" descr="CarPlayOverall_Android_RASIC">
            <a:extLst>
              <a:ext uri="{FF2B5EF4-FFF2-40B4-BE49-F238E27FC236}">
                <a16:creationId xmlns:a16="http://schemas.microsoft.com/office/drawing/2014/main" id="{6857CA29-A5E9-6878-1B71-536435C17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89" y="1515970"/>
            <a:ext cx="11201400" cy="51530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404" y="900236"/>
            <a:ext cx="4895885" cy="647054"/>
          </a:xfrm>
        </p:spPr>
        <p:txBody>
          <a:bodyPr>
            <a:normAutofit/>
          </a:bodyPr>
          <a:lstStyle/>
          <a:p>
            <a:r>
              <a:rPr lang="en-US" altLang="zh-TW" sz="2400" dirty="0"/>
              <a:t>A&amp;W Android Auto Block Diagram</a:t>
            </a:r>
            <a:endParaRPr lang="en-US" sz="2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306393C4-A043-4956-579B-1E616D0000EB}"/>
              </a:ext>
            </a:extLst>
          </p:cNvPr>
          <p:cNvSpPr txBox="1">
            <a:spLocks/>
          </p:cNvSpPr>
          <p:nvPr/>
        </p:nvSpPr>
        <p:spPr>
          <a:xfrm>
            <a:off x="1829378" y="156268"/>
            <a:ext cx="8704222" cy="64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800" dirty="0"/>
              <a:t>Introducing A&amp;W CarPlay/Android Auto Solution</a:t>
            </a:r>
            <a:endParaRPr lang="en-US" sz="2800" dirty="0"/>
          </a:p>
        </p:txBody>
      </p:sp>
      <p:pic>
        <p:nvPicPr>
          <p:cNvPr id="4" name="图片 5" descr="AndroidAutoOverall_Android_RASIC">
            <a:extLst>
              <a:ext uri="{FF2B5EF4-FFF2-40B4-BE49-F238E27FC236}">
                <a16:creationId xmlns:a16="http://schemas.microsoft.com/office/drawing/2014/main" id="{E0A04AD4-B1CE-47F7-D18F-53B478898B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196" y="1545780"/>
            <a:ext cx="11201400" cy="51530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D7D865-20A1-1E61-5766-401DA277A4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4FC8D80-E654-4E1F-14AC-B56F984E03B8}"/>
              </a:ext>
            </a:extLst>
          </p:cNvPr>
          <p:cNvSpPr txBox="1">
            <a:spLocks/>
          </p:cNvSpPr>
          <p:nvPr/>
        </p:nvSpPr>
        <p:spPr>
          <a:xfrm>
            <a:off x="1829378" y="125376"/>
            <a:ext cx="8704222" cy="64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800" dirty="0"/>
              <a:t>Introducing A&amp;W CarPlay/Android Auto Solution</a:t>
            </a: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2220ABD-8AE4-D78A-5E5D-71E59F2DCDAC}"/>
              </a:ext>
            </a:extLst>
          </p:cNvPr>
          <p:cNvSpPr txBox="1">
            <a:spLocks/>
          </p:cNvSpPr>
          <p:nvPr/>
        </p:nvSpPr>
        <p:spPr>
          <a:xfrm>
            <a:off x="1319471" y="772430"/>
            <a:ext cx="5496199" cy="6470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189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effectLst/>
                <a:latin typeface="+mn-lt"/>
                <a:ea typeface="+mj-ea"/>
                <a:cs typeface="+mj-cs"/>
              </a:defRPr>
            </a:lvl1pPr>
          </a:lstStyle>
          <a:p>
            <a:r>
              <a:rPr lang="en-US" altLang="zh-TW" sz="2400" dirty="0"/>
              <a:t>A&amp;W </a:t>
            </a:r>
            <a:r>
              <a:rPr lang="en-US" altLang="zh-TW" sz="2400" dirty="0" err="1"/>
              <a:t>PhoneLink</a:t>
            </a:r>
            <a:r>
              <a:rPr lang="en-US" altLang="zh-TW" sz="2400" dirty="0"/>
              <a:t> Group Solution Diagram</a:t>
            </a:r>
            <a:endParaRPr lang="en-US" sz="2400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05E15415-7A66-C8F6-8FC0-BFA42A72B6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585" y="1348757"/>
            <a:ext cx="9114830" cy="54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65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2BCDA7-8D7A-790A-5AB3-6AFE466E65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ADD9-1B2E-52C5-D968-C790274D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82418-3A34-FF99-0FB9-EFDA0CC72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57" y="951471"/>
            <a:ext cx="11491199" cy="56398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altLang="zh-TW" sz="3000" b="1" dirty="0"/>
              <a:t>Questions about</a:t>
            </a:r>
            <a:r>
              <a:rPr lang="ja-JP" altLang="en-US" sz="3000" b="1" dirty="0"/>
              <a:t> </a:t>
            </a:r>
            <a:r>
              <a:rPr lang="en-US" altLang="ja-JP" sz="3000" b="1" dirty="0"/>
              <a:t>A&amp;W CP/AA Technical Roadmap </a:t>
            </a:r>
            <a:r>
              <a:rPr lang="en-US" altLang="zh-TW" sz="3000" b="1" dirty="0"/>
              <a:t> for JKC</a:t>
            </a:r>
          </a:p>
          <a:p>
            <a:pPr marL="0" indent="0">
              <a:buNone/>
            </a:pPr>
            <a:endParaRPr lang="en-US" altLang="ja-JP" sz="1500" dirty="0"/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Q1: Could you give us an overview of the video streaming feature A&amp;W is developing for Apple </a:t>
            </a:r>
            <a:r>
              <a:rPr lang="en-US" altLang="ja-JP" sz="1800" dirty="0" err="1">
                <a:solidFill>
                  <a:srgbClr val="0070C0"/>
                </a:solidFill>
              </a:rPr>
              <a:t>AirPlay</a:t>
            </a:r>
            <a:r>
              <a:rPr lang="en-US" altLang="ja-JP" sz="1800" dirty="0">
                <a:solidFill>
                  <a:srgbClr val="0070C0"/>
                </a:solidFill>
              </a:rPr>
              <a:t>?</a:t>
            </a:r>
          </a:p>
          <a:p>
            <a:pPr marL="0" indent="0">
              <a:buNone/>
            </a:pPr>
            <a:r>
              <a:rPr lang="en-US" altLang="zh-TW" sz="1800" dirty="0"/>
              <a:t>A1: The </a:t>
            </a:r>
            <a:r>
              <a:rPr lang="en-US" altLang="zh-TW" sz="1800" dirty="0" err="1"/>
              <a:t>AirPlay</a:t>
            </a:r>
            <a:r>
              <a:rPr lang="en-US" altLang="zh-TW" sz="1800" dirty="0"/>
              <a:t> Video Specification for CarPlay Plugin R19 has not been released yet. </a:t>
            </a:r>
          </a:p>
          <a:p>
            <a:pPr marL="0" indent="0">
              <a:buNone/>
            </a:pPr>
            <a:r>
              <a:rPr lang="en-US" altLang="zh-TW" sz="1800" dirty="0"/>
              <a:t>        As attached file, </a:t>
            </a:r>
            <a:r>
              <a:rPr lang="en-US" altLang="zh-TW" sz="1800" dirty="0" err="1"/>
              <a:t>AnW’s</a:t>
            </a:r>
            <a:r>
              <a:rPr lang="en-US" altLang="zh-TW" sz="1800" dirty="0"/>
              <a:t> </a:t>
            </a:r>
            <a:r>
              <a:rPr lang="en-US" altLang="zh-TW" sz="1800" dirty="0" err="1"/>
              <a:t>AirPlay</a:t>
            </a:r>
            <a:r>
              <a:rPr lang="en-US" altLang="zh-TW" sz="1800" dirty="0"/>
              <a:t> Server is discoverable; iPhones can now connect and </a:t>
            </a:r>
          </a:p>
          <a:p>
            <a:pPr marL="0" indent="0">
              <a:buNone/>
            </a:pPr>
            <a:r>
              <a:rPr lang="ja-JP" altLang="en-US" sz="1800" dirty="0"/>
              <a:t>　　</a:t>
            </a:r>
            <a:r>
              <a:rPr lang="en-US" altLang="zh-TW" sz="1800" dirty="0"/>
              <a:t>initiate screen mirroring or</a:t>
            </a:r>
            <a:r>
              <a:rPr lang="ja-JP" altLang="en-US" sz="1800" dirty="0"/>
              <a:t> </a:t>
            </a:r>
            <a:r>
              <a:rPr lang="en-US" altLang="zh-TW" sz="1800" dirty="0"/>
              <a:t>streaming to the PC.</a:t>
            </a:r>
            <a:r>
              <a:rPr lang="ja-JP" altLang="en-US" sz="1800" dirty="0"/>
              <a:t>　　　　　　　　　　　　　　　　　</a:t>
            </a:r>
            <a:endParaRPr lang="en-US" altLang="zh-CN" sz="2000" dirty="0">
              <a:ea typeface="+mn-lt"/>
              <a:cs typeface="+mn-lt"/>
              <a:sym typeface="+mn-ea"/>
            </a:endParaRPr>
          </a:p>
          <a:p>
            <a:pPr marL="0" indent="0">
              <a:buNone/>
            </a:pPr>
            <a:r>
              <a:rPr lang="en-US" altLang="ja-JP" sz="1800" dirty="0"/>
              <a:t>                  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Q2: Regarding "Voice Bubble," could you please explain its development background, technical details, and provide examples of in-car applications?</a:t>
            </a:r>
          </a:p>
          <a:p>
            <a:pPr marL="0" indent="0">
              <a:buNone/>
            </a:pPr>
            <a:r>
              <a:rPr lang="en-US" altLang="zh-TW" sz="1800" dirty="0"/>
              <a:t>A2: In-cabin area is divided into several regions (bubbles).  </a:t>
            </a:r>
          </a:p>
          <a:p>
            <a:pPr marL="0" indent="0">
              <a:buNone/>
            </a:pPr>
            <a:r>
              <a:rPr lang="zh-TW" altLang="en-US" sz="1800" dirty="0"/>
              <a:t>       </a:t>
            </a:r>
            <a:r>
              <a:rPr lang="en-US" altLang="zh-TW" sz="1800" dirty="0"/>
              <a:t>Speech from other ‘bubbles’ will not be recorded by the microphone of that specific region.</a:t>
            </a:r>
            <a:r>
              <a:rPr lang="zh-TW" altLang="en-US" sz="1800" dirty="0"/>
              <a:t> </a:t>
            </a:r>
            <a:endParaRPr lang="en-US" altLang="zh-TW" sz="1800" dirty="0"/>
          </a:p>
          <a:p>
            <a:pPr marL="0" indent="0">
              <a:buNone/>
            </a:pPr>
            <a:r>
              <a:rPr lang="en-US" altLang="zh-TW" sz="1800" dirty="0"/>
              <a:t>      For example, driver at region 1 is talking on the phone, while region 4passenger is talking to </a:t>
            </a:r>
          </a:p>
          <a:p>
            <a:pPr marL="0" indent="0">
              <a:buNone/>
            </a:pPr>
            <a:r>
              <a:rPr lang="en-US" altLang="zh-TW" sz="1800" dirty="0"/>
              <a:t>      another passenger simultaneously. </a:t>
            </a:r>
          </a:p>
          <a:p>
            <a:pPr marL="0" indent="0">
              <a:buNone/>
            </a:pPr>
            <a:r>
              <a:rPr lang="en-US" altLang="zh-TW" sz="1800" dirty="0"/>
              <a:t>      Microphone at region 1 will collect only driver’s voice and send it to the far-end side party.</a:t>
            </a:r>
          </a:p>
          <a:p>
            <a:pPr marL="0" indent="0">
              <a:buNone/>
            </a:pPr>
            <a:r>
              <a:rPr lang="zh-TW" altLang="en-US" sz="1800" dirty="0"/>
              <a:t>      </a:t>
            </a:r>
            <a:r>
              <a:rPr lang="en-US" altLang="zh-TW" sz="1800" dirty="0"/>
              <a:t>This will ensure each region’s communication quality.</a:t>
            </a:r>
          </a:p>
          <a:p>
            <a:pPr marL="0" indent="0">
              <a:buNone/>
            </a:pPr>
            <a:r>
              <a:rPr lang="zh-TW" altLang="en-US" sz="1800" dirty="0"/>
              <a:t>      </a:t>
            </a:r>
            <a:r>
              <a:rPr lang="en-US" altLang="ja-JP" sz="1800" dirty="0"/>
              <a:t>DSP techniques and DNN processing are used to achieve this.</a:t>
            </a:r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  <p:pic>
        <p:nvPicPr>
          <p:cNvPr id="4" name="AirPlay-POC-video">
            <a:hlinkClick r:id="" action="ppaction://media"/>
            <a:extLst>
              <a:ext uri="{FF2B5EF4-FFF2-40B4-BE49-F238E27FC236}">
                <a16:creationId xmlns:a16="http://schemas.microsoft.com/office/drawing/2014/main" id="{01775CED-21C0-D3DB-7D80-AB7CF1EA56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79792" y="1213510"/>
            <a:ext cx="1316575" cy="2340577"/>
          </a:xfrm>
          <a:prstGeom prst="rect">
            <a:avLst/>
          </a:prstGeom>
        </p:spPr>
      </p:pic>
      <p:grpSp>
        <p:nvGrpSpPr>
          <p:cNvPr id="5" name="群組 5">
            <a:extLst>
              <a:ext uri="{FF2B5EF4-FFF2-40B4-BE49-F238E27FC236}">
                <a16:creationId xmlns:a16="http://schemas.microsoft.com/office/drawing/2014/main" id="{708BD492-DA62-00F6-112B-FBC952FD63CB}"/>
              </a:ext>
            </a:extLst>
          </p:cNvPr>
          <p:cNvGrpSpPr/>
          <p:nvPr/>
        </p:nvGrpSpPr>
        <p:grpSpPr>
          <a:xfrm>
            <a:off x="9805081" y="4139513"/>
            <a:ext cx="1233754" cy="2512271"/>
            <a:chOff x="9820165" y="3554228"/>
            <a:chExt cx="1620451" cy="2916242"/>
          </a:xfrm>
        </p:grpSpPr>
        <p:pic>
          <p:nvPicPr>
            <p:cNvPr id="6" name="圖片 6">
              <a:extLst>
                <a:ext uri="{FF2B5EF4-FFF2-40B4-BE49-F238E27FC236}">
                  <a16:creationId xmlns:a16="http://schemas.microsoft.com/office/drawing/2014/main" id="{75B54D33-F0CE-31CC-9349-1A7D40FAD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0165" y="3554228"/>
              <a:ext cx="1620451" cy="2916242"/>
            </a:xfrm>
            <a:prstGeom prst="rect">
              <a:avLst/>
            </a:prstGeom>
          </p:spPr>
        </p:pic>
        <p:sp>
          <p:nvSpPr>
            <p:cNvPr id="7" name="橢圓 7">
              <a:extLst>
                <a:ext uri="{FF2B5EF4-FFF2-40B4-BE49-F238E27FC236}">
                  <a16:creationId xmlns:a16="http://schemas.microsoft.com/office/drawing/2014/main" id="{CCE901D2-91D7-5326-BA9B-36D3E9DEBA7E}"/>
                </a:ext>
              </a:extLst>
            </p:cNvPr>
            <p:cNvSpPr/>
            <p:nvPr/>
          </p:nvSpPr>
          <p:spPr>
            <a:xfrm>
              <a:off x="10002377" y="4450080"/>
              <a:ext cx="531223" cy="731520"/>
            </a:xfrm>
            <a:prstGeom prst="ellipse">
              <a:avLst/>
            </a:prstGeom>
            <a:solidFill>
              <a:schemeClr val="accent5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橢圓 8">
              <a:extLst>
                <a:ext uri="{FF2B5EF4-FFF2-40B4-BE49-F238E27FC236}">
                  <a16:creationId xmlns:a16="http://schemas.microsoft.com/office/drawing/2014/main" id="{7831EF3E-FC59-C95A-088D-1097C90FA69B}"/>
                </a:ext>
              </a:extLst>
            </p:cNvPr>
            <p:cNvSpPr/>
            <p:nvPr/>
          </p:nvSpPr>
          <p:spPr>
            <a:xfrm>
              <a:off x="10630390" y="4450080"/>
              <a:ext cx="531223" cy="731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橢圓 9">
              <a:extLst>
                <a:ext uri="{FF2B5EF4-FFF2-40B4-BE49-F238E27FC236}">
                  <a16:creationId xmlns:a16="http://schemas.microsoft.com/office/drawing/2014/main" id="{0BD9449D-8373-8759-7DB6-34C859E32761}"/>
                </a:ext>
              </a:extLst>
            </p:cNvPr>
            <p:cNvSpPr/>
            <p:nvPr/>
          </p:nvSpPr>
          <p:spPr>
            <a:xfrm>
              <a:off x="10050772" y="5094515"/>
              <a:ext cx="531223" cy="731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橢圓 10">
              <a:extLst>
                <a:ext uri="{FF2B5EF4-FFF2-40B4-BE49-F238E27FC236}">
                  <a16:creationId xmlns:a16="http://schemas.microsoft.com/office/drawing/2014/main" id="{A39B5AC5-B949-2632-3ED6-76C86AB23783}"/>
                </a:ext>
              </a:extLst>
            </p:cNvPr>
            <p:cNvSpPr/>
            <p:nvPr/>
          </p:nvSpPr>
          <p:spPr>
            <a:xfrm>
              <a:off x="10630389" y="5094515"/>
              <a:ext cx="531223" cy="73152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141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BBCAB5-7AC2-EA38-D325-3204B7F5D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3124C-2650-BF33-5B83-143CC07B2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09F94-85DD-E34D-701F-023EAAABE7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57" y="951471"/>
            <a:ext cx="11491199" cy="5639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000" b="1" dirty="0"/>
              <a:t>Questions about</a:t>
            </a:r>
            <a:r>
              <a:rPr lang="ja-JP" altLang="en-US" sz="3000" b="1" dirty="0"/>
              <a:t> </a:t>
            </a:r>
            <a:r>
              <a:rPr lang="en-US" altLang="ja-JP" sz="3000" b="1" dirty="0"/>
              <a:t>A&amp;W CP/AA Technical Roadmap </a:t>
            </a:r>
            <a:r>
              <a:rPr lang="en-US" altLang="zh-TW" sz="3000" b="1" dirty="0"/>
              <a:t> for JKC</a:t>
            </a:r>
          </a:p>
          <a:p>
            <a:pPr marL="0" indent="0">
              <a:buNone/>
            </a:pPr>
            <a:endParaRPr lang="en-US" altLang="ja-JP" sz="1500" dirty="0"/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Q3: Regarding "Special Audio," could you please explain its development background and any features other than Dolby Atmos?</a:t>
            </a:r>
          </a:p>
          <a:p>
            <a:pPr marL="0" indent="0">
              <a:buNone/>
            </a:pPr>
            <a:r>
              <a:rPr lang="en-US" altLang="zh-TW" sz="1800" dirty="0"/>
              <a:t>A3: This feature requires an upgrade to CarPlay Plugin R18.1, which has been completed.</a:t>
            </a:r>
          </a:p>
          <a:p>
            <a:pPr marL="0" indent="0">
              <a:buNone/>
            </a:pPr>
            <a:r>
              <a:rPr lang="en-US" altLang="zh-TW" sz="1800" dirty="0"/>
              <a:t>       A proof of concept (PoC) has been internally validated for 5.1-channel audio data transmission and decoding.</a:t>
            </a:r>
          </a:p>
          <a:p>
            <a:pPr marL="0" indent="0">
              <a:buNone/>
            </a:pPr>
            <a:r>
              <a:rPr lang="en-US" altLang="zh-TW" sz="1800" dirty="0"/>
              <a:t>       The exported 5.1-channel PCM audio plays back successfully.</a:t>
            </a:r>
          </a:p>
          <a:p>
            <a:pPr marL="0" indent="0">
              <a:buNone/>
            </a:pPr>
            <a:endParaRPr lang="en-US" altLang="zh-TW" sz="1800" dirty="0"/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Q4: Regarding "Voice Separation," could you please explain its development background, technical details, and provide examples of in-car applications?</a:t>
            </a:r>
          </a:p>
          <a:p>
            <a:pPr marL="0" indent="0">
              <a:buNone/>
            </a:pPr>
            <a:r>
              <a:rPr lang="en-US" altLang="zh-TW" sz="1800" dirty="0"/>
              <a:t>A4: When a microphone receives several voices simultaneously, this technology can separate each voice so they will not interfere with each other.  </a:t>
            </a:r>
          </a:p>
          <a:p>
            <a:pPr marL="0" indent="0">
              <a:buNone/>
            </a:pPr>
            <a:r>
              <a:rPr lang="en-US" altLang="zh-TW" sz="1800" dirty="0"/>
              <a:t>       This is the base technology of other technology like “Voice Bubble”.</a:t>
            </a: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735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06068-F35D-EDCA-1C78-CB7E2C62E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446F5-AF21-F04C-C08E-A84AA115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42619-1EC7-4EBB-12C9-3A62B4B5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57" y="951471"/>
            <a:ext cx="11491199" cy="56398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3000" b="1" dirty="0"/>
              <a:t>Questions about</a:t>
            </a:r>
            <a:r>
              <a:rPr lang="ja-JP" altLang="en-US" sz="3000" b="1" dirty="0"/>
              <a:t> </a:t>
            </a:r>
            <a:r>
              <a:rPr lang="en-US" altLang="ja-JP" sz="3000" b="1" dirty="0"/>
              <a:t>A&amp;W CP/AA Technical Roadmap </a:t>
            </a:r>
            <a:r>
              <a:rPr lang="en-US" altLang="zh-TW" sz="3000" b="1" dirty="0"/>
              <a:t> for JKC</a:t>
            </a:r>
          </a:p>
          <a:p>
            <a:pPr marL="0" indent="0">
              <a:buNone/>
            </a:pPr>
            <a:endParaRPr lang="en-US" altLang="ja-JP" sz="1500" dirty="0"/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Q5: Regarding "Ethernet AVB" could you please explain its development background, technical details, and provide examples of in-car applications?</a:t>
            </a:r>
          </a:p>
          <a:p>
            <a:pPr marL="0" indent="0">
              <a:buNone/>
            </a:pPr>
            <a:r>
              <a:rPr lang="en-US" altLang="zh-TW" sz="1800" dirty="0"/>
              <a:t>A5: AVB is used to replace proprietary heavy wiring while upgrading standard Ethernet from best-effort to a Time-Sensitive Network. </a:t>
            </a:r>
          </a:p>
          <a:p>
            <a:pPr marL="0" indent="0">
              <a:buNone/>
            </a:pPr>
            <a:r>
              <a:rPr lang="en-US" altLang="zh-TW" sz="1800" dirty="0"/>
              <a:t>       It supports the high-bandwidth data required for modern Cockpit and ADAS architectures. </a:t>
            </a:r>
          </a:p>
          <a:p>
            <a:pPr marL="0" indent="0">
              <a:buNone/>
            </a:pPr>
            <a:r>
              <a:rPr lang="en-US" altLang="zh-TW" sz="1800" dirty="0"/>
              <a:t>       AVB is a collection of IEEE 802.1 standards—such as 802.1AS, 802.1Qat, and 802.1Qav—plus the IEEE 1722 transport protocol. </a:t>
            </a:r>
          </a:p>
          <a:p>
            <a:pPr marL="0" indent="0">
              <a:buNone/>
            </a:pPr>
            <a:r>
              <a:rPr lang="en-US" altLang="zh-TW" sz="1800" dirty="0"/>
              <a:t>       As illustrated in the sample architecture, Ethernet AVB facilitates a distributed, scalable network that supports real-time audio and video streaming; it also leverages a ring topology to ensure path redundancy for system robustness.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  <p:grpSp>
        <p:nvGrpSpPr>
          <p:cNvPr id="4" name="群組 4">
            <a:extLst>
              <a:ext uri="{FF2B5EF4-FFF2-40B4-BE49-F238E27FC236}">
                <a16:creationId xmlns:a16="http://schemas.microsoft.com/office/drawing/2014/main" id="{F1913EBA-0800-C8F9-3EE6-4282B869DB34}"/>
              </a:ext>
            </a:extLst>
          </p:cNvPr>
          <p:cNvGrpSpPr/>
          <p:nvPr/>
        </p:nvGrpSpPr>
        <p:grpSpPr>
          <a:xfrm>
            <a:off x="4205416" y="4410206"/>
            <a:ext cx="3781167" cy="2052378"/>
            <a:chOff x="6549134" y="3362622"/>
            <a:chExt cx="3984466" cy="1926554"/>
          </a:xfrm>
        </p:grpSpPr>
        <p:pic>
          <p:nvPicPr>
            <p:cNvPr id="5" name="圖片 11">
              <a:extLst>
                <a:ext uri="{FF2B5EF4-FFF2-40B4-BE49-F238E27FC236}">
                  <a16:creationId xmlns:a16="http://schemas.microsoft.com/office/drawing/2014/main" id="{FEDA9627-352D-AF3F-EC7A-E07490AAD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49134" y="3362622"/>
              <a:ext cx="3984466" cy="1926554"/>
            </a:xfrm>
            <a:prstGeom prst="rect">
              <a:avLst/>
            </a:prstGeom>
          </p:spPr>
        </p:pic>
        <p:sp>
          <p:nvSpPr>
            <p:cNvPr id="6" name="矩形 12">
              <a:extLst>
                <a:ext uri="{FF2B5EF4-FFF2-40B4-BE49-F238E27FC236}">
                  <a16:creationId xmlns:a16="http://schemas.microsoft.com/office/drawing/2014/main" id="{95700893-8349-6EA2-A97F-D8C0E2150C0A}"/>
                </a:ext>
              </a:extLst>
            </p:cNvPr>
            <p:cNvSpPr/>
            <p:nvPr/>
          </p:nvSpPr>
          <p:spPr>
            <a:xfrm>
              <a:off x="7970520" y="3880230"/>
              <a:ext cx="1744980" cy="947040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TW" altLang="en-US"/>
            </a:p>
          </p:txBody>
        </p:sp>
        <p:sp>
          <p:nvSpPr>
            <p:cNvPr id="7" name="矩形 13">
              <a:extLst>
                <a:ext uri="{FF2B5EF4-FFF2-40B4-BE49-F238E27FC236}">
                  <a16:creationId xmlns:a16="http://schemas.microsoft.com/office/drawing/2014/main" id="{BACECDE3-691E-E5C1-AD92-669F18CCAE29}"/>
                </a:ext>
              </a:extLst>
            </p:cNvPr>
            <p:cNvSpPr/>
            <p:nvPr/>
          </p:nvSpPr>
          <p:spPr>
            <a:xfrm>
              <a:off x="7742144" y="4043510"/>
              <a:ext cx="346486" cy="564777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800" dirty="0"/>
                <a:t>HU</a:t>
              </a:r>
              <a:endParaRPr lang="zh-TW" altLang="en-US" sz="800" dirty="0"/>
            </a:p>
          </p:txBody>
        </p:sp>
        <p:sp>
          <p:nvSpPr>
            <p:cNvPr id="8" name="矩形 14">
              <a:extLst>
                <a:ext uri="{FF2B5EF4-FFF2-40B4-BE49-F238E27FC236}">
                  <a16:creationId xmlns:a16="http://schemas.microsoft.com/office/drawing/2014/main" id="{22F6D48C-9D1D-8D2C-F289-9B1A8FEFF647}"/>
                </a:ext>
              </a:extLst>
            </p:cNvPr>
            <p:cNvSpPr/>
            <p:nvPr/>
          </p:nvSpPr>
          <p:spPr>
            <a:xfrm>
              <a:off x="8628996" y="3716950"/>
              <a:ext cx="492143" cy="3265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800" dirty="0"/>
                <a:t>Bridge</a:t>
              </a:r>
              <a:endParaRPr lang="zh-TW" altLang="en-US" sz="800" dirty="0"/>
            </a:p>
          </p:txBody>
        </p:sp>
        <p:sp>
          <p:nvSpPr>
            <p:cNvPr id="9" name="矩形 15">
              <a:extLst>
                <a:ext uri="{FF2B5EF4-FFF2-40B4-BE49-F238E27FC236}">
                  <a16:creationId xmlns:a16="http://schemas.microsoft.com/office/drawing/2014/main" id="{92E3205F-6724-A7C9-D74A-188A6B3AE659}"/>
                </a:ext>
              </a:extLst>
            </p:cNvPr>
            <p:cNvSpPr/>
            <p:nvPr/>
          </p:nvSpPr>
          <p:spPr>
            <a:xfrm>
              <a:off x="8628995" y="4608287"/>
              <a:ext cx="492143" cy="3265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800" dirty="0"/>
                <a:t>Bridge</a:t>
              </a:r>
              <a:endParaRPr lang="zh-TW" altLang="en-US" sz="800" dirty="0"/>
            </a:p>
          </p:txBody>
        </p:sp>
        <p:sp>
          <p:nvSpPr>
            <p:cNvPr id="10" name="矩形 16">
              <a:extLst>
                <a:ext uri="{FF2B5EF4-FFF2-40B4-BE49-F238E27FC236}">
                  <a16:creationId xmlns:a16="http://schemas.microsoft.com/office/drawing/2014/main" id="{44FA8580-A461-BC9C-F80D-646CD087E442}"/>
                </a:ext>
              </a:extLst>
            </p:cNvPr>
            <p:cNvSpPr/>
            <p:nvPr/>
          </p:nvSpPr>
          <p:spPr>
            <a:xfrm>
              <a:off x="9425285" y="4162618"/>
              <a:ext cx="492143" cy="326560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1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53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25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1997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6965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TW" sz="800" dirty="0"/>
                <a:t>Bridge</a:t>
              </a:r>
              <a:endParaRPr lang="zh-TW" altLang="en-US" sz="800" dirty="0"/>
            </a:p>
          </p:txBody>
        </p:sp>
        <p:pic>
          <p:nvPicPr>
            <p:cNvPr id="11" name="圖片 17">
              <a:extLst>
                <a:ext uri="{FF2B5EF4-FFF2-40B4-BE49-F238E27FC236}">
                  <a16:creationId xmlns:a16="http://schemas.microsoft.com/office/drawing/2014/main" id="{59122AA3-562C-D33C-3C88-4D71B61D20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89475" y="4112391"/>
              <a:ext cx="204827" cy="427013"/>
            </a:xfrm>
            <a:prstGeom prst="rect">
              <a:avLst/>
            </a:prstGeom>
          </p:spPr>
        </p:pic>
        <p:pic>
          <p:nvPicPr>
            <p:cNvPr id="12" name="圖片 18">
              <a:extLst>
                <a:ext uri="{FF2B5EF4-FFF2-40B4-BE49-F238E27FC236}">
                  <a16:creationId xmlns:a16="http://schemas.microsoft.com/office/drawing/2014/main" id="{E4E72E10-A48F-7430-6989-2C66CACC3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9690" y="3666723"/>
              <a:ext cx="204827" cy="427013"/>
            </a:xfrm>
            <a:prstGeom prst="rect">
              <a:avLst/>
            </a:prstGeom>
          </p:spPr>
        </p:pic>
        <p:pic>
          <p:nvPicPr>
            <p:cNvPr id="13" name="圖片 19">
              <a:extLst>
                <a:ext uri="{FF2B5EF4-FFF2-40B4-BE49-F238E27FC236}">
                  <a16:creationId xmlns:a16="http://schemas.microsoft.com/office/drawing/2014/main" id="{F988B25A-3BDC-CEF9-8F28-4173E3E853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119689" y="4524889"/>
              <a:ext cx="204827" cy="427013"/>
            </a:xfrm>
            <a:prstGeom prst="rect">
              <a:avLst/>
            </a:prstGeom>
          </p:spPr>
        </p:pic>
        <p:pic>
          <p:nvPicPr>
            <p:cNvPr id="14" name="圖片 20">
              <a:extLst>
                <a:ext uri="{FF2B5EF4-FFF2-40B4-BE49-F238E27FC236}">
                  <a16:creationId xmlns:a16="http://schemas.microsoft.com/office/drawing/2014/main" id="{AB2A6190-DB05-AA1D-C02B-18E11DFC0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17428" y="3992245"/>
              <a:ext cx="575713" cy="667304"/>
            </a:xfrm>
            <a:prstGeom prst="rect">
              <a:avLst/>
            </a:prstGeom>
          </p:spPr>
        </p:pic>
        <p:pic>
          <p:nvPicPr>
            <p:cNvPr id="15" name="圖片 21">
              <a:extLst>
                <a:ext uri="{FF2B5EF4-FFF2-40B4-BE49-F238E27FC236}">
                  <a16:creationId xmlns:a16="http://schemas.microsoft.com/office/drawing/2014/main" id="{1789E994-0623-3AC9-487F-8DC2E32DB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6200000">
              <a:off x="7233989" y="4147122"/>
              <a:ext cx="647053" cy="377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86495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35715-E161-82E9-121A-507016DA7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977961-5BA5-9098-BFB0-595C70FA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9378" y="147491"/>
            <a:ext cx="8704222" cy="647054"/>
          </a:xfrm>
        </p:spPr>
        <p:txBody>
          <a:bodyPr>
            <a:normAutofit/>
          </a:bodyPr>
          <a:lstStyle/>
          <a:p>
            <a:r>
              <a:rPr lang="en-US" altLang="zh-TW" sz="2800" dirty="0"/>
              <a:t> JKC</a:t>
            </a:r>
            <a:r>
              <a:rPr lang="en-US" altLang="ja-JP" sz="2800" dirty="0"/>
              <a:t> A&amp;W CP/AA Technical Roadmap</a:t>
            </a:r>
            <a:r>
              <a:rPr lang="en-US" altLang="zh-TW" sz="2800" dirty="0"/>
              <a:t> Q&amp;A (03/27)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00CCF-6565-AB9D-DA70-6D2F61865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57" y="951471"/>
            <a:ext cx="11491199" cy="5759038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altLang="zh-TW" sz="3000" b="1" dirty="0"/>
              <a:t>Questions about</a:t>
            </a:r>
            <a:r>
              <a:rPr lang="ja-JP" altLang="en-US" sz="3000" b="1" dirty="0"/>
              <a:t> </a:t>
            </a:r>
            <a:r>
              <a:rPr lang="en-US" altLang="ja-JP" sz="3000" b="1" dirty="0"/>
              <a:t>A&amp;W CP/AA Technical Roadmap </a:t>
            </a:r>
            <a:r>
              <a:rPr lang="en-US" altLang="zh-TW" sz="3000" b="1" dirty="0"/>
              <a:t> for JKC</a:t>
            </a:r>
          </a:p>
          <a:p>
            <a:pPr marL="0" indent="0">
              <a:buNone/>
            </a:pPr>
            <a:endParaRPr lang="en-US" altLang="ja-JP" sz="1500" dirty="0"/>
          </a:p>
          <a:p>
            <a:pPr marL="0" indent="0">
              <a:buNone/>
            </a:pPr>
            <a:r>
              <a:rPr lang="en-US" altLang="ja-JP" sz="1900" dirty="0">
                <a:solidFill>
                  <a:srgbClr val="0070C0"/>
                </a:solidFill>
              </a:rPr>
              <a:t>Q6: Regarding “CarPlay Ultra" could you please explain its development background, technical details, and provide examples of in-car applications?</a:t>
            </a:r>
          </a:p>
          <a:p>
            <a:pPr marL="0" indent="0">
              <a:buNone/>
            </a:pPr>
            <a:r>
              <a:rPr lang="en-US" altLang="zh-TW" sz="1800" dirty="0"/>
              <a:t>A6: </a:t>
            </a:r>
            <a:r>
              <a:rPr lang="en-US" altLang="ja-JP" sz="2000" dirty="0"/>
              <a:t>We are looking for a platform suitable for PoC (Proof of Concept) validation, which must address dependencies across the following layers:</a:t>
            </a:r>
          </a:p>
          <a:p>
            <a:r>
              <a:rPr lang="en-US" altLang="ja-JP" sz="2000" dirty="0"/>
              <a:t>Hardware and Connectivity Layer</a:t>
            </a:r>
          </a:p>
          <a:p>
            <a:pPr marL="0" indent="0">
              <a:buNone/>
            </a:pPr>
            <a:r>
              <a:rPr lang="en-US" altLang="ja-JP" sz="1800" dirty="0" err="1"/>
              <a:t>MFi</a:t>
            </a:r>
            <a:r>
              <a:rPr lang="en-US" altLang="ja-JP" sz="1800" dirty="0"/>
              <a:t> Certification: It is required to obtain Apple’s </a:t>
            </a:r>
            <a:r>
              <a:rPr lang="en-US" altLang="ja-JP" sz="1800" dirty="0" err="1"/>
              <a:t>MFi</a:t>
            </a:r>
            <a:r>
              <a:rPr lang="en-US" altLang="ja-JP" sz="1800" dirty="0"/>
              <a:t> authorization and the corresponding protocol stack code (Accessory SDK). </a:t>
            </a:r>
          </a:p>
          <a:p>
            <a:pPr marL="285750" indent="-285750"/>
            <a:r>
              <a:rPr lang="en-US" altLang="ja-JP" sz="1800" dirty="0"/>
              <a:t>High-performance wireless connectivity: CarPlay Ultra essentially requires Wi-Fi 6 (802.11ax) and Bluetooth 5.x. Low latency is the top priority. </a:t>
            </a:r>
          </a:p>
          <a:p>
            <a:pPr marL="285750" indent="-285750"/>
            <a:r>
              <a:rPr lang="en-US" altLang="ja-JP" sz="1800" dirty="0"/>
              <a:t>Multi-display interfaces: The EVB (Evaluation Board) must support multiple video outputs (e.g., LVDS, MIPI-DSI, or HDMI) to simulate multiple physical screens such as the instrument cluster and central display. </a:t>
            </a:r>
          </a:p>
          <a:p>
            <a:endParaRPr lang="en-US" altLang="ja-JP" sz="2000" dirty="0"/>
          </a:p>
          <a:p>
            <a:r>
              <a:rPr lang="en-US" altLang="ja-JP" sz="2000" dirty="0"/>
              <a:t>System Architecture Layer</a:t>
            </a:r>
          </a:p>
          <a:p>
            <a:pPr marL="285750" indent="-285750"/>
            <a:r>
              <a:rPr lang="en-US" altLang="ja-JP" sz="1800" dirty="0"/>
              <a:t>Multi-screen rendering capability: A powerful compositor is required, capable of handling H.264/H.265 video streams from the mobile device and accurately distributing them across different display regions. </a:t>
            </a:r>
          </a:p>
          <a:p>
            <a:pPr marL="285750" indent="-285750"/>
            <a:r>
              <a:rPr lang="en-US" altLang="ja-JP" sz="1800" dirty="0"/>
              <a:t>Low-latency video decoding: The hardware decoder (VPU) must support ultra-low-latency multi-stream concurrent decoding. </a:t>
            </a:r>
          </a:p>
          <a:p>
            <a:endParaRPr lang="en-US" altLang="ja-JP" sz="1800" dirty="0"/>
          </a:p>
          <a:p>
            <a:r>
              <a:rPr lang="en-US" altLang="ja-JP" sz="2000" dirty="0"/>
              <a:t>Vehicle Data Layer</a:t>
            </a:r>
          </a:p>
          <a:p>
            <a:pPr marL="285750" indent="-285750"/>
            <a:r>
              <a:rPr lang="en-US" altLang="ja-JP" sz="1800" dirty="0"/>
              <a:t>CAN / Ethernet signal mapping: Unlike previous versions, the Ultra version requires access to real-time vehicle signals such as speed, battery/fuel level, coolant temperature, and tire pressure. During the PoC stage, these data must be converted via a simulator or real gateway into Apple’s required Vehicle Signal Specification (VSS) format. </a:t>
            </a:r>
          </a:p>
          <a:p>
            <a:pPr marL="285750" indent="-285750"/>
            <a:r>
              <a:rPr lang="en-US" altLang="ja-JP" sz="1800" dirty="0"/>
              <a:t>Bi-directional control interface: It must support reverse control from the CarPlay UI to hardware functions such as air conditioning, seats, radio, etc.</a:t>
            </a:r>
          </a:p>
          <a:p>
            <a:pPr marL="0" indent="0">
              <a:buNone/>
            </a:pPr>
            <a:endParaRPr lang="en-US" altLang="ja-JP" sz="1800" dirty="0">
              <a:solidFill>
                <a:srgbClr val="0070C0"/>
              </a:solidFill>
            </a:endParaRPr>
          </a:p>
          <a:p>
            <a:pPr marL="0" indent="0">
              <a:buNone/>
            </a:pPr>
            <a:r>
              <a:rPr lang="en-US" altLang="ja-JP" sz="1800" dirty="0">
                <a:solidFill>
                  <a:srgbClr val="0070C0"/>
                </a:solidFill>
              </a:rPr>
              <a:t>Q7: Could you please describe the royalty image of A&amp;W's total solution (CP/AA, ECNR, BT stack)?</a:t>
            </a:r>
          </a:p>
          <a:p>
            <a:pPr marL="0" indent="0">
              <a:buNone/>
            </a:pPr>
            <a:r>
              <a:rPr lang="en-US" altLang="zh-TW" sz="1800" dirty="0"/>
              <a:t>A7: The royalty image is less than US$1.5</a:t>
            </a:r>
          </a:p>
          <a:p>
            <a:pPr marL="0" indent="0">
              <a:buNone/>
            </a:pPr>
            <a:endParaRPr lang="en-US" altLang="ja-JP" sz="1800" dirty="0"/>
          </a:p>
          <a:p>
            <a:pPr marL="0" indent="0">
              <a:buNone/>
            </a:pPr>
            <a:endParaRPr lang="en-US" altLang="zh-TW" sz="1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27496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A&amp;W_PPT">
      <a:dk1>
        <a:srgbClr val="393A39"/>
      </a:dk1>
      <a:lt1>
        <a:sysClr val="window" lastClr="FFFFFF"/>
      </a:lt1>
      <a:dk2>
        <a:srgbClr val="445469"/>
      </a:dk2>
      <a:lt2>
        <a:srgbClr val="F6F7FA"/>
      </a:lt2>
      <a:accent1>
        <a:srgbClr val="1D68A6"/>
      </a:accent1>
      <a:accent2>
        <a:srgbClr val="178E6B"/>
      </a:accent2>
      <a:accent3>
        <a:srgbClr val="84AC40"/>
      </a:accent3>
      <a:accent4>
        <a:srgbClr val="EE8A12"/>
      </a:accent4>
      <a:accent5>
        <a:srgbClr val="B0221D"/>
      </a:accent5>
      <a:accent6>
        <a:srgbClr val="381B41"/>
      </a:accent6>
      <a:hlink>
        <a:srgbClr val="216CAB"/>
      </a:hlink>
      <a:folHlink>
        <a:srgbClr val="1A916E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53800</TotalTime>
  <Words>1165</Words>
  <Application>Microsoft Office PowerPoint</Application>
  <PresentationFormat>寬螢幕</PresentationFormat>
  <Paragraphs>105</Paragraphs>
  <Slides>8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4" baseType="lpstr">
      <vt:lpstr>PMingLiU</vt:lpstr>
      <vt:lpstr>Arial</vt:lpstr>
      <vt:lpstr>Calibri</vt:lpstr>
      <vt:lpstr>Calibri Light</vt:lpstr>
      <vt:lpstr>Wingdings</vt:lpstr>
      <vt:lpstr>Custom Design</vt:lpstr>
      <vt:lpstr> Introducing A&amp;W CarPlay/Android Auto Solution</vt:lpstr>
      <vt:lpstr>A&amp;W CarPlay  Block Diagram</vt:lpstr>
      <vt:lpstr>A&amp;W Android Auto Block Diagram</vt:lpstr>
      <vt:lpstr>PowerPoint 簡報</vt:lpstr>
      <vt:lpstr> JKC A&amp;W CP/AA Technical Roadmap Q&amp;A (03/27)</vt:lpstr>
      <vt:lpstr> JKC A&amp;W CP/AA Technical Roadmap Q&amp;A (03/27)</vt:lpstr>
      <vt:lpstr> JKC A&amp;W CP/AA Technical Roadmap Q&amp;A (03/27)</vt:lpstr>
      <vt:lpstr> JKC A&amp;W CP/AA Technical Roadmap Q&amp;A (03/27)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Jetfabrik</dc:creator>
  <cp:keywords/>
  <dc:description/>
  <cp:lastModifiedBy>ANW03</cp:lastModifiedBy>
  <cp:revision>5754</cp:revision>
  <dcterms:created xsi:type="dcterms:W3CDTF">2014-11-12T21:47:38Z</dcterms:created>
  <dcterms:modified xsi:type="dcterms:W3CDTF">2026-04-28T04:40:13Z</dcterms:modified>
  <cp:category/>
</cp:coreProperties>
</file>