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8" r:id="rId1"/>
  </p:sldMasterIdLst>
  <p:notesMasterIdLst>
    <p:notesMasterId r:id="rId4"/>
  </p:notesMasterIdLst>
  <p:handoutMasterIdLst>
    <p:handoutMasterId r:id="rId5"/>
  </p:handoutMasterIdLst>
  <p:sldIdLst>
    <p:sldId id="263" r:id="rId2"/>
    <p:sldId id="264" r:id="rId3"/>
  </p:sldIdLst>
  <p:sldSz cx="12192000" cy="6858000"/>
  <p:notesSz cx="6858000" cy="9144000"/>
  <p:defaultTextStyle>
    <a:defPPr>
      <a:defRPr lang="en-US"/>
    </a:defPPr>
    <a:lvl1pPr marL="0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097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194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291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389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486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583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199680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6777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124" userDrawn="1">
          <p15:clr>
            <a:srgbClr val="A4A3A4"/>
          </p15:clr>
        </p15:guide>
        <p15:guide id="2" orient="horz" pos="180" userDrawn="1">
          <p15:clr>
            <a:srgbClr val="A4A3A4"/>
          </p15:clr>
        </p15:guide>
        <p15:guide id="3" pos="3840" userDrawn="1">
          <p15:clr>
            <a:srgbClr val="A4A3A4"/>
          </p15:clr>
        </p15:guide>
        <p15:guide id="4" pos="455" userDrawn="1">
          <p15:clr>
            <a:srgbClr val="A4A3A4"/>
          </p15:clr>
        </p15:guide>
        <p15:guide id="5" pos="7225" userDrawn="1">
          <p15:clr>
            <a:srgbClr val="A4A3A4"/>
          </p15:clr>
        </p15:guide>
        <p15:guide id="6" orient="horz" pos="231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FC0"/>
    <a:srgbClr val="2196F3"/>
    <a:srgbClr val="BBD275"/>
    <a:srgbClr val="F2F2F2"/>
    <a:srgbClr val="00AFF0"/>
    <a:srgbClr val="7F7F7F"/>
    <a:srgbClr val="4E617A"/>
    <a:srgbClr val="B03B3F"/>
    <a:srgbClr val="445468"/>
    <a:srgbClr val="7B8FA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93296810-A885-4BE3-A3E7-6D5BEEA58F35}" styleName="보통 스타일 2 - 강조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8EC20E35-A176-4012-BC5E-935CFFF8708E}" styleName="보통 스타일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3C2FFA5D-87B4-456A-9821-1D502468CF0F}" styleName="테마 스타일 1 - 강조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테마 스타일 1 - 강조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2D5ABB26-0587-4C30-8999-92F81FD0307C}" styleName="스타일 없음, 눈금 없음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E8034E78-7F5D-4C2E-B375-FC64B27BC917}" styleName="Dark Styl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7897" autoAdjust="0"/>
    <p:restoredTop sz="79369" autoAdjust="0"/>
  </p:normalViewPr>
  <p:slideViewPr>
    <p:cSldViewPr snapToGrid="0" snapToObjects="1">
      <p:cViewPr varScale="1">
        <p:scale>
          <a:sx n="103" d="100"/>
          <a:sy n="103" d="100"/>
        </p:scale>
        <p:origin x="708" y="64"/>
      </p:cViewPr>
      <p:guideLst>
        <p:guide orient="horz" pos="4124"/>
        <p:guide orient="horz" pos="180"/>
        <p:guide pos="3840"/>
        <p:guide pos="455"/>
        <p:guide pos="7225"/>
        <p:guide orient="horz" pos="231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24" d="100"/>
        <a:sy n="24" d="100"/>
      </p:scale>
      <p:origin x="0" y="2544"/>
    </p:cViewPr>
  </p:sorterViewPr>
  <p:notesViewPr>
    <p:cSldViewPr snapToGrid="0" snapToObjects="1">
      <p:cViewPr varScale="1">
        <p:scale>
          <a:sx n="86" d="100"/>
          <a:sy n="86" d="100"/>
        </p:scale>
        <p:origin x="3864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F0D10F59-8ACC-4663-8C2A-570A112049E0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4637D57-B97E-42F5-8476-EB81689E0E29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1914A51-A0F1-466D-A658-8BC31F3D95A0}" type="datetimeFigureOut">
              <a:rPr lang="en-US" smtClean="0"/>
              <a:pPr/>
              <a:t>4/6/2026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F9899B3-B33A-4EA9-8156-CF1990109B3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8324FE4-251C-4954-A1CB-FDB3EA793B8A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CDEA3E-21B6-4F73-B86D-EC95D80D774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926356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Calibri Light"/>
              </a:defRPr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Calibri Light"/>
              </a:defRPr>
            </a:lvl1pPr>
          </a:lstStyle>
          <a:p>
            <a:fld id="{EFC10EE1-B198-C942-8235-326C972CBB30}" type="datetimeFigureOut">
              <a:rPr lang="en-US" smtClean="0"/>
              <a:pPr/>
              <a:t>4/6/2026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Calibri Light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Calibri Light"/>
              </a:defRPr>
            </a:lvl1pPr>
          </a:lstStyle>
          <a:p>
            <a:fld id="{006BE02D-20C0-F840-AFAC-BEA99C74FDC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32891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097" rtl="0" eaLnBrk="1" latinLnBrk="0" hangingPunct="1">
      <a:defRPr sz="1200" kern="1200">
        <a:solidFill>
          <a:schemeClr val="tx1"/>
        </a:solidFill>
        <a:latin typeface="Calibri Light"/>
        <a:ea typeface="+mn-ea"/>
        <a:cs typeface="+mn-cs"/>
      </a:defRPr>
    </a:lvl1pPr>
    <a:lvl2pPr marL="457097" algn="l" defTabSz="457097" rtl="0" eaLnBrk="1" latinLnBrk="0" hangingPunct="1">
      <a:defRPr sz="1200" kern="1200">
        <a:solidFill>
          <a:schemeClr val="tx1"/>
        </a:solidFill>
        <a:latin typeface="Calibri Light"/>
        <a:ea typeface="+mn-ea"/>
        <a:cs typeface="+mn-cs"/>
      </a:defRPr>
    </a:lvl2pPr>
    <a:lvl3pPr marL="914194" algn="l" defTabSz="457097" rtl="0" eaLnBrk="1" latinLnBrk="0" hangingPunct="1">
      <a:defRPr sz="1200" kern="1200">
        <a:solidFill>
          <a:schemeClr val="tx1"/>
        </a:solidFill>
        <a:latin typeface="Calibri Light"/>
        <a:ea typeface="+mn-ea"/>
        <a:cs typeface="+mn-cs"/>
      </a:defRPr>
    </a:lvl3pPr>
    <a:lvl4pPr marL="1371291" algn="l" defTabSz="457097" rtl="0" eaLnBrk="1" latinLnBrk="0" hangingPunct="1">
      <a:defRPr sz="1200" kern="1200">
        <a:solidFill>
          <a:schemeClr val="tx1"/>
        </a:solidFill>
        <a:latin typeface="Calibri Light"/>
        <a:ea typeface="+mn-ea"/>
        <a:cs typeface="+mn-cs"/>
      </a:defRPr>
    </a:lvl4pPr>
    <a:lvl5pPr marL="1828389" algn="l" defTabSz="457097" rtl="0" eaLnBrk="1" latinLnBrk="0" hangingPunct="1">
      <a:defRPr sz="1200" kern="1200">
        <a:solidFill>
          <a:schemeClr val="tx1"/>
        </a:solidFill>
        <a:latin typeface="Calibri Light"/>
        <a:ea typeface="+mn-ea"/>
        <a:cs typeface="+mn-cs"/>
      </a:defRPr>
    </a:lvl5pPr>
    <a:lvl6pPr marL="2285486" algn="l" defTabSz="45709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2583" algn="l" defTabSz="45709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199680" algn="l" defTabSz="45709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6777" algn="l" defTabSz="45709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9654E6-C869-47DD-9122-F479F6A070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9378" y="392291"/>
            <a:ext cx="8533245" cy="647054"/>
          </a:xfrm>
        </p:spPr>
        <p:txBody>
          <a:bodyPr>
            <a:normAutofit/>
          </a:bodyPr>
          <a:lstStyle>
            <a:lvl1pPr algn="ctr">
              <a:defRPr sz="3200" b="1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Footer Placeholder 4">
            <a:extLst>
              <a:ext uri="{FF2B5EF4-FFF2-40B4-BE49-F238E27FC236}">
                <a16:creationId xmlns:a16="http://schemas.microsoft.com/office/drawing/2014/main" id="{B3A672EE-90E8-4860-A6D6-22159C48E38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38419" y="6356350"/>
            <a:ext cx="105151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Copyright 2020 Advanced &amp; Wise Technology Corp. All nights reserved.</a:t>
            </a:r>
          </a:p>
        </p:txBody>
      </p: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5A8601D3-507B-4164-A6A1-4B0DD56554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419" y="1432800"/>
            <a:ext cx="10515164" cy="474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4274187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go_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9654E6-C869-47DD-9122-F479F6A070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9379" y="392291"/>
            <a:ext cx="8533245" cy="647054"/>
          </a:xfrm>
        </p:spPr>
        <p:txBody>
          <a:bodyPr>
            <a:normAutofit/>
          </a:bodyPr>
          <a:lstStyle>
            <a:lvl1pPr algn="ctr">
              <a:defRPr sz="3200" b="1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FB11E823-C0BF-4055-9DBD-05811B05DA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418" y="1432800"/>
            <a:ext cx="10515164" cy="474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5EFF63A-41E6-4B8F-B98D-457FAE2AB27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Copyright 2020 Advanced &amp; Wise Technology Corp. All nights reserved.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ED6EFE67-9631-2BA5-70C1-786E95D2C03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8400" y="252000"/>
            <a:ext cx="967846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29253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go_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9654E6-C869-47DD-9122-F479F6A070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9378" y="392291"/>
            <a:ext cx="8533245" cy="647054"/>
          </a:xfrm>
        </p:spPr>
        <p:txBody>
          <a:bodyPr>
            <a:normAutofit/>
          </a:bodyPr>
          <a:lstStyle>
            <a:lvl1pPr algn="ctr">
              <a:defRPr sz="3200" b="1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FB11E823-C0BF-4055-9DBD-05811B05DA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419" y="1432800"/>
            <a:ext cx="10515164" cy="474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5EFF63A-41E6-4B8F-B98D-457FAE2AB27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Copyright 2020 Advanced &amp; Wise Technology Corp. All nights reserved.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48B69E70-10BD-BF96-E194-5D5164E12BC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000" y="252000"/>
            <a:ext cx="967846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89225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go_Left_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9654E6-C869-47DD-9122-F479F6A070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9378" y="392291"/>
            <a:ext cx="8533245" cy="647054"/>
          </a:xfrm>
        </p:spPr>
        <p:txBody>
          <a:bodyPr>
            <a:normAutofit/>
          </a:bodyPr>
          <a:lstStyle>
            <a:lvl1pPr algn="ctr">
              <a:defRPr sz="3200" b="1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FB11E823-C0BF-4055-9DBD-05811B05DA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419" y="1588654"/>
            <a:ext cx="10515164" cy="45889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5EFF63A-41E6-4B8F-B98D-457FAE2AB27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Copyright 2020 Advanced &amp; Wise Technology Corp. All nights reserved.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C5483E2-CB6B-4E60-8A90-A1FBC75CCCDF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496000" y="1050713"/>
            <a:ext cx="7200000" cy="276999"/>
          </a:xfrm>
        </p:spPr>
        <p:txBody>
          <a:bodyPr wrap="none" lIns="0" tIns="0" rIns="0" bIns="0">
            <a:noAutofit/>
          </a:bodyPr>
          <a:lstStyle>
            <a:lvl1pPr marL="0" indent="0" algn="ctr">
              <a:buNone/>
              <a:defRPr sz="2000"/>
            </a:lvl1pPr>
            <a:lvl2pPr marL="360362" indent="0">
              <a:buNone/>
              <a:defRPr/>
            </a:lvl2pPr>
            <a:lvl3pPr marL="720725" indent="0">
              <a:buNone/>
              <a:defRPr/>
            </a:lvl3pPr>
            <a:lvl4pPr marL="968375" indent="0">
              <a:buNone/>
              <a:defRPr/>
            </a:lvl4pPr>
          </a:lstStyle>
          <a:p>
            <a:pPr lvl="0"/>
            <a:r>
              <a:rPr lang="en-US" dirty="0"/>
              <a:t>Sub title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000FBA0C-B75C-5ED8-761F-C974D4BE059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000" y="252000"/>
            <a:ext cx="967846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01571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4C76148-CB4A-4BF5-86BE-529CC21C75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33600" y="392400"/>
            <a:ext cx="8532000" cy="648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2205E85-911A-4249-9511-5C107FE323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419" y="1432800"/>
            <a:ext cx="10515164" cy="474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D6C5E0-FBC6-410C-9729-A06754CC55F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38419" y="6356350"/>
            <a:ext cx="105151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Copyright 2020 Advanced &amp; Wise Technology Corp. All nights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5236240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1" r:id="rId1"/>
    <p:sldLayoutId id="2147483760" r:id="rId2"/>
    <p:sldLayoutId id="2147483763" r:id="rId3"/>
    <p:sldLayoutId id="2147483764" r:id="rId4"/>
  </p:sldLayoutIdLst>
  <p:txStyles>
    <p:titleStyle>
      <a:lvl1pPr algn="ctr" defTabSz="457189" rtl="0" eaLnBrk="1" latinLnBrk="0" hangingPunct="1">
        <a:lnSpc>
          <a:spcPct val="90000"/>
        </a:lnSpc>
        <a:spcBef>
          <a:spcPct val="0"/>
        </a:spcBef>
        <a:buNone/>
        <a:defRPr sz="3200" b="1" kern="1200">
          <a:solidFill>
            <a:schemeClr val="tx1"/>
          </a:solidFill>
          <a:latin typeface="+mn-lt"/>
          <a:ea typeface="+mj-ea"/>
          <a:cs typeface="+mj-cs"/>
        </a:defRPr>
      </a:lvl1pPr>
    </p:titleStyle>
    <p:bodyStyle>
      <a:lvl1pPr marL="266700" indent="-266700" algn="l" defTabSz="45718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28650" indent="-268288" algn="l" defTabSz="457189" rtl="0" eaLnBrk="1" latinLnBrk="0" hangingPunct="1">
        <a:lnSpc>
          <a:spcPct val="90000"/>
        </a:lnSpc>
        <a:spcBef>
          <a:spcPts val="251"/>
        </a:spcBef>
        <a:buFont typeface="Wingdings" panose="05000000000000000000" pitchFamily="2" charset="2"/>
        <a:buChar char="§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95350" indent="-174625" algn="l" defTabSz="457189" rtl="0" eaLnBrk="1" latinLnBrk="0" hangingPunct="1">
        <a:lnSpc>
          <a:spcPct val="90000"/>
        </a:lnSpc>
        <a:spcBef>
          <a:spcPts val="251"/>
        </a:spcBef>
        <a:buFont typeface="Calibri" panose="020F0502020204030204" pitchFamily="34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81088" indent="-112713" algn="l" defTabSz="457189" rtl="0" eaLnBrk="1" latinLnBrk="0" hangingPunct="1">
        <a:lnSpc>
          <a:spcPct val="90000"/>
        </a:lnSpc>
        <a:spcBef>
          <a:spcPts val="251"/>
        </a:spcBef>
        <a:buFont typeface="Calibri" panose="020F0502020204030204" pitchFamily="34" charset="0"/>
        <a:buChar char="‐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55713" indent="-112713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257269" indent="-114297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6pPr>
      <a:lvl7pPr marL="1485863" indent="-114297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7pPr>
      <a:lvl8pPr marL="1714457" indent="-114297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8pPr>
      <a:lvl9pPr marL="1943051" indent="-114297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1pPr>
      <a:lvl2pPr marL="228594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2pPr>
      <a:lvl3pPr marL="457189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3pPr>
      <a:lvl4pPr marL="685783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4pPr>
      <a:lvl5pPr marL="914377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5pPr>
      <a:lvl6pPr marL="1142971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6pPr>
      <a:lvl7pPr marL="1371566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7pPr>
      <a:lvl8pPr marL="1600160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8pPr>
      <a:lvl9pPr marL="1828754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0106068-F35D-EDCA-1C78-CB7E2C62E71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6446F5-AF21-F04C-C08E-A84AA1152F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9378" y="147491"/>
            <a:ext cx="8704222" cy="647054"/>
          </a:xfrm>
        </p:spPr>
        <p:txBody>
          <a:bodyPr>
            <a:normAutofit/>
          </a:bodyPr>
          <a:lstStyle/>
          <a:p>
            <a:r>
              <a:rPr lang="en-US" altLang="zh-TW" sz="2800" dirty="0"/>
              <a:t> ALPINE BT Stack </a:t>
            </a:r>
            <a:r>
              <a:rPr lang="en-US" altLang="ja-JP" sz="2800" dirty="0"/>
              <a:t>(HONDA Mid CDC)</a:t>
            </a:r>
            <a:r>
              <a:rPr lang="en-US" altLang="zh-TW" sz="2800" dirty="0"/>
              <a:t> Q&amp;A (2026/03/24)</a:t>
            </a:r>
            <a:endParaRPr lang="en-US" sz="2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642619-1EC7-4EBB-12C9-3A62B4B514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8057" y="951471"/>
            <a:ext cx="11491199" cy="5639829"/>
          </a:xfrm>
        </p:spPr>
        <p:txBody>
          <a:bodyPr>
            <a:normAutofit fontScale="40000" lnSpcReduction="20000"/>
          </a:bodyPr>
          <a:lstStyle/>
          <a:p>
            <a:pPr marL="0" indent="0">
              <a:buNone/>
            </a:pPr>
            <a:r>
              <a:rPr lang="en-US" altLang="zh-TW" sz="7500" b="1" dirty="0"/>
              <a:t>Questions about</a:t>
            </a:r>
            <a:r>
              <a:rPr lang="ja-JP" altLang="en-US" sz="7500" b="1" dirty="0"/>
              <a:t> </a:t>
            </a:r>
            <a:r>
              <a:rPr lang="en-US" altLang="ja-JP" sz="7500" b="1" dirty="0"/>
              <a:t>BT Stack</a:t>
            </a:r>
            <a:r>
              <a:rPr lang="en-US" altLang="zh-TW" sz="7500" b="1" dirty="0"/>
              <a:t> for ALPINE</a:t>
            </a:r>
          </a:p>
          <a:p>
            <a:pPr marL="0" indent="0">
              <a:buNone/>
            </a:pPr>
            <a:endParaRPr lang="en-US" altLang="ja-JP" sz="1500" dirty="0"/>
          </a:p>
          <a:p>
            <a:pPr marL="0" indent="0">
              <a:buNone/>
            </a:pPr>
            <a:endParaRPr lang="en-US" altLang="ja-JP" sz="2200" dirty="0"/>
          </a:p>
          <a:p>
            <a:pPr marL="0" indent="0">
              <a:buNone/>
            </a:pPr>
            <a:endParaRPr lang="en-US" altLang="ja-JP" sz="2200" dirty="0"/>
          </a:p>
          <a:p>
            <a:pPr marL="0" indent="0">
              <a:buNone/>
            </a:pPr>
            <a:r>
              <a:rPr lang="en-US" altLang="ja-JP" sz="3400" dirty="0"/>
              <a:t>Q1:</a:t>
            </a:r>
            <a:r>
              <a:rPr lang="ja-JP" altLang="en-US" sz="3400" dirty="0"/>
              <a:t> </a:t>
            </a:r>
            <a:r>
              <a:rPr lang="en-US" altLang="ja-JP" sz="3400" dirty="0"/>
              <a:t>ALPINE</a:t>
            </a:r>
            <a:r>
              <a:rPr lang="ja-JP" altLang="en-US" sz="3400" dirty="0"/>
              <a:t>は赤色部分が</a:t>
            </a:r>
            <a:r>
              <a:rPr lang="en-US" altLang="ja-JP" sz="3400" dirty="0"/>
              <a:t>A&amp;W</a:t>
            </a:r>
            <a:r>
              <a:rPr lang="ja-JP" altLang="en-US" sz="3400" dirty="0"/>
              <a:t>より提供されると認識しています。間違い無いですか？</a:t>
            </a:r>
            <a:endParaRPr lang="en-US" altLang="ja-JP" sz="3400" dirty="0"/>
          </a:p>
          <a:p>
            <a:pPr marL="0" indent="0">
              <a:buNone/>
            </a:pPr>
            <a:r>
              <a:rPr lang="en-US" altLang="zh-TW" sz="3400" dirty="0">
                <a:solidFill>
                  <a:srgbClr val="0070C0"/>
                </a:solidFill>
              </a:rPr>
              <a:t>A1: </a:t>
            </a:r>
            <a:r>
              <a:rPr lang="en-US" altLang="ja-JP" sz="3400" dirty="0">
                <a:solidFill>
                  <a:srgbClr val="0070C0"/>
                </a:solidFill>
              </a:rPr>
              <a:t>AOSP Platform</a:t>
            </a:r>
            <a:r>
              <a:rPr lang="ja-JP" altLang="en-US" sz="3400" dirty="0">
                <a:solidFill>
                  <a:srgbClr val="0070C0"/>
                </a:solidFill>
              </a:rPr>
              <a:t>に</a:t>
            </a:r>
            <a:r>
              <a:rPr lang="zh-TW" altLang="en-US" sz="3400" dirty="0">
                <a:solidFill>
                  <a:srgbClr val="0070C0"/>
                </a:solidFill>
              </a:rPr>
              <a:t>対</a:t>
            </a:r>
            <a:r>
              <a:rPr lang="ja-JP" altLang="en-US" sz="3400" dirty="0">
                <a:solidFill>
                  <a:srgbClr val="0070C0"/>
                </a:solidFill>
              </a:rPr>
              <a:t>し、</a:t>
            </a:r>
            <a:r>
              <a:rPr lang="en-US" altLang="ja-JP" sz="3400" dirty="0">
                <a:solidFill>
                  <a:srgbClr val="0070C0"/>
                </a:solidFill>
              </a:rPr>
              <a:t>Android Native API</a:t>
            </a:r>
            <a:r>
              <a:rPr lang="ja-JP" altLang="en-US" sz="3400" dirty="0">
                <a:solidFill>
                  <a:srgbClr val="0070C0"/>
                </a:solidFill>
              </a:rPr>
              <a:t>と</a:t>
            </a:r>
            <a:r>
              <a:rPr lang="zh-TW" altLang="en-US" sz="3400" dirty="0">
                <a:solidFill>
                  <a:srgbClr val="0070C0"/>
                </a:solidFill>
              </a:rPr>
              <a:t>連携</a:t>
            </a:r>
            <a:r>
              <a:rPr lang="ja-JP" altLang="en-US" sz="3400" dirty="0">
                <a:solidFill>
                  <a:srgbClr val="0070C0"/>
                </a:solidFill>
              </a:rPr>
              <a:t>して、</a:t>
            </a:r>
            <a:r>
              <a:rPr lang="en-US" altLang="ja-JP" sz="3400" dirty="0">
                <a:solidFill>
                  <a:srgbClr val="0070C0"/>
                </a:solidFill>
              </a:rPr>
              <a:t>A&amp;W</a:t>
            </a:r>
            <a:r>
              <a:rPr lang="ja-JP" altLang="en-US" sz="3400" dirty="0">
                <a:solidFill>
                  <a:srgbClr val="0070C0"/>
                </a:solidFill>
              </a:rPr>
              <a:t>が</a:t>
            </a:r>
            <a:r>
              <a:rPr lang="zh-TW" altLang="en-US" sz="3400" dirty="0">
                <a:solidFill>
                  <a:srgbClr val="0070C0"/>
                </a:solidFill>
              </a:rPr>
              <a:t>提供</a:t>
            </a:r>
            <a:r>
              <a:rPr lang="ja-JP" altLang="en-US" sz="3400" dirty="0">
                <a:solidFill>
                  <a:srgbClr val="0070C0"/>
                </a:solidFill>
              </a:rPr>
              <a:t>する</a:t>
            </a:r>
            <a:r>
              <a:rPr lang="zh-TW" altLang="en-US" sz="3400" dirty="0">
                <a:solidFill>
                  <a:srgbClr val="0070C0"/>
                </a:solidFill>
              </a:rPr>
              <a:t>内容</a:t>
            </a:r>
            <a:r>
              <a:rPr lang="ja-JP" altLang="en-US" sz="3400" dirty="0">
                <a:solidFill>
                  <a:srgbClr val="0070C0"/>
                </a:solidFill>
              </a:rPr>
              <a:t>は</a:t>
            </a:r>
            <a:r>
              <a:rPr lang="zh-TW" altLang="en-US" sz="3400" dirty="0">
                <a:solidFill>
                  <a:srgbClr val="0070C0"/>
                </a:solidFill>
              </a:rPr>
              <a:t>以下</a:t>
            </a:r>
            <a:r>
              <a:rPr lang="ja-JP" altLang="en-US" sz="3400" dirty="0">
                <a:solidFill>
                  <a:srgbClr val="0070C0"/>
                </a:solidFill>
              </a:rPr>
              <a:t>の</a:t>
            </a:r>
            <a:r>
              <a:rPr lang="zh-TW" altLang="en-US" sz="3400" dirty="0">
                <a:solidFill>
                  <a:srgbClr val="0070C0"/>
                </a:solidFill>
              </a:rPr>
              <a:t>通</a:t>
            </a:r>
            <a:r>
              <a:rPr lang="ja-JP" altLang="en-US" sz="3400" dirty="0">
                <a:solidFill>
                  <a:srgbClr val="0070C0"/>
                </a:solidFill>
              </a:rPr>
              <a:t>りです</a:t>
            </a:r>
            <a:endParaRPr lang="en-US" altLang="zh-TW" sz="3400" dirty="0">
              <a:solidFill>
                <a:srgbClr val="0070C0"/>
              </a:solidFill>
            </a:endParaRPr>
          </a:p>
          <a:p>
            <a:pPr marL="0" indent="0">
              <a:buNone/>
            </a:pPr>
            <a:endParaRPr lang="en-US" altLang="zh-TW" sz="3400" dirty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ja-JP" altLang="en-US" sz="3400" dirty="0">
                <a:solidFill>
                  <a:srgbClr val="0070C0"/>
                </a:solidFill>
              </a:rPr>
              <a:t>　・右の図について説明します。</a:t>
            </a:r>
          </a:p>
          <a:p>
            <a:pPr marL="0" indent="0">
              <a:buNone/>
            </a:pPr>
            <a:r>
              <a:rPr lang="ja-JP" altLang="en-US" sz="3400" dirty="0">
                <a:solidFill>
                  <a:srgbClr val="0070C0"/>
                </a:solidFill>
              </a:rPr>
              <a:t>　・赤い点線で囲まれた部分は、現在</a:t>
            </a:r>
            <a:r>
              <a:rPr lang="en-US" altLang="ja-JP" sz="3400" dirty="0">
                <a:solidFill>
                  <a:srgbClr val="0070C0"/>
                </a:solidFill>
              </a:rPr>
              <a:t>A&amp;W</a:t>
            </a:r>
            <a:r>
              <a:rPr lang="ja-JP" altLang="en-US" sz="3400" dirty="0">
                <a:solidFill>
                  <a:srgbClr val="0070C0"/>
                </a:solidFill>
              </a:rPr>
              <a:t>が</a:t>
            </a:r>
            <a:r>
              <a:rPr lang="en-US" altLang="ja-JP" sz="3400" dirty="0">
                <a:solidFill>
                  <a:srgbClr val="0070C0"/>
                </a:solidFill>
              </a:rPr>
              <a:t>ALPINE 27PF</a:t>
            </a:r>
            <a:r>
              <a:rPr lang="ja-JP" altLang="en-US" sz="3400" dirty="0">
                <a:solidFill>
                  <a:srgbClr val="0070C0"/>
                </a:solidFill>
              </a:rPr>
              <a:t>プロジェクトに提供している</a:t>
            </a:r>
            <a:r>
              <a:rPr lang="en-US" altLang="ja-JP" sz="3400" dirty="0">
                <a:solidFill>
                  <a:srgbClr val="0070C0"/>
                </a:solidFill>
              </a:rPr>
              <a:t>SDK</a:t>
            </a:r>
            <a:r>
              <a:rPr lang="ja-JP" altLang="en-US" sz="3400" dirty="0">
                <a:solidFill>
                  <a:srgbClr val="0070C0"/>
                </a:solidFill>
              </a:rPr>
              <a:t>と実質的に同じものです。</a:t>
            </a:r>
          </a:p>
          <a:p>
            <a:pPr marL="0" indent="0">
              <a:buNone/>
            </a:pPr>
            <a:r>
              <a:rPr lang="ja-JP" altLang="en-US" sz="3400" dirty="0">
                <a:solidFill>
                  <a:srgbClr val="0070C0"/>
                </a:solidFill>
              </a:rPr>
              <a:t>　・</a:t>
            </a:r>
            <a:r>
              <a:rPr lang="en-US" altLang="ja-JP" sz="3400" dirty="0">
                <a:solidFill>
                  <a:srgbClr val="0070C0"/>
                </a:solidFill>
              </a:rPr>
              <a:t>Android OS</a:t>
            </a:r>
            <a:r>
              <a:rPr lang="ja-JP" altLang="en-US" sz="3400" dirty="0">
                <a:solidFill>
                  <a:srgbClr val="0070C0"/>
                </a:solidFill>
              </a:rPr>
              <a:t>の特性に合わせて、この</a:t>
            </a:r>
            <a:r>
              <a:rPr lang="en-US" altLang="ja-JP" sz="3400" dirty="0">
                <a:solidFill>
                  <a:srgbClr val="0070C0"/>
                </a:solidFill>
              </a:rPr>
              <a:t>SDK</a:t>
            </a:r>
            <a:r>
              <a:rPr lang="ja-JP" altLang="en-US" sz="3400" dirty="0">
                <a:solidFill>
                  <a:srgbClr val="0070C0"/>
                </a:solidFill>
              </a:rPr>
              <a:t>に</a:t>
            </a:r>
            <a:r>
              <a:rPr lang="en-US" altLang="ja-JP" sz="3400" dirty="0" err="1">
                <a:solidFill>
                  <a:srgbClr val="0070C0"/>
                </a:solidFill>
              </a:rPr>
              <a:t>AnwBTSdkService</a:t>
            </a:r>
            <a:r>
              <a:rPr lang="ja-JP" altLang="en-US" sz="3400" dirty="0">
                <a:solidFill>
                  <a:srgbClr val="0070C0"/>
                </a:solidFill>
              </a:rPr>
              <a:t>を追加し、</a:t>
            </a:r>
            <a:r>
              <a:rPr lang="en-US" altLang="ja-JP" sz="3400" dirty="0">
                <a:solidFill>
                  <a:srgbClr val="0070C0"/>
                </a:solidFill>
              </a:rPr>
              <a:t>Bluetooth</a:t>
            </a:r>
            <a:r>
              <a:rPr lang="ja-JP" altLang="en-US" sz="3400" dirty="0">
                <a:solidFill>
                  <a:srgbClr val="0070C0"/>
                </a:solidFill>
              </a:rPr>
              <a:t>機能をサービスとして提供するようにしました。</a:t>
            </a:r>
            <a:endParaRPr lang="en-US" altLang="ja-JP" sz="3400" dirty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ja-JP" altLang="en-US" sz="3400" dirty="0">
                <a:solidFill>
                  <a:srgbClr val="0070C0"/>
                </a:solidFill>
              </a:rPr>
              <a:t>　・これは、</a:t>
            </a:r>
            <a:r>
              <a:rPr lang="en-US" altLang="ja-JP" sz="3400" dirty="0">
                <a:solidFill>
                  <a:srgbClr val="0070C0"/>
                </a:solidFill>
              </a:rPr>
              <a:t>Android</a:t>
            </a:r>
            <a:r>
              <a:rPr lang="ja-JP" altLang="en-US" sz="3400" dirty="0">
                <a:solidFill>
                  <a:srgbClr val="0070C0"/>
                </a:solidFill>
              </a:rPr>
              <a:t>がバックグラウンドアプリケーションの</a:t>
            </a:r>
            <a:r>
              <a:rPr lang="en-US" altLang="ja-JP" sz="3400" dirty="0">
                <a:solidFill>
                  <a:srgbClr val="0070C0"/>
                </a:solidFill>
              </a:rPr>
              <a:t>Bluetooth</a:t>
            </a:r>
            <a:r>
              <a:rPr lang="ja-JP" altLang="en-US" sz="3400" dirty="0">
                <a:solidFill>
                  <a:srgbClr val="0070C0"/>
                </a:solidFill>
              </a:rPr>
              <a:t>接続を</a:t>
            </a:r>
            <a:endParaRPr lang="en-US" altLang="ja-JP" sz="3400" dirty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ja-JP" altLang="en-US" sz="3400" dirty="0">
                <a:solidFill>
                  <a:srgbClr val="0070C0"/>
                </a:solidFill>
              </a:rPr>
              <a:t>　　積極的に切断する傾向を回避するためです。</a:t>
            </a:r>
          </a:p>
          <a:p>
            <a:pPr marL="0" indent="0">
              <a:buNone/>
            </a:pPr>
            <a:r>
              <a:rPr lang="ja-JP" altLang="en-US" sz="3400" dirty="0">
                <a:solidFill>
                  <a:srgbClr val="0070C0"/>
                </a:solidFill>
              </a:rPr>
              <a:t>　・実際には、</a:t>
            </a:r>
            <a:r>
              <a:rPr lang="en-US" altLang="ja-JP" sz="3400" dirty="0">
                <a:solidFill>
                  <a:srgbClr val="0070C0"/>
                </a:solidFill>
              </a:rPr>
              <a:t>Android</a:t>
            </a:r>
            <a:r>
              <a:rPr lang="ja-JP" altLang="en-US" sz="3400" dirty="0">
                <a:solidFill>
                  <a:srgbClr val="0070C0"/>
                </a:solidFill>
              </a:rPr>
              <a:t>ネイティブが提供する</a:t>
            </a:r>
            <a:r>
              <a:rPr lang="en-US" altLang="ja-JP" sz="3400" dirty="0">
                <a:solidFill>
                  <a:srgbClr val="0070C0"/>
                </a:solidFill>
              </a:rPr>
              <a:t>Bluetooth</a:t>
            </a:r>
            <a:r>
              <a:rPr lang="ja-JP" altLang="en-US" sz="3400" dirty="0">
                <a:solidFill>
                  <a:srgbClr val="0070C0"/>
                </a:solidFill>
              </a:rPr>
              <a:t>プロセス（</a:t>
            </a:r>
            <a:r>
              <a:rPr lang="en-US" altLang="ja-JP" sz="3400" dirty="0" err="1">
                <a:solidFill>
                  <a:srgbClr val="0070C0"/>
                </a:solidFill>
              </a:rPr>
              <a:t>Bluetooth.apk</a:t>
            </a:r>
            <a:r>
              <a:rPr lang="ja-JP" altLang="en-US" sz="3400" dirty="0">
                <a:solidFill>
                  <a:srgbClr val="0070C0"/>
                </a:solidFill>
              </a:rPr>
              <a:t>）</a:t>
            </a:r>
            <a:endParaRPr lang="en-US" altLang="ja-JP" sz="3400" dirty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ja-JP" altLang="en-US" sz="3400" dirty="0">
                <a:solidFill>
                  <a:srgbClr val="0070C0"/>
                </a:solidFill>
              </a:rPr>
              <a:t>　　も同じ目的を果たします。</a:t>
            </a:r>
          </a:p>
          <a:p>
            <a:pPr marL="0" indent="0">
              <a:buNone/>
            </a:pPr>
            <a:r>
              <a:rPr lang="ja-JP" altLang="en-US" sz="3400" dirty="0">
                <a:solidFill>
                  <a:srgbClr val="0070C0"/>
                </a:solidFill>
              </a:rPr>
              <a:t>　・</a:t>
            </a:r>
            <a:r>
              <a:rPr lang="en-US" altLang="ja-JP" sz="3400" dirty="0">
                <a:solidFill>
                  <a:srgbClr val="0070C0"/>
                </a:solidFill>
              </a:rPr>
              <a:t>Android Native API</a:t>
            </a:r>
            <a:r>
              <a:rPr lang="ja-JP" altLang="en-US" sz="3400" dirty="0">
                <a:solidFill>
                  <a:srgbClr val="0070C0"/>
                </a:solidFill>
              </a:rPr>
              <a:t>の場合、</a:t>
            </a:r>
            <a:r>
              <a:rPr lang="en-US" altLang="ja-JP" sz="3400" dirty="0">
                <a:solidFill>
                  <a:srgbClr val="0070C0"/>
                </a:solidFill>
              </a:rPr>
              <a:t>A&amp;W</a:t>
            </a:r>
            <a:r>
              <a:rPr lang="ja-JP" altLang="en-US" sz="3400" dirty="0">
                <a:solidFill>
                  <a:srgbClr val="0070C0"/>
                </a:solidFill>
              </a:rPr>
              <a:t>は</a:t>
            </a:r>
            <a:r>
              <a:rPr lang="en-US" altLang="ja-JP" sz="3400" dirty="0">
                <a:solidFill>
                  <a:srgbClr val="0070C0"/>
                </a:solidFill>
              </a:rPr>
              <a:t>2</a:t>
            </a:r>
            <a:r>
              <a:rPr lang="ja-JP" altLang="en-US" sz="3400" dirty="0">
                <a:solidFill>
                  <a:srgbClr val="0070C0"/>
                </a:solidFill>
              </a:rPr>
              <a:t>つのコンポーネントを提供します</a:t>
            </a:r>
            <a:r>
              <a:rPr lang="en-US" altLang="ja-JP" sz="3400" dirty="0">
                <a:solidFill>
                  <a:srgbClr val="0070C0"/>
                </a:solidFill>
              </a:rPr>
              <a:t>:</a:t>
            </a:r>
          </a:p>
          <a:p>
            <a:pPr marL="0" indent="0">
              <a:buNone/>
            </a:pPr>
            <a:r>
              <a:rPr lang="ja-JP" altLang="en-US" sz="3400" dirty="0">
                <a:solidFill>
                  <a:srgbClr val="0070C0"/>
                </a:solidFill>
              </a:rPr>
              <a:t>　　</a:t>
            </a:r>
            <a:r>
              <a:rPr lang="en-US" altLang="ja-JP" sz="3400" dirty="0">
                <a:solidFill>
                  <a:srgbClr val="0070C0"/>
                </a:solidFill>
              </a:rPr>
              <a:t>a. Android</a:t>
            </a:r>
            <a:r>
              <a:rPr lang="ja-JP" altLang="en-US" sz="3400" dirty="0">
                <a:solidFill>
                  <a:srgbClr val="0070C0"/>
                </a:solidFill>
              </a:rPr>
              <a:t>用</a:t>
            </a:r>
            <a:r>
              <a:rPr lang="en-US" altLang="ja-JP" sz="3400" dirty="0">
                <a:solidFill>
                  <a:srgbClr val="0070C0"/>
                </a:solidFill>
              </a:rPr>
              <a:t>A&amp;W </a:t>
            </a:r>
            <a:r>
              <a:rPr lang="en-US" altLang="ja-JP" sz="3400" dirty="0" err="1">
                <a:solidFill>
                  <a:srgbClr val="0070C0"/>
                </a:solidFill>
              </a:rPr>
              <a:t>Phonelink</a:t>
            </a:r>
            <a:r>
              <a:rPr lang="en-US" altLang="ja-JP" sz="3400" dirty="0">
                <a:solidFill>
                  <a:srgbClr val="0070C0"/>
                </a:solidFill>
              </a:rPr>
              <a:t> SDK</a:t>
            </a:r>
          </a:p>
          <a:p>
            <a:pPr marL="0" indent="0">
              <a:buNone/>
            </a:pPr>
            <a:r>
              <a:rPr lang="ja-JP" altLang="en-US" sz="3400" dirty="0">
                <a:solidFill>
                  <a:srgbClr val="0070C0"/>
                </a:solidFill>
              </a:rPr>
              <a:t>　　　（上記の画像の赤い点線および</a:t>
            </a:r>
            <a:r>
              <a:rPr lang="en-US" altLang="ja-JP" sz="3400" dirty="0" err="1">
                <a:solidFill>
                  <a:srgbClr val="0070C0"/>
                </a:solidFill>
              </a:rPr>
              <a:t>AnwBTSdkService</a:t>
            </a:r>
            <a:r>
              <a:rPr lang="ja-JP" altLang="en-US" sz="3400" dirty="0">
                <a:solidFill>
                  <a:srgbClr val="0070C0"/>
                </a:solidFill>
              </a:rPr>
              <a:t>を含む）</a:t>
            </a:r>
          </a:p>
          <a:p>
            <a:pPr marL="0" indent="0">
              <a:buNone/>
            </a:pPr>
            <a:r>
              <a:rPr lang="ja-JP" altLang="en-US" sz="3400" dirty="0">
                <a:solidFill>
                  <a:srgbClr val="0070C0"/>
                </a:solidFill>
              </a:rPr>
              <a:t>　　</a:t>
            </a:r>
            <a:r>
              <a:rPr lang="en-US" altLang="ja-JP" sz="3400" dirty="0">
                <a:solidFill>
                  <a:srgbClr val="0070C0"/>
                </a:solidFill>
              </a:rPr>
              <a:t>b. Android</a:t>
            </a:r>
            <a:r>
              <a:rPr lang="ja-JP" altLang="en-US" sz="3400" dirty="0">
                <a:solidFill>
                  <a:srgbClr val="0070C0"/>
                </a:solidFill>
              </a:rPr>
              <a:t>の「</a:t>
            </a:r>
            <a:r>
              <a:rPr lang="en-US" altLang="ja-JP" sz="3400" dirty="0">
                <a:solidFill>
                  <a:srgbClr val="0070C0"/>
                </a:solidFill>
              </a:rPr>
              <a:t>Bluetooth Process</a:t>
            </a:r>
            <a:r>
              <a:rPr lang="ja-JP" altLang="en-US" sz="3400" dirty="0">
                <a:solidFill>
                  <a:srgbClr val="0070C0"/>
                </a:solidFill>
              </a:rPr>
              <a:t>」のコードを修正して</a:t>
            </a:r>
            <a:r>
              <a:rPr lang="en-US" altLang="ja-JP" sz="3400" dirty="0" err="1">
                <a:solidFill>
                  <a:srgbClr val="0070C0"/>
                </a:solidFill>
              </a:rPr>
              <a:t>AnwBTSdkservice</a:t>
            </a:r>
            <a:r>
              <a:rPr lang="ja-JP" altLang="en-US" sz="3400" dirty="0">
                <a:solidFill>
                  <a:srgbClr val="0070C0"/>
                </a:solidFill>
              </a:rPr>
              <a:t>にブリッジする。</a:t>
            </a:r>
          </a:p>
          <a:p>
            <a:pPr marL="0" indent="0">
              <a:buNone/>
            </a:pPr>
            <a:r>
              <a:rPr lang="ja-JP" altLang="en-US" sz="3400" dirty="0">
                <a:solidFill>
                  <a:srgbClr val="0070C0"/>
                </a:solidFill>
              </a:rPr>
              <a:t>　・ただし、「</a:t>
            </a:r>
            <a:r>
              <a:rPr lang="en-US" altLang="ja-JP" sz="3400" dirty="0">
                <a:solidFill>
                  <a:srgbClr val="0070C0"/>
                </a:solidFill>
              </a:rPr>
              <a:t>Bluetooth Process</a:t>
            </a:r>
            <a:r>
              <a:rPr lang="ja-JP" altLang="en-US" sz="3400" dirty="0">
                <a:solidFill>
                  <a:srgbClr val="0070C0"/>
                </a:solidFill>
              </a:rPr>
              <a:t>」のコードは</a:t>
            </a:r>
            <a:r>
              <a:rPr lang="en-US" altLang="ja-JP" sz="3400" dirty="0">
                <a:solidFill>
                  <a:srgbClr val="0070C0"/>
                </a:solidFill>
              </a:rPr>
              <a:t>BSP</a:t>
            </a:r>
            <a:r>
              <a:rPr lang="ja-JP" altLang="en-US" sz="3400" dirty="0">
                <a:solidFill>
                  <a:srgbClr val="0070C0"/>
                </a:solidFill>
              </a:rPr>
              <a:t>に含まれているため、この部分は</a:t>
            </a:r>
            <a:endParaRPr lang="en-US" altLang="ja-JP" sz="3400" dirty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ja-JP" altLang="en-US" sz="3400" dirty="0">
                <a:solidFill>
                  <a:srgbClr val="0070C0"/>
                </a:solidFill>
              </a:rPr>
              <a:t>　　</a:t>
            </a:r>
            <a:r>
              <a:rPr lang="en-US" altLang="ja-JP" sz="3400" dirty="0">
                <a:solidFill>
                  <a:srgbClr val="0070C0"/>
                </a:solidFill>
              </a:rPr>
              <a:t>ALPINE</a:t>
            </a:r>
            <a:r>
              <a:rPr lang="ja-JP" altLang="en-US" sz="3400" dirty="0">
                <a:solidFill>
                  <a:srgbClr val="0070C0"/>
                </a:solidFill>
              </a:rPr>
              <a:t>のポリシーに従う必要がある。 </a:t>
            </a:r>
          </a:p>
          <a:p>
            <a:pPr marL="0" indent="0">
              <a:buNone/>
            </a:pPr>
            <a:r>
              <a:rPr lang="ja-JP" altLang="en-US" sz="3400" dirty="0">
                <a:solidFill>
                  <a:srgbClr val="0070C0"/>
                </a:solidFill>
              </a:rPr>
              <a:t>　　</a:t>
            </a:r>
            <a:r>
              <a:rPr lang="en-US" altLang="ja-JP" sz="3400" dirty="0">
                <a:solidFill>
                  <a:srgbClr val="0070C0"/>
                </a:solidFill>
              </a:rPr>
              <a:t>b-1: ALPINE</a:t>
            </a:r>
            <a:r>
              <a:rPr lang="ja-JP" altLang="en-US" sz="3400" dirty="0">
                <a:solidFill>
                  <a:srgbClr val="0070C0"/>
                </a:solidFill>
              </a:rPr>
              <a:t>が</a:t>
            </a:r>
            <a:r>
              <a:rPr lang="en-US" altLang="ja-JP" sz="3400" dirty="0">
                <a:solidFill>
                  <a:srgbClr val="0070C0"/>
                </a:solidFill>
              </a:rPr>
              <a:t>BSP</a:t>
            </a:r>
            <a:r>
              <a:rPr lang="ja-JP" altLang="en-US" sz="3400" dirty="0">
                <a:solidFill>
                  <a:srgbClr val="0070C0"/>
                </a:solidFill>
              </a:rPr>
              <a:t>の統合および修正を維持する第三者を有する場合、</a:t>
            </a:r>
            <a:endParaRPr lang="en-US" altLang="ja-JP" sz="3400" dirty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ja-JP" altLang="en-US" sz="3400" dirty="0">
                <a:solidFill>
                  <a:srgbClr val="0070C0"/>
                </a:solidFill>
              </a:rPr>
              <a:t>　　　　</a:t>
            </a:r>
            <a:r>
              <a:rPr lang="en-US" altLang="ja-JP" sz="3400" dirty="0">
                <a:solidFill>
                  <a:srgbClr val="0070C0"/>
                </a:solidFill>
              </a:rPr>
              <a:t>A&amp;W</a:t>
            </a:r>
            <a:r>
              <a:rPr lang="ja-JP" altLang="en-US" sz="3400" dirty="0">
                <a:solidFill>
                  <a:srgbClr val="0070C0"/>
                </a:solidFill>
              </a:rPr>
              <a:t>は参照コードを提供し</a:t>
            </a:r>
            <a:r>
              <a:rPr lang="en-US" altLang="ja-JP" sz="3400" dirty="0">
                <a:solidFill>
                  <a:srgbClr val="0070C0"/>
                </a:solidFill>
              </a:rPr>
              <a:t>ALPINE</a:t>
            </a:r>
            <a:r>
              <a:rPr lang="ja-JP" altLang="en-US" sz="3400" dirty="0">
                <a:solidFill>
                  <a:srgbClr val="0070C0"/>
                </a:solidFill>
              </a:rPr>
              <a:t>または</a:t>
            </a:r>
            <a:r>
              <a:rPr lang="en-US" altLang="ja-JP" sz="3400" dirty="0">
                <a:solidFill>
                  <a:srgbClr val="0070C0"/>
                </a:solidFill>
              </a:rPr>
              <a:t>ALPINE</a:t>
            </a:r>
            <a:r>
              <a:rPr lang="ja-JP" altLang="en-US" sz="3400" dirty="0">
                <a:solidFill>
                  <a:srgbClr val="0070C0"/>
                </a:solidFill>
              </a:rPr>
              <a:t>が委託した第三者が統合を行います。</a:t>
            </a:r>
          </a:p>
          <a:p>
            <a:pPr marL="0" indent="0">
              <a:buNone/>
            </a:pPr>
            <a:r>
              <a:rPr lang="ja-JP" altLang="en-US" sz="3400" dirty="0">
                <a:solidFill>
                  <a:srgbClr val="0070C0"/>
                </a:solidFill>
              </a:rPr>
              <a:t>　　</a:t>
            </a:r>
            <a:r>
              <a:rPr lang="en-US" altLang="ja-JP" sz="3400" dirty="0">
                <a:solidFill>
                  <a:srgbClr val="0070C0"/>
                </a:solidFill>
              </a:rPr>
              <a:t>b-2: ALPINE</a:t>
            </a:r>
            <a:r>
              <a:rPr lang="ja-JP" altLang="en-US" sz="3400" dirty="0">
                <a:solidFill>
                  <a:srgbClr val="0070C0"/>
                </a:solidFill>
              </a:rPr>
              <a:t>が</a:t>
            </a:r>
            <a:r>
              <a:rPr lang="en-US" altLang="ja-JP" sz="3400" dirty="0">
                <a:solidFill>
                  <a:srgbClr val="0070C0"/>
                </a:solidFill>
              </a:rPr>
              <a:t>A&amp;W</a:t>
            </a:r>
            <a:r>
              <a:rPr lang="ja-JP" altLang="en-US" sz="3400" dirty="0">
                <a:solidFill>
                  <a:srgbClr val="0070C0"/>
                </a:solidFill>
              </a:rPr>
              <a:t>による統合を希望する場合、</a:t>
            </a:r>
            <a:r>
              <a:rPr lang="en-US" altLang="ja-JP" sz="3400" dirty="0">
                <a:solidFill>
                  <a:srgbClr val="0070C0"/>
                </a:solidFill>
              </a:rPr>
              <a:t>ALPINE</a:t>
            </a:r>
            <a:r>
              <a:rPr lang="ja-JP" altLang="en-US" sz="3400" dirty="0">
                <a:solidFill>
                  <a:srgbClr val="0070C0"/>
                </a:solidFill>
              </a:rPr>
              <a:t>は</a:t>
            </a:r>
            <a:r>
              <a:rPr lang="en-US" altLang="ja-JP" sz="3400" dirty="0">
                <a:solidFill>
                  <a:srgbClr val="0070C0"/>
                </a:solidFill>
              </a:rPr>
              <a:t>BSP</a:t>
            </a:r>
            <a:r>
              <a:rPr lang="ja-JP" altLang="en-US" sz="3400" dirty="0">
                <a:solidFill>
                  <a:srgbClr val="0070C0"/>
                </a:solidFill>
              </a:rPr>
              <a:t>ソースコードを</a:t>
            </a:r>
            <a:r>
              <a:rPr lang="en-US" altLang="ja-JP" sz="3400" dirty="0">
                <a:solidFill>
                  <a:srgbClr val="0070C0"/>
                </a:solidFill>
              </a:rPr>
              <a:t>A&amp;W</a:t>
            </a:r>
            <a:r>
              <a:rPr lang="ja-JP" altLang="en-US" sz="3400" dirty="0">
                <a:solidFill>
                  <a:srgbClr val="0070C0"/>
                </a:solidFill>
              </a:rPr>
              <a:t>に</a:t>
            </a:r>
            <a:endParaRPr lang="en-US" altLang="ja-JP" sz="3400" dirty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ja-JP" altLang="en-US" sz="3400" dirty="0">
                <a:solidFill>
                  <a:srgbClr val="0070C0"/>
                </a:solidFill>
              </a:rPr>
              <a:t>　　　　提供する必要があり、</a:t>
            </a:r>
            <a:r>
              <a:rPr lang="en-US" altLang="ja-JP" sz="3400" dirty="0">
                <a:solidFill>
                  <a:srgbClr val="0070C0"/>
                </a:solidFill>
              </a:rPr>
              <a:t>A&amp;W</a:t>
            </a:r>
            <a:r>
              <a:rPr lang="ja-JP" altLang="en-US" sz="3400" dirty="0">
                <a:solidFill>
                  <a:srgbClr val="0070C0"/>
                </a:solidFill>
              </a:rPr>
              <a:t>は</a:t>
            </a:r>
            <a:r>
              <a:rPr lang="en-US" altLang="ja-JP" sz="3400" dirty="0">
                <a:solidFill>
                  <a:srgbClr val="0070C0"/>
                </a:solidFill>
              </a:rPr>
              <a:t>Bluetooth SDK</a:t>
            </a:r>
            <a:r>
              <a:rPr lang="ja-JP" altLang="en-US" sz="3400" dirty="0">
                <a:solidFill>
                  <a:srgbClr val="0070C0"/>
                </a:solidFill>
              </a:rPr>
              <a:t>を統合します。</a:t>
            </a:r>
            <a:endParaRPr lang="en-US" altLang="ja-JP" sz="3400" dirty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ja-JP" altLang="en-US" sz="3400" dirty="0">
                <a:solidFill>
                  <a:srgbClr val="0070C0"/>
                </a:solidFill>
              </a:rPr>
              <a:t>　　　　その後、</a:t>
            </a:r>
            <a:r>
              <a:rPr lang="en-US" altLang="ja-JP" sz="3400" dirty="0">
                <a:solidFill>
                  <a:srgbClr val="0070C0"/>
                </a:solidFill>
              </a:rPr>
              <a:t>A&amp;W</a:t>
            </a:r>
            <a:r>
              <a:rPr lang="ja-JP" altLang="en-US" sz="3400" dirty="0">
                <a:solidFill>
                  <a:srgbClr val="0070C0"/>
                </a:solidFill>
              </a:rPr>
              <a:t>は統合されたコードを</a:t>
            </a:r>
            <a:r>
              <a:rPr lang="en-US" altLang="ja-JP" sz="3400" dirty="0">
                <a:solidFill>
                  <a:srgbClr val="0070C0"/>
                </a:solidFill>
              </a:rPr>
              <a:t>ALPINE</a:t>
            </a:r>
            <a:r>
              <a:rPr lang="ja-JP" altLang="en-US" sz="3400" dirty="0">
                <a:solidFill>
                  <a:srgbClr val="0070C0"/>
                </a:solidFill>
              </a:rPr>
              <a:t>に返却します。</a:t>
            </a:r>
            <a:endParaRPr lang="en-US" altLang="zh-TW" sz="3400" dirty="0">
              <a:solidFill>
                <a:srgbClr val="0070C0"/>
              </a:solidFill>
            </a:endParaRPr>
          </a:p>
          <a:p>
            <a:pPr marL="0" indent="0">
              <a:buNone/>
            </a:pPr>
            <a:endParaRPr lang="en-US" altLang="ja-JP" sz="1800" dirty="0"/>
          </a:p>
          <a:p>
            <a:pPr marL="0" indent="0">
              <a:buNone/>
            </a:pPr>
            <a:r>
              <a:rPr lang="en-US" altLang="zh-TW" sz="1800" dirty="0">
                <a:solidFill>
                  <a:srgbClr val="0070C0"/>
                </a:solidFill>
              </a:rPr>
              <a:t>.</a:t>
            </a:r>
            <a:endParaRPr lang="en-US" altLang="ja-JP" sz="1800" dirty="0"/>
          </a:p>
          <a:p>
            <a:pPr marL="0" indent="0">
              <a:buNone/>
            </a:pPr>
            <a:endParaRPr lang="en-US" altLang="ja-JP" sz="1800" dirty="0"/>
          </a:p>
          <a:p>
            <a:pPr marL="0" indent="0">
              <a:buNone/>
            </a:pPr>
            <a:endParaRPr lang="en-US" altLang="ja-JP" sz="1800" dirty="0"/>
          </a:p>
          <a:p>
            <a:pPr marL="0" indent="0">
              <a:buNone/>
            </a:pPr>
            <a:endParaRPr lang="en-US" altLang="zh-TW" sz="1400" dirty="0">
              <a:solidFill>
                <a:srgbClr val="0070C0"/>
              </a:solidFill>
            </a:endParaRPr>
          </a:p>
        </p:txBody>
      </p:sp>
      <p:grpSp>
        <p:nvGrpSpPr>
          <p:cNvPr id="4" name="グループ化 3">
            <a:extLst>
              <a:ext uri="{FF2B5EF4-FFF2-40B4-BE49-F238E27FC236}">
                <a16:creationId xmlns:a16="http://schemas.microsoft.com/office/drawing/2014/main" id="{E36A18E0-D978-4EDA-4A2A-D3DA6C2860EA}"/>
              </a:ext>
            </a:extLst>
          </p:cNvPr>
          <p:cNvGrpSpPr/>
          <p:nvPr/>
        </p:nvGrpSpPr>
        <p:grpSpPr>
          <a:xfrm>
            <a:off x="8342279" y="3206507"/>
            <a:ext cx="3624876" cy="3394630"/>
            <a:chOff x="6371771" y="2685144"/>
            <a:chExt cx="4455886" cy="4172856"/>
          </a:xfrm>
        </p:grpSpPr>
        <p:pic>
          <p:nvPicPr>
            <p:cNvPr id="5" name="図 4">
              <a:extLst>
                <a:ext uri="{FF2B5EF4-FFF2-40B4-BE49-F238E27FC236}">
                  <a16:creationId xmlns:a16="http://schemas.microsoft.com/office/drawing/2014/main" id="{85AAD1B2-F9C3-C8C8-8E9F-6CE1B040C78E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rcRect l="13027" r="9523"/>
            <a:stretch>
              <a:fillRect/>
            </a:stretch>
          </p:blipFill>
          <p:spPr>
            <a:xfrm>
              <a:off x="6548718" y="2685144"/>
              <a:ext cx="4278939" cy="4172856"/>
            </a:xfrm>
            <a:prstGeom prst="rect">
              <a:avLst/>
            </a:prstGeom>
          </p:spPr>
        </p:pic>
        <p:sp>
          <p:nvSpPr>
            <p:cNvPr id="6" name="正方形/長方形 5">
              <a:extLst>
                <a:ext uri="{FF2B5EF4-FFF2-40B4-BE49-F238E27FC236}">
                  <a16:creationId xmlns:a16="http://schemas.microsoft.com/office/drawing/2014/main" id="{A6704D46-AFB3-814F-F618-86B2C9A00A08}"/>
                </a:ext>
              </a:extLst>
            </p:cNvPr>
            <p:cNvSpPr/>
            <p:nvPr/>
          </p:nvSpPr>
          <p:spPr>
            <a:xfrm>
              <a:off x="6371771" y="4992914"/>
              <a:ext cx="4455886" cy="1727200"/>
            </a:xfrm>
            <a:prstGeom prst="rect">
              <a:avLst/>
            </a:prstGeom>
            <a:solidFill>
              <a:srgbClr val="FF0000">
                <a:alpha val="46000"/>
              </a:srgb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7" name="正方形/長方形 6">
              <a:extLst>
                <a:ext uri="{FF2B5EF4-FFF2-40B4-BE49-F238E27FC236}">
                  <a16:creationId xmlns:a16="http://schemas.microsoft.com/office/drawing/2014/main" id="{55804D85-00A7-5B5F-2692-E0B7A209057A}"/>
                </a:ext>
              </a:extLst>
            </p:cNvPr>
            <p:cNvSpPr/>
            <p:nvPr/>
          </p:nvSpPr>
          <p:spPr>
            <a:xfrm>
              <a:off x="8967480" y="4014975"/>
              <a:ext cx="1795716" cy="902020"/>
            </a:xfrm>
            <a:prstGeom prst="rect">
              <a:avLst/>
            </a:prstGeom>
            <a:solidFill>
              <a:srgbClr val="FF0000">
                <a:alpha val="46000"/>
              </a:srgb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11386495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F4DB2EB-CDFF-43F3-D655-A06FAD95C7C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94757D-7CA2-B065-1895-10D51FE29F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9378" y="147491"/>
            <a:ext cx="8704222" cy="647054"/>
          </a:xfrm>
        </p:spPr>
        <p:txBody>
          <a:bodyPr>
            <a:normAutofit/>
          </a:bodyPr>
          <a:lstStyle/>
          <a:p>
            <a:r>
              <a:rPr lang="en-US" altLang="zh-TW" sz="2800" dirty="0"/>
              <a:t> ALPINE BT Stack </a:t>
            </a:r>
            <a:r>
              <a:rPr lang="en-US" altLang="ja-JP" sz="2800" dirty="0"/>
              <a:t>(HONDA Mid CDC)</a:t>
            </a:r>
            <a:r>
              <a:rPr lang="en-US" altLang="zh-TW" sz="2800" dirty="0"/>
              <a:t> Q&amp;A (2026/03/24)</a:t>
            </a:r>
            <a:endParaRPr lang="en-US" sz="2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B1028A-4B01-9D23-67C0-8D0B38C7FF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8057" y="951471"/>
            <a:ext cx="11491199" cy="563982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zh-TW" sz="3000" b="1" dirty="0"/>
              <a:t>Questions about</a:t>
            </a:r>
            <a:r>
              <a:rPr lang="ja-JP" altLang="en-US" sz="3000" b="1" dirty="0"/>
              <a:t> </a:t>
            </a:r>
            <a:r>
              <a:rPr lang="en-US" altLang="ja-JP" sz="3000" b="1" dirty="0"/>
              <a:t>BT Stack</a:t>
            </a:r>
            <a:r>
              <a:rPr lang="en-US" altLang="zh-TW" sz="3000" b="1" dirty="0"/>
              <a:t> for ALPINE</a:t>
            </a:r>
          </a:p>
          <a:p>
            <a:pPr marL="0" indent="0">
              <a:buNone/>
            </a:pPr>
            <a:endParaRPr lang="en-US" altLang="ja-JP" sz="1500" dirty="0"/>
          </a:p>
          <a:p>
            <a:pPr marL="0" indent="0">
              <a:buNone/>
            </a:pPr>
            <a:r>
              <a:rPr lang="en-US" altLang="ja-JP" sz="1800" dirty="0"/>
              <a:t>Q2: Q1</a:t>
            </a:r>
            <a:r>
              <a:rPr lang="ja-JP" altLang="en-US" sz="1800" dirty="0"/>
              <a:t>の提供物で</a:t>
            </a:r>
            <a:r>
              <a:rPr lang="en-US" altLang="ja-JP" sz="1800" dirty="0"/>
              <a:t>A&amp;W</a:t>
            </a:r>
            <a:r>
              <a:rPr lang="ja-JP" altLang="en-US" sz="1800" dirty="0"/>
              <a:t>社が対応するのは以下のいずれですか？</a:t>
            </a:r>
            <a:endParaRPr lang="en-US" altLang="ja-JP" sz="1800" dirty="0"/>
          </a:p>
          <a:p>
            <a:pPr marL="0" indent="0">
              <a:buNone/>
            </a:pPr>
            <a:r>
              <a:rPr lang="ja-JP" altLang="en-US" sz="1800" dirty="0"/>
              <a:t>　・ライブラリの提供のみ</a:t>
            </a:r>
            <a:endParaRPr lang="en-US" altLang="ja-JP" sz="1800" dirty="0"/>
          </a:p>
          <a:p>
            <a:pPr marL="0" indent="0">
              <a:buNone/>
            </a:pPr>
            <a:r>
              <a:rPr lang="ja-JP" altLang="en-US" sz="1800" dirty="0"/>
              <a:t>　・移植まで</a:t>
            </a:r>
            <a:endParaRPr lang="en-US" altLang="ja-JP" sz="1800" dirty="0"/>
          </a:p>
          <a:p>
            <a:pPr marL="0" indent="0">
              <a:buNone/>
            </a:pPr>
            <a:r>
              <a:rPr lang="ja-JP" altLang="en-US" sz="1800" dirty="0"/>
              <a:t>　・不具合発生時の対応込み</a:t>
            </a:r>
            <a:endParaRPr lang="en-US" altLang="ja-JP" sz="1800" dirty="0"/>
          </a:p>
          <a:p>
            <a:pPr marL="0" indent="0">
              <a:buNone/>
            </a:pPr>
            <a:r>
              <a:rPr lang="en-US" altLang="zh-TW" sz="1800" dirty="0">
                <a:solidFill>
                  <a:srgbClr val="0070C0"/>
                </a:solidFill>
              </a:rPr>
              <a:t>A2:</a:t>
            </a:r>
            <a:r>
              <a:rPr lang="ja-JP" altLang="en-US" sz="1800" dirty="0">
                <a:solidFill>
                  <a:srgbClr val="0070C0"/>
                </a:solidFill>
              </a:rPr>
              <a:t> </a:t>
            </a:r>
            <a:r>
              <a:rPr lang="en-US" altLang="ja-JP" sz="1800" dirty="0">
                <a:solidFill>
                  <a:srgbClr val="0070C0"/>
                </a:solidFill>
              </a:rPr>
              <a:t>A&amp;W</a:t>
            </a:r>
            <a:r>
              <a:rPr lang="ja-JP" altLang="en-US" sz="1800" dirty="0">
                <a:solidFill>
                  <a:srgbClr val="0070C0"/>
                </a:solidFill>
              </a:rPr>
              <a:t>社は上記全てをサポート致します。</a:t>
            </a:r>
            <a:endParaRPr lang="en-US" altLang="zh-TW" sz="1800" dirty="0">
              <a:solidFill>
                <a:srgbClr val="0070C0"/>
              </a:solidFill>
            </a:endParaRPr>
          </a:p>
          <a:p>
            <a:pPr marL="0" indent="0">
              <a:buNone/>
            </a:pPr>
            <a:endParaRPr lang="en-US" altLang="zh-TW" sz="1800" dirty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en-US" altLang="ja-JP" sz="1800" dirty="0"/>
              <a:t>Q3: </a:t>
            </a:r>
            <a:r>
              <a:rPr lang="en-US" altLang="zh-TW" sz="1800" dirty="0"/>
              <a:t>A&amp;W</a:t>
            </a:r>
            <a:r>
              <a:rPr lang="ja-JP" altLang="en-US" sz="1800" dirty="0"/>
              <a:t>は</a:t>
            </a:r>
            <a:r>
              <a:rPr lang="en-US" altLang="ja-JP" sz="1800" dirty="0"/>
              <a:t>ALPINE</a:t>
            </a:r>
            <a:r>
              <a:rPr lang="ja-JP" altLang="en-US" sz="1800" dirty="0"/>
              <a:t>に対しオンサイトトレーニングをサポートできますか？</a:t>
            </a:r>
            <a:endParaRPr lang="en-US" altLang="ja-JP" sz="1800" dirty="0"/>
          </a:p>
          <a:p>
            <a:pPr marL="0" indent="0">
              <a:buNone/>
            </a:pPr>
            <a:r>
              <a:rPr lang="en-US" altLang="zh-TW" sz="1800" dirty="0">
                <a:solidFill>
                  <a:srgbClr val="0070C0"/>
                </a:solidFill>
              </a:rPr>
              <a:t>A3:</a:t>
            </a:r>
            <a:r>
              <a:rPr lang="ja-JP" altLang="en-US" sz="1800" dirty="0">
                <a:solidFill>
                  <a:srgbClr val="0070C0"/>
                </a:solidFill>
              </a:rPr>
              <a:t> </a:t>
            </a:r>
            <a:r>
              <a:rPr lang="en-US" altLang="ja-JP" sz="1800" dirty="0">
                <a:solidFill>
                  <a:srgbClr val="0070C0"/>
                </a:solidFill>
              </a:rPr>
              <a:t>A&amp;W</a:t>
            </a:r>
            <a:r>
              <a:rPr lang="ja-JP" altLang="en-US" sz="1800" dirty="0">
                <a:solidFill>
                  <a:srgbClr val="0070C0"/>
                </a:solidFill>
              </a:rPr>
              <a:t>は可能な範囲のオンサイトトレーニングサポートを提供します。</a:t>
            </a:r>
            <a:endParaRPr lang="en-US" altLang="zh-TW" sz="1800" dirty="0">
              <a:solidFill>
                <a:srgbClr val="0070C0"/>
              </a:solidFill>
            </a:endParaRPr>
          </a:p>
          <a:p>
            <a:pPr marL="0" indent="0">
              <a:buNone/>
            </a:pPr>
            <a:endParaRPr lang="en-US" altLang="ja-JP" sz="1800" dirty="0"/>
          </a:p>
          <a:p>
            <a:pPr marL="0" indent="0">
              <a:buNone/>
            </a:pPr>
            <a:endParaRPr lang="en-US" altLang="ja-JP" sz="1800" dirty="0"/>
          </a:p>
          <a:p>
            <a:pPr marL="0" indent="0">
              <a:buNone/>
            </a:pPr>
            <a:endParaRPr lang="en-US" altLang="zh-TW" sz="14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67000731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A&amp;W_PPT">
      <a:dk1>
        <a:srgbClr val="393A39"/>
      </a:dk1>
      <a:lt1>
        <a:sysClr val="window" lastClr="FFFFFF"/>
      </a:lt1>
      <a:dk2>
        <a:srgbClr val="445469"/>
      </a:dk2>
      <a:lt2>
        <a:srgbClr val="F6F7FA"/>
      </a:lt2>
      <a:accent1>
        <a:srgbClr val="1D68A6"/>
      </a:accent1>
      <a:accent2>
        <a:srgbClr val="178E6B"/>
      </a:accent2>
      <a:accent3>
        <a:srgbClr val="84AC40"/>
      </a:accent3>
      <a:accent4>
        <a:srgbClr val="EE8A12"/>
      </a:accent4>
      <a:accent5>
        <a:srgbClr val="B0221D"/>
      </a:accent5>
      <a:accent6>
        <a:srgbClr val="381B41"/>
      </a:accent6>
      <a:hlink>
        <a:srgbClr val="216CAB"/>
      </a:hlink>
      <a:folHlink>
        <a:srgbClr val="1A916E"/>
      </a:folHlink>
    </a:clrScheme>
    <a:fontScheme name="Calibri">
      <a:maj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1">
            <a:lumMod val="20000"/>
            <a:lumOff val="80000"/>
          </a:schemeClr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53507</TotalTime>
  <Words>481</Words>
  <Application>Microsoft Office PowerPoint</Application>
  <PresentationFormat>ワイド画面</PresentationFormat>
  <Paragraphs>41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Wingdings</vt:lpstr>
      <vt:lpstr>Custom Design</vt:lpstr>
      <vt:lpstr> ALPINE BT Stack (HONDA Mid CDC) Q&amp;A (2026/03/24)</vt:lpstr>
      <vt:lpstr> ALPINE BT Stack (HONDA Mid CDC) Q&amp;A (2026/03/24)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Jetfabrik</dc:creator>
  <cp:keywords/>
  <dc:description/>
  <cp:lastModifiedBy>Koya Kinno</cp:lastModifiedBy>
  <cp:revision>5715</cp:revision>
  <dcterms:created xsi:type="dcterms:W3CDTF">2014-11-12T21:47:38Z</dcterms:created>
  <dcterms:modified xsi:type="dcterms:W3CDTF">2026-04-06T02:18:19Z</dcterms:modified>
  <cp:category/>
</cp:coreProperties>
</file>