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11"/>
  </p:notesMasterIdLst>
  <p:handoutMasterIdLst>
    <p:handoutMasterId r:id="rId12"/>
  </p:handoutMasterIdLst>
  <p:sldIdLst>
    <p:sldId id="264" r:id="rId2"/>
    <p:sldId id="12540656" r:id="rId3"/>
    <p:sldId id="12540658" r:id="rId4"/>
    <p:sldId id="12540659" r:id="rId5"/>
    <p:sldId id="12540660" r:id="rId6"/>
    <p:sldId id="12540661" r:id="rId7"/>
    <p:sldId id="12540662" r:id="rId8"/>
    <p:sldId id="12540663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7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4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1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89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6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3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4" userDrawn="1">
          <p15:clr>
            <a:srgbClr val="A4A3A4"/>
          </p15:clr>
        </p15:guide>
        <p15:guide id="2" orient="horz" pos="18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55" userDrawn="1">
          <p15:clr>
            <a:srgbClr val="A4A3A4"/>
          </p15:clr>
        </p15:guide>
        <p15:guide id="5" pos="7225" userDrawn="1">
          <p15:clr>
            <a:srgbClr val="A4A3A4"/>
          </p15:clr>
        </p15:guide>
        <p15:guide id="6" orient="horz" pos="2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C0"/>
    <a:srgbClr val="2196F3"/>
    <a:srgbClr val="BBD275"/>
    <a:srgbClr val="F2F2F2"/>
    <a:srgbClr val="00AFF0"/>
    <a:srgbClr val="7F7F7F"/>
    <a:srgbClr val="4E617A"/>
    <a:srgbClr val="B03B3F"/>
    <a:srgbClr val="445468"/>
    <a:srgbClr val="7B8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97" autoAdjust="0"/>
    <p:restoredTop sz="79369" autoAdjust="0"/>
  </p:normalViewPr>
  <p:slideViewPr>
    <p:cSldViewPr snapToGrid="0" snapToObjects="1">
      <p:cViewPr varScale="1">
        <p:scale>
          <a:sx n="104" d="100"/>
          <a:sy n="104" d="100"/>
        </p:scale>
        <p:origin x="115" y="163"/>
      </p:cViewPr>
      <p:guideLst>
        <p:guide orient="horz" pos="4124"/>
        <p:guide orient="horz" pos="180"/>
        <p:guide pos="3840"/>
        <p:guide pos="455"/>
        <p:guide pos="7225"/>
        <p:guide orient="horz" pos="2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2544"/>
    </p:cViewPr>
  </p:sorterViewPr>
  <p:notesViewPr>
    <p:cSldViewPr snapToGrid="0" snapToObjects="1">
      <p:cViewPr varScale="1">
        <p:scale>
          <a:sx n="86" d="100"/>
          <a:sy n="86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D10F59-8ACC-4663-8C2A-570A11204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37D57-B97E-42F5-8476-EB81689E0E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14A51-A0F1-466D-A658-8BC31F3D95A0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899B3-B33A-4EA9-8156-CF1990109B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24FE4-251C-4954-A1CB-FDB3EA793B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DEA3E-21B6-4F73-B86D-EC95D80D7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6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1pPr>
    <a:lvl2pPr marL="457097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2pPr>
    <a:lvl3pPr marL="914194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3pPr>
    <a:lvl4pPr marL="1371291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4pPr>
    <a:lvl5pPr marL="1828389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5pPr>
    <a:lvl6pPr marL="2285486" algn="l" defTabSz="4570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3" algn="l" defTabSz="4570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4570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4570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54E6-C869-47DD-9122-F479F6A0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392291"/>
            <a:ext cx="8533245" cy="64705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3A672EE-90E8-4860-A6D6-22159C48E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19" y="6356350"/>
            <a:ext cx="1051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2020 Advanced &amp; Wise Technology Corp. All nights reserved.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8601D3-507B-4164-A6A1-4B0DD5655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9" y="1432800"/>
            <a:ext cx="10515164" cy="47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41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54E6-C869-47DD-9122-F479F6A0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9" y="392291"/>
            <a:ext cx="8533245" cy="64705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11E823-C0BF-4055-9DBD-05811B05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8" y="1432800"/>
            <a:ext cx="10515164" cy="47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FF63A-41E6-4B8F-B98D-457FAE2AB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2020 Advanced &amp; Wise Technology Corp. All nights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EFE67-9631-2BA5-70C1-786E95D2C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00" y="252000"/>
            <a:ext cx="96784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2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54E6-C869-47DD-9122-F479F6A0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392291"/>
            <a:ext cx="8533245" cy="64705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11E823-C0BF-4055-9DBD-05811B05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9" y="1432800"/>
            <a:ext cx="10515164" cy="47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FF63A-41E6-4B8F-B98D-457FAE2AB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2020 Advanced &amp; Wise Technology Corp. All nights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69E70-10BD-BF96-E194-5D5164E12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52000"/>
            <a:ext cx="96784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Lef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54E6-C869-47DD-9122-F479F6A0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392291"/>
            <a:ext cx="8533245" cy="64705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11E823-C0BF-4055-9DBD-05811B05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9" y="1588654"/>
            <a:ext cx="10515164" cy="45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FF63A-41E6-4B8F-B98D-457FAE2AB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2020 Advanced &amp; Wise Technology Corp. All nights reserved.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483E2-CB6B-4E60-8A90-A1FBC75CCC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0" y="1050713"/>
            <a:ext cx="7200000" cy="276999"/>
          </a:xfrm>
        </p:spPr>
        <p:txBody>
          <a:bodyPr wrap="none" lIns="0" tIns="0" rIns="0" bIns="0">
            <a:noAutofit/>
          </a:bodyPr>
          <a:lstStyle>
            <a:lvl1pPr marL="0" indent="0" algn="ctr">
              <a:buNone/>
              <a:defRPr sz="2000"/>
            </a:lvl1pPr>
            <a:lvl2pPr marL="360362" indent="0">
              <a:buNone/>
              <a:defRPr/>
            </a:lvl2pPr>
            <a:lvl3pPr marL="720725" indent="0">
              <a:buNone/>
              <a:defRPr/>
            </a:lvl3pPr>
            <a:lvl4pPr marL="968375" indent="0">
              <a:buNone/>
              <a:defRPr/>
            </a:lvl4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FBA0C-B75C-5ED8-761F-C974D4BE05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52000"/>
            <a:ext cx="96784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5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76148-CB4A-4BF5-86BE-529CC21C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600" y="392400"/>
            <a:ext cx="8532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5E85-911A-4249-9511-5C107FE32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432800"/>
            <a:ext cx="10515164" cy="47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6C5E0-FBC6-410C-9729-A06754CC5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19" y="6356350"/>
            <a:ext cx="1051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2020 Advanced &amp; Wise Technology Corp. All nights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2362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0" r:id="rId2"/>
    <p:sldLayoutId id="2147483763" r:id="rId3"/>
    <p:sldLayoutId id="2147483764" r:id="rId4"/>
  </p:sldLayoutIdLst>
  <p:txStyles>
    <p:titleStyle>
      <a:lvl1pPr algn="ctr" defTabSz="457189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8288" algn="l" defTabSz="457189" rtl="0" eaLnBrk="1" latinLnBrk="0" hangingPunct="1">
        <a:lnSpc>
          <a:spcPct val="90000"/>
        </a:lnSpc>
        <a:spcBef>
          <a:spcPts val="251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4625" algn="l" defTabSz="457189" rtl="0" eaLnBrk="1" latinLnBrk="0" hangingPunct="1">
        <a:lnSpc>
          <a:spcPct val="90000"/>
        </a:lnSpc>
        <a:spcBef>
          <a:spcPts val="251"/>
        </a:spcBef>
        <a:buFont typeface="Calibri" panose="020F050202020403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112713" algn="l" defTabSz="457189" rtl="0" eaLnBrk="1" latinLnBrk="0" hangingPunct="1">
        <a:lnSpc>
          <a:spcPct val="90000"/>
        </a:lnSpc>
        <a:spcBef>
          <a:spcPts val="251"/>
        </a:spcBef>
        <a:buFont typeface="Calibri" panose="020F0502020204030204" pitchFamily="34" charset="0"/>
        <a:buChar char="‐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5713" indent="-112713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BCAB5-7AC2-EA38-D325-3204B7F5D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124C-2650-BF33-5B83-143CC07B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09F94-85DD-E34D-701F-023EAAAB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70" y="858258"/>
            <a:ext cx="5814253" cy="4201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2400" b="1" dirty="0"/>
              <a:t>A&amp;W CarPlay/Android Auto Solution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022A50-18F5-E2FB-3E8C-802C6FFBF45D}"/>
              </a:ext>
            </a:extLst>
          </p:cNvPr>
          <p:cNvSpPr txBox="1">
            <a:spLocks/>
          </p:cNvSpPr>
          <p:nvPr/>
        </p:nvSpPr>
        <p:spPr>
          <a:xfrm>
            <a:off x="787810" y="1342101"/>
            <a:ext cx="10616380" cy="52036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66700" indent="-266700" algn="l" defTabSz="4571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8288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8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‐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5713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269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863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457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051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2000" dirty="0"/>
              <a:t>End-to-End System-Oriented Design &amp; Service: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2200" dirty="0"/>
              <a:t>             -  </a:t>
            </a:r>
            <a:r>
              <a:rPr lang="en-US" altLang="zh-TW" sz="2000" dirty="0"/>
              <a:t>expedite development &amp; ease certification process</a:t>
            </a:r>
          </a:p>
          <a:p>
            <a:pPr marL="361950" lvl="1" indent="0">
              <a:buFont typeface="Wingdings" panose="05000000000000000000" pitchFamily="2" charset="2"/>
              <a:buNone/>
            </a:pPr>
            <a:endParaRPr lang="en-US" altLang="zh-TW" sz="1600" dirty="0"/>
          </a:p>
          <a:p>
            <a:pPr marL="361950" lvl="1" indent="0">
              <a:buFont typeface="Wingdings" panose="05000000000000000000" pitchFamily="2" charset="2"/>
              <a:buNone/>
            </a:pPr>
            <a:r>
              <a:rPr lang="en-US" altLang="zh-TW" sz="1800" dirty="0"/>
              <a:t>1. CarPlay &amp; Android Auto  SDK </a:t>
            </a:r>
          </a:p>
          <a:p>
            <a:pPr lvl="3"/>
            <a:r>
              <a:rPr lang="en-US" altLang="zh-TW" dirty="0"/>
              <a:t>Connection Management: Authentication ( OOB, iAP2, </a:t>
            </a:r>
            <a:r>
              <a:rPr lang="en-US" altLang="zh-TW" dirty="0" err="1"/>
              <a:t>MFi</a:t>
            </a:r>
            <a:r>
              <a:rPr lang="en-US" altLang="zh-TW" dirty="0"/>
              <a:t>), Connection, Reconnection,</a:t>
            </a:r>
            <a:r>
              <a:rPr lang="en-US" altLang="zh-TW" b="1" dirty="0"/>
              <a:t> </a:t>
            </a:r>
          </a:p>
          <a:p>
            <a:pPr marL="968375" lvl="3" indent="0">
              <a:buFont typeface="Calibri" panose="020F0502020204030204" pitchFamily="34" charset="0"/>
              <a:buNone/>
            </a:pPr>
            <a:r>
              <a:rPr lang="zh-TW" altLang="en-US" dirty="0"/>
              <a:t>   </a:t>
            </a:r>
            <a:r>
              <a:rPr lang="en-US" altLang="zh-TW" dirty="0"/>
              <a:t>Switching between Muti devices and Mirroring AP ( CP, AA…)</a:t>
            </a:r>
          </a:p>
          <a:p>
            <a:pPr lvl="3"/>
            <a:r>
              <a:rPr lang="en-US" altLang="zh-TW" dirty="0"/>
              <a:t>Resource Management: Audio Focus / Mixing / Ducking Policy,  Last User Mode: Native UI , CarPlay UI</a:t>
            </a:r>
          </a:p>
          <a:p>
            <a:pPr lvl="3"/>
            <a:r>
              <a:rPr lang="en-US" altLang="zh-TW" dirty="0"/>
              <a:t>Solve User Input, UI Stream, Local GPS / GNSS (Blind guidance , Dead-Reckoning)</a:t>
            </a:r>
          </a:p>
          <a:p>
            <a:pPr marL="361950" lvl="1" indent="0">
              <a:buFont typeface="Wingdings" panose="05000000000000000000" pitchFamily="2" charset="2"/>
              <a:buNone/>
            </a:pPr>
            <a:endParaRPr lang="en-US" altLang="zh-TW" sz="1800" dirty="0"/>
          </a:p>
          <a:p>
            <a:pPr marL="361950" lvl="1" indent="0">
              <a:buFont typeface="Wingdings" panose="05000000000000000000" pitchFamily="2" charset="2"/>
              <a:buNone/>
            </a:pPr>
            <a:r>
              <a:rPr lang="en-US" altLang="zh-TW" sz="1800" dirty="0"/>
              <a:t>2.</a:t>
            </a:r>
            <a:r>
              <a:rPr lang="en-US" altLang="zh-TW" sz="1800" kern="100" dirty="0">
                <a:ea typeface="PMingLiU" panose="02020500000000000000" pitchFamily="18" charset="-120"/>
                <a:cs typeface="Calibri" panose="020F0502020204030204" pitchFamily="34" charset="0"/>
              </a:rPr>
              <a:t> Audio System</a:t>
            </a:r>
            <a:r>
              <a:rPr lang="en-US" altLang="zh-TW" sz="1800" dirty="0"/>
              <a:t>: </a:t>
            </a:r>
          </a:p>
          <a:p>
            <a:pPr lvl="3"/>
            <a:r>
              <a:rPr lang="en-US" altLang="zh-TW" dirty="0"/>
              <a:t>Driver : </a:t>
            </a:r>
            <a:r>
              <a:rPr lang="en-US" altLang="zh-TW" dirty="0" err="1"/>
              <a:t>WiFi</a:t>
            </a:r>
            <a:r>
              <a:rPr lang="en-US" altLang="zh-TW" dirty="0"/>
              <a:t> ( Throughput , Interference ,None DFS (Dynamic Frequency Selection) ), </a:t>
            </a:r>
          </a:p>
          <a:p>
            <a:pPr marL="968375" lvl="3" indent="0">
              <a:buFont typeface="Calibri" panose="020F0502020204030204" pitchFamily="34" charset="0"/>
              <a:buNone/>
            </a:pPr>
            <a:r>
              <a:rPr lang="en-US" altLang="zh-TW" dirty="0"/>
              <a:t>                USB: Smart OTG (Role switch , Charging , USB Power Management)</a:t>
            </a:r>
          </a:p>
          <a:p>
            <a:pPr marL="968375" lvl="3" indent="0">
              <a:buFont typeface="Calibri" panose="020F0502020204030204" pitchFamily="34" charset="0"/>
              <a:buNone/>
            </a:pPr>
            <a:r>
              <a:rPr lang="en-US" altLang="zh-TW" dirty="0"/>
              <a:t>- System Configuration : Resampling, Jitter Buffer, Scheduling / Priority </a:t>
            </a:r>
          </a:p>
          <a:p>
            <a:pPr lvl="3"/>
            <a:r>
              <a:rPr lang="en-US" altLang="zh-TW" dirty="0"/>
              <a:t>System Optimization : Fast Path , low Latency, RTD, Fast Cold Boot Connection</a:t>
            </a:r>
          </a:p>
          <a:p>
            <a:pPr marL="361950" lvl="1" indent="0">
              <a:buFont typeface="Wingdings" panose="05000000000000000000" pitchFamily="2" charset="2"/>
              <a:buNone/>
            </a:pPr>
            <a:endParaRPr lang="en-US" altLang="zh-TW" sz="1800" dirty="0"/>
          </a:p>
          <a:p>
            <a:pPr marL="361950" lvl="1" indent="0">
              <a:buFont typeface="Wingdings" panose="05000000000000000000" pitchFamily="2" charset="2"/>
              <a:buNone/>
            </a:pPr>
            <a:r>
              <a:rPr lang="en-US" altLang="zh-TW" sz="1800" dirty="0"/>
              <a:t>3. Audio Quality</a:t>
            </a:r>
          </a:p>
          <a:p>
            <a:pPr lvl="3"/>
            <a:r>
              <a:rPr lang="en-US" altLang="zh-TW" dirty="0"/>
              <a:t>ITU-T: </a:t>
            </a:r>
            <a:r>
              <a:rPr lang="en-US" altLang="zh-TW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 with resolving system-level problems (Bulk Delay,  Sample Rate Mismatch</a:t>
            </a:r>
            <a:r>
              <a:rPr lang="en-US" altLang="zh-TW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microphone sound dropouts…)</a:t>
            </a:r>
            <a:endParaRPr lang="en-US" altLang="zh-TW" dirty="0"/>
          </a:p>
          <a:p>
            <a:pPr lvl="3"/>
            <a:r>
              <a:rPr lang="en-US" altLang="zh-TW" dirty="0"/>
              <a:t>Siri Speech Output Quality: </a:t>
            </a:r>
            <a:r>
              <a:rPr lang="en-US" altLang="zh-TW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Improves accuracy of speech recognition ( AEC, Leading Zero, Max Zero )</a:t>
            </a:r>
            <a:endParaRPr lang="en-US" altLang="zh-TW" dirty="0"/>
          </a:p>
          <a:p>
            <a:pPr lvl="3"/>
            <a:r>
              <a:rPr lang="en-US" altLang="zh-TW" dirty="0"/>
              <a:t>ECNR / AEC  : Provided by A&amp;W : Auto Tuning Tool : </a:t>
            </a:r>
            <a:r>
              <a:rPr lang="en-US" altLang="zh-TW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Preemptively resolve software integration issues at an early stage</a:t>
            </a:r>
            <a:endParaRPr lang="en-US" altLang="zh-TW" dirty="0"/>
          </a:p>
          <a:p>
            <a:pPr lvl="3"/>
            <a:endParaRPr lang="en-US" altLang="zh-TW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200573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75" y="951271"/>
            <a:ext cx="4131428" cy="410128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A&amp;W CarPlay  Block Diagram</a:t>
            </a:r>
            <a:endParaRPr lang="en-US" sz="2400" dirty="0"/>
          </a:p>
        </p:txBody>
      </p:sp>
      <p:pic>
        <p:nvPicPr>
          <p:cNvPr id="5" name="图片 4" descr="CarPlayOverall_Androi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49889"/>
            <a:ext cx="11201400" cy="51530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D8C513-C150-7E18-441F-246F90BF33C6}"/>
              </a:ext>
            </a:extLst>
          </p:cNvPr>
          <p:cNvSpPr txBox="1">
            <a:spLocks/>
          </p:cNvSpPr>
          <p:nvPr/>
        </p:nvSpPr>
        <p:spPr>
          <a:xfrm>
            <a:off x="1829378" y="14763"/>
            <a:ext cx="8704222" cy="64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04" y="900236"/>
            <a:ext cx="4895885" cy="647054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A&amp;W Android Auto Block Diagram</a:t>
            </a:r>
            <a:endParaRPr lang="en-US" sz="2400" dirty="0"/>
          </a:p>
        </p:txBody>
      </p:sp>
      <p:pic>
        <p:nvPicPr>
          <p:cNvPr id="6" name="图片 5" descr="AndroidAutoOverall_Androi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89" y="1554657"/>
            <a:ext cx="11201400" cy="51530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6393C4-A043-4956-579B-1E616D0000EB}"/>
              </a:ext>
            </a:extLst>
          </p:cNvPr>
          <p:cNvSpPr txBox="1">
            <a:spLocks/>
          </p:cNvSpPr>
          <p:nvPr/>
        </p:nvSpPr>
        <p:spPr>
          <a:xfrm>
            <a:off x="1829378" y="125376"/>
            <a:ext cx="8704222" cy="64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D865-20A1-1E61-5766-401DA277A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FC8D80-E654-4E1F-14AC-B56F984E03B8}"/>
              </a:ext>
            </a:extLst>
          </p:cNvPr>
          <p:cNvSpPr txBox="1">
            <a:spLocks/>
          </p:cNvSpPr>
          <p:nvPr/>
        </p:nvSpPr>
        <p:spPr>
          <a:xfrm>
            <a:off x="1829378" y="125376"/>
            <a:ext cx="8704222" cy="64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220ABD-8AE4-D78A-5E5D-71E59F2DCDAC}"/>
              </a:ext>
            </a:extLst>
          </p:cNvPr>
          <p:cNvSpPr txBox="1">
            <a:spLocks/>
          </p:cNvSpPr>
          <p:nvPr/>
        </p:nvSpPr>
        <p:spPr>
          <a:xfrm>
            <a:off x="1319471" y="772430"/>
            <a:ext cx="5496199" cy="64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400" dirty="0"/>
              <a:t>A&amp;W </a:t>
            </a:r>
            <a:r>
              <a:rPr lang="en-US" altLang="zh-TW" sz="2400" dirty="0" err="1"/>
              <a:t>PhoneLink</a:t>
            </a:r>
            <a:r>
              <a:rPr lang="en-US" altLang="zh-TW" sz="2400" dirty="0"/>
              <a:t> Group Solution Diagram</a:t>
            </a:r>
            <a:endParaRPr lang="en-US" sz="24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5E15415-7A66-C8F6-8FC0-BFA42A72B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85" y="1348757"/>
            <a:ext cx="9114830" cy="54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A7CD0-273D-BC68-BE8E-9B65F1DB6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ADF4-8383-F3FA-91CC-7CBF6BF2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5216-4AD4-A56F-19B3-18E4895F8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70" y="858258"/>
            <a:ext cx="5814253" cy="4201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2400" b="1" dirty="0"/>
              <a:t>A&amp;W CarPlay/Android Auto Roadmap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807435-763D-4309-1E5C-899AA52F0E7A}"/>
              </a:ext>
            </a:extLst>
          </p:cNvPr>
          <p:cNvSpPr txBox="1">
            <a:spLocks/>
          </p:cNvSpPr>
          <p:nvPr/>
        </p:nvSpPr>
        <p:spPr>
          <a:xfrm>
            <a:off x="786799" y="1432684"/>
            <a:ext cx="10515164" cy="5425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66700" indent="-266700" algn="l" defTabSz="4571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8288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8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‐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5713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269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863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457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051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altLang="ja-JP" sz="2000" dirty="0"/>
              <a:t>Spatial Audio: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zh-CN" sz="1600" dirty="0">
                <a:ea typeface="+mn-lt"/>
                <a:cs typeface="+mn-lt"/>
                <a:sym typeface="+mn-ea"/>
              </a:rPr>
              <a:t>          </a:t>
            </a:r>
            <a:r>
              <a:rPr lang="zh-CN" sz="1600" dirty="0">
                <a:ea typeface="+mn-lt"/>
                <a:cs typeface="+mn-lt"/>
                <a:sym typeface="+mn-ea"/>
              </a:rPr>
              <a:t>This feature requires an upgrade to CarPlay Plugin R18.1, which has been completed.</a:t>
            </a:r>
            <a:br>
              <a:rPr lang="zh-CN" sz="1600" dirty="0">
                <a:ea typeface="+mn-lt"/>
                <a:cs typeface="+mn-lt"/>
                <a:sym typeface="+mn-ea"/>
              </a:rPr>
            </a:br>
            <a:r>
              <a:rPr lang="en-US" altLang="zh-CN" sz="1600" dirty="0">
                <a:ea typeface="+mn-lt"/>
                <a:cs typeface="+mn-lt"/>
                <a:sym typeface="+mn-ea"/>
              </a:rPr>
              <a:t>          </a:t>
            </a:r>
            <a:r>
              <a:rPr lang="zh-CN" sz="1600" dirty="0">
                <a:ea typeface="+mn-lt"/>
                <a:cs typeface="+mn-lt"/>
                <a:sym typeface="+mn-ea"/>
              </a:rPr>
              <a:t>A proof of concept (PoC) has been internally validated for 5.1-channel audio data transmission and decoding.</a:t>
            </a:r>
            <a:br>
              <a:rPr lang="zh-CN" sz="1600" dirty="0">
                <a:ea typeface="+mn-lt"/>
                <a:cs typeface="+mn-lt"/>
                <a:sym typeface="+mn-ea"/>
              </a:rPr>
            </a:br>
            <a:r>
              <a:rPr lang="zh-CN" altLang="en-US" sz="1600" dirty="0">
                <a:ea typeface="+mn-lt"/>
                <a:cs typeface="+mn-lt"/>
                <a:sym typeface="+mn-ea"/>
              </a:rPr>
              <a:t>          </a:t>
            </a:r>
            <a:r>
              <a:rPr lang="en-US" altLang="zh-CN" sz="1600" dirty="0">
                <a:ea typeface="+mn-lt"/>
                <a:cs typeface="+mn-lt"/>
                <a:sym typeface="+mn-ea"/>
              </a:rPr>
              <a:t>The</a:t>
            </a:r>
            <a:r>
              <a:rPr lang="zh-CN" altLang="en-US" sz="1600" dirty="0">
                <a:ea typeface="+mn-lt"/>
                <a:cs typeface="+mn-lt"/>
                <a:sym typeface="+mn-ea"/>
              </a:rPr>
              <a:t> </a:t>
            </a:r>
            <a:r>
              <a:rPr lang="en-US" altLang="zh-CN" sz="1600" dirty="0">
                <a:ea typeface="+mn-lt"/>
                <a:cs typeface="+mn-lt"/>
                <a:sym typeface="+mn-ea"/>
              </a:rPr>
              <a:t>exported</a:t>
            </a:r>
            <a:r>
              <a:rPr lang="zh-CN" altLang="en-US" sz="1600" dirty="0">
                <a:ea typeface="+mn-lt"/>
                <a:cs typeface="+mn-lt"/>
                <a:sym typeface="+mn-ea"/>
              </a:rPr>
              <a:t> </a:t>
            </a:r>
            <a:r>
              <a:rPr lang="en-US" altLang="zh-CN" sz="1600" dirty="0">
                <a:ea typeface="+mn-lt"/>
                <a:cs typeface="+mn-lt"/>
                <a:sym typeface="+mn-ea"/>
              </a:rPr>
              <a:t>5.1-cha</a:t>
            </a:r>
            <a:r>
              <a:rPr lang="zh-CN" sz="1600" dirty="0">
                <a:ea typeface="+mn-lt"/>
                <a:cs typeface="+mn-lt"/>
                <a:sym typeface="+mn-ea"/>
              </a:rPr>
              <a:t>nnel PCM au</a:t>
            </a:r>
            <a:r>
              <a:rPr lang="en-US" altLang="zh-CN" sz="1600" dirty="0" err="1">
                <a:ea typeface="+mn-lt"/>
                <a:cs typeface="+mn-lt"/>
                <a:sym typeface="+mn-ea"/>
              </a:rPr>
              <a:t>dio</a:t>
            </a:r>
            <a:r>
              <a:rPr lang="zh-CN" sz="1600" dirty="0">
                <a:ea typeface="+mn-lt"/>
                <a:cs typeface="+mn-lt"/>
                <a:sym typeface="+mn-ea"/>
              </a:rPr>
              <a:t> </a:t>
            </a:r>
            <a:r>
              <a:rPr lang="en-US" altLang="zh-CN" sz="1600" dirty="0">
                <a:ea typeface="+mn-lt"/>
                <a:cs typeface="+mn-lt"/>
                <a:sym typeface="+mn-ea"/>
              </a:rPr>
              <a:t>plays back</a:t>
            </a:r>
            <a:r>
              <a:rPr lang="zh-CN" sz="1600" dirty="0">
                <a:ea typeface="+mn-lt"/>
                <a:cs typeface="+mn-lt"/>
                <a:sym typeface="+mn-ea"/>
              </a:rPr>
              <a:t> succ</a:t>
            </a:r>
            <a:r>
              <a:rPr lang="en-US" altLang="zh-CN" sz="1600" dirty="0">
                <a:ea typeface="+mn-lt"/>
                <a:cs typeface="+mn-lt"/>
                <a:sym typeface="+mn-ea"/>
              </a:rPr>
              <a:t>ess</a:t>
            </a:r>
            <a:r>
              <a:rPr lang="zh-CN" sz="1600" dirty="0">
                <a:ea typeface="+mn-lt"/>
                <a:cs typeface="+mn-lt"/>
                <a:sym typeface="+mn-ea"/>
              </a:rPr>
              <a:t>fully.</a:t>
            </a:r>
            <a:endParaRPr lang="en-US" altLang="zh-CN" sz="1600" dirty="0">
              <a:ea typeface="+mn-lt"/>
              <a:cs typeface="+mn-lt"/>
              <a:sym typeface="+mn-ea"/>
            </a:endParaRPr>
          </a:p>
          <a:p>
            <a:pPr marL="0" indent="0">
              <a:buNone/>
            </a:pPr>
            <a:endParaRPr lang="en-US" altLang="zh-CN" sz="1700" dirty="0">
              <a:ea typeface="+mn-lt"/>
              <a:cs typeface="+mn-lt"/>
              <a:sym typeface="+mn-ea"/>
            </a:endParaRPr>
          </a:p>
          <a:p>
            <a:pPr marL="0" indent="0">
              <a:buNone/>
            </a:pPr>
            <a:r>
              <a:rPr lang="en-US" altLang="ja-JP" sz="2000" dirty="0"/>
              <a:t>2.   Apple </a:t>
            </a:r>
            <a:r>
              <a:rPr lang="en-US" altLang="ja-JP" sz="2000" dirty="0" err="1"/>
              <a:t>AirPlay</a:t>
            </a:r>
            <a:r>
              <a:rPr lang="en-US" altLang="ja-JP" sz="2000" dirty="0"/>
              <a:t>: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zh-TW" sz="1600" dirty="0"/>
              <a:t>        The </a:t>
            </a:r>
            <a:r>
              <a:rPr lang="en-US" altLang="zh-TW" sz="1600" dirty="0" err="1"/>
              <a:t>AirPlay</a:t>
            </a:r>
            <a:r>
              <a:rPr lang="en-US" altLang="zh-TW" sz="1600" dirty="0"/>
              <a:t> Video Specification for CarPlay Plugin R19 has not been released yet. </a:t>
            </a:r>
          </a:p>
          <a:p>
            <a:pPr marL="0" indent="0">
              <a:buNone/>
            </a:pPr>
            <a:r>
              <a:rPr lang="en-US" altLang="zh-TW" sz="1600" dirty="0"/>
              <a:t>        As attached file, </a:t>
            </a:r>
            <a:r>
              <a:rPr lang="en-US" altLang="zh-TW" sz="1600" dirty="0" err="1"/>
              <a:t>AnW’s</a:t>
            </a:r>
            <a:r>
              <a:rPr lang="en-US" altLang="zh-TW" sz="1600" dirty="0"/>
              <a:t> </a:t>
            </a:r>
            <a:r>
              <a:rPr lang="en-US" altLang="zh-TW" sz="1600" dirty="0" err="1"/>
              <a:t>AirPlay</a:t>
            </a:r>
            <a:r>
              <a:rPr lang="en-US" altLang="zh-TW" sz="1600" dirty="0"/>
              <a:t> Server is discoverable; iPhones can now connect and initiate screen mirroring or</a:t>
            </a:r>
          </a:p>
          <a:p>
            <a:pPr marL="0" indent="0">
              <a:buNone/>
            </a:pPr>
            <a:r>
              <a:rPr lang="en-US" altLang="zh-TW" sz="1600" dirty="0"/>
              <a:t>        streaming to the PC.</a:t>
            </a:r>
            <a:endParaRPr lang="en-US" altLang="zh-CN" sz="1700" dirty="0">
              <a:ea typeface="+mn-lt"/>
              <a:cs typeface="+mn-lt"/>
              <a:sym typeface="+mn-ea"/>
            </a:endParaRPr>
          </a:p>
        </p:txBody>
      </p:sp>
      <p:pic>
        <p:nvPicPr>
          <p:cNvPr id="4" name="AirPlay-POC-video">
            <a:hlinkClick r:id="" action="ppaction://media"/>
            <a:extLst>
              <a:ext uri="{FF2B5EF4-FFF2-40B4-BE49-F238E27FC236}">
                <a16:creationId xmlns:a16="http://schemas.microsoft.com/office/drawing/2014/main" id="{014E44A5-863B-607C-A288-1C538425E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6636" y="4432445"/>
            <a:ext cx="1227488" cy="21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6281E-8CD5-B9EF-149C-1FA4A18D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FE46-3200-F58B-74F6-C0FA3A1C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A2657-EE76-D1FF-BA5A-8C39078DD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70" y="858258"/>
            <a:ext cx="5814253" cy="4201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2400" b="1" dirty="0"/>
              <a:t>A&amp;W CarPlay/Android Auto Roadmap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433AB876-ABBB-F5AF-CA47-564EE5ECD44D}"/>
              </a:ext>
            </a:extLst>
          </p:cNvPr>
          <p:cNvSpPr txBox="1"/>
          <p:nvPr/>
        </p:nvSpPr>
        <p:spPr>
          <a:xfrm>
            <a:off x="689374" y="1255528"/>
            <a:ext cx="10984230" cy="5174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/>
              <a:t>3. CarPlay Ultra</a:t>
            </a:r>
          </a:p>
          <a:p>
            <a:endParaRPr lang="en-US" sz="1600" dirty="0"/>
          </a:p>
          <a:p>
            <a:r>
              <a:rPr lang="en-US" sz="1600" dirty="0"/>
              <a:t>We are looking for a platform suitable for PoC (Proof of Concept) validation, which must address dependencies across the following layers:</a:t>
            </a:r>
          </a:p>
          <a:p>
            <a:endParaRPr lang="en-US" sz="1600" dirty="0"/>
          </a:p>
          <a:p>
            <a:r>
              <a:rPr lang="en-US" sz="1600" dirty="0"/>
              <a:t>Hardware and Connectivity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MFi</a:t>
            </a:r>
            <a:r>
              <a:rPr lang="en-US" sz="1400" dirty="0"/>
              <a:t> Certification: It is required to obtain Apple’s </a:t>
            </a:r>
            <a:r>
              <a:rPr lang="en-US" sz="1400" dirty="0" err="1"/>
              <a:t>MFi</a:t>
            </a:r>
            <a:r>
              <a:rPr lang="en-US" sz="1400" dirty="0"/>
              <a:t> authorization and the corresponding protocol stack code (Accessory SDK).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High-performance wireless connectivity: CarPlay Ultra essentially requires Wi-Fi 6 (802.11ax) and Bluetooth 5.x. Low latency is the top priority.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Multi-display interfaces: The EVB (Evaluation Board) must support multiple video outputs (e.g., LVDS, MIPI-DSI, or HDMI) to simulate multiple physical screens such as the instrument cluster and central display. </a:t>
            </a:r>
          </a:p>
          <a:p>
            <a:endParaRPr lang="en-US" sz="1600" dirty="0"/>
          </a:p>
          <a:p>
            <a:r>
              <a:rPr lang="en-US" sz="1600" dirty="0"/>
              <a:t>System Architecture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Multi-screen rendering capability: A powerful compositor is required, capable of handling H.264/H.265 video streams from the mobile device and accurately distributing them across different display regions.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Low-latency video decoding: The hardware decoder (VPU) must support ultra-low-latency multi-stream concurrent decoding. </a:t>
            </a:r>
          </a:p>
          <a:p>
            <a:endParaRPr lang="en-US" sz="1400" dirty="0"/>
          </a:p>
          <a:p>
            <a:r>
              <a:rPr lang="en-US" sz="1600" dirty="0"/>
              <a:t>Vehicle Data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 / Ethernet signal mapping: Unlike previous versions, the Ultra version requires access to real-time vehicle signals such as speed, battery/fuel level, coolant temperature, and tire pressure. During the PoC stage, these data must be converted via a simulator or real gateway into Apple’s required Vehicle Signal Specification (VSS) format.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Bi-directional control interface: It must support reverse control from the CarPlay UI to hardware functions such as air conditioning, seats, radio, etc.</a:t>
            </a:r>
          </a:p>
        </p:txBody>
      </p:sp>
    </p:spTree>
    <p:extLst>
      <p:ext uri="{BB962C8B-B14F-4D97-AF65-F5344CB8AC3E}">
        <p14:creationId xmlns:p14="http://schemas.microsoft.com/office/powerpoint/2010/main" val="180159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32F7-B729-0F5E-2249-140C990F9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0482-EF5D-DCFB-5520-D1D3E71B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041B4-321E-5FF8-CBF3-0DDC4A0CC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70" y="858258"/>
            <a:ext cx="5814253" cy="4201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2400" b="1" dirty="0"/>
              <a:t>Other: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882F5C-5984-B01F-D479-58941A263B0D}"/>
              </a:ext>
            </a:extLst>
          </p:cNvPr>
          <p:cNvSpPr txBox="1">
            <a:spLocks/>
          </p:cNvSpPr>
          <p:nvPr/>
        </p:nvSpPr>
        <p:spPr>
          <a:xfrm>
            <a:off x="660217" y="1342100"/>
            <a:ext cx="11042543" cy="47858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66700" indent="-266700" algn="l" defTabSz="4571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8288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8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‐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5713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269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863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457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051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ja-JP" sz="2000" dirty="0"/>
              <a:t>Voice Bubble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zh-TW" sz="1600" dirty="0">
                <a:solidFill>
                  <a:srgbClr val="0070C0"/>
                </a:solidFill>
              </a:rPr>
              <a:t>          </a:t>
            </a:r>
            <a:r>
              <a:rPr lang="en-US" altLang="zh-TW" sz="1600" dirty="0"/>
              <a:t>In-cabin area is divided into several regions (bubbles).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600" dirty="0"/>
              <a:t>          </a:t>
            </a:r>
            <a:r>
              <a:rPr lang="en-US" altLang="zh-TW" sz="1600" dirty="0"/>
              <a:t>Speech from other ‘bubbles’ will not be recorded by the microphone of that specific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600" dirty="0"/>
              <a:t>   </a:t>
            </a:r>
            <a:r>
              <a:rPr lang="en-US" altLang="zh-TW" sz="1600" dirty="0"/>
              <a:t>       region.</a:t>
            </a:r>
            <a:r>
              <a:rPr lang="zh-TW" altLang="en-US" sz="1600" dirty="0"/>
              <a:t> </a:t>
            </a:r>
            <a:r>
              <a:rPr lang="en-US" altLang="zh-TW" sz="1600" dirty="0"/>
              <a:t>For example, driver at region 1 is talking on the phone, while region 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600" dirty="0"/>
              <a:t>   </a:t>
            </a:r>
            <a:r>
              <a:rPr lang="en-US" altLang="zh-TW" sz="1600" dirty="0"/>
              <a:t>       passenger is talking to another passenger simultaneously.  Microphone at region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600" dirty="0"/>
              <a:t>         </a:t>
            </a:r>
            <a:r>
              <a:rPr lang="en-US" altLang="zh-TW" sz="1600" dirty="0"/>
              <a:t> will collect only driver’s voice and send it to the far-end side party.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600" dirty="0"/>
              <a:t>          </a:t>
            </a:r>
            <a:r>
              <a:rPr lang="en-US" altLang="zh-TW" sz="1600" dirty="0"/>
              <a:t>This will ensure each region’s communication quality.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600" dirty="0"/>
              <a:t>          </a:t>
            </a:r>
            <a:r>
              <a:rPr lang="en-US" altLang="ja-JP" sz="1600" dirty="0"/>
              <a:t>DSP techniques and DNN processing are used to achieve this.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600" dirty="0"/>
          </a:p>
          <a:p>
            <a:pPr marL="457200" indent="-457200">
              <a:buAutoNum type="arabicPeriod" startAt="2"/>
            </a:pPr>
            <a:r>
              <a:rPr lang="en-US" altLang="ja-JP" sz="2000" dirty="0"/>
              <a:t>Voice Separation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       </a:t>
            </a:r>
            <a:r>
              <a:rPr lang="en-US" altLang="zh-TW" sz="1600" dirty="0"/>
              <a:t>When a microphone receives several voices simultaneously, this technology can separate each voice</a:t>
            </a:r>
          </a:p>
          <a:p>
            <a:pPr marL="0" indent="0">
              <a:buNone/>
            </a:pPr>
            <a:r>
              <a:rPr lang="en-US" altLang="zh-TW" sz="1600" dirty="0"/>
              <a:t>         so they will not interfere with each other.  </a:t>
            </a:r>
          </a:p>
          <a:p>
            <a:pPr marL="0" indent="0">
              <a:buNone/>
            </a:pPr>
            <a:r>
              <a:rPr lang="en-US" altLang="zh-TW" sz="1600" dirty="0"/>
              <a:t>         This is the base technology of other technology like “Voice Bubble”.</a:t>
            </a:r>
            <a:endParaRPr lang="en-US" altLang="ja-JP" sz="1600" dirty="0"/>
          </a:p>
          <a:p>
            <a:pPr marL="0" indent="0">
              <a:buNone/>
            </a:pPr>
            <a:endParaRPr lang="en-US" altLang="ja-JP" sz="16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DC89E9D-BB93-14C3-FBCE-3A55A582BAAE}"/>
              </a:ext>
            </a:extLst>
          </p:cNvPr>
          <p:cNvGrpSpPr/>
          <p:nvPr/>
        </p:nvGrpSpPr>
        <p:grpSpPr>
          <a:xfrm>
            <a:off x="8590487" y="1575588"/>
            <a:ext cx="1620451" cy="2916242"/>
            <a:chOff x="9820165" y="3554228"/>
            <a:chExt cx="1620451" cy="291624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80D0E2D-E745-0D31-93F6-59C5B6E36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165" y="3554228"/>
              <a:ext cx="1620451" cy="2916242"/>
            </a:xfrm>
            <a:prstGeom prst="rect">
              <a:avLst/>
            </a:prstGeom>
          </p:spPr>
        </p:pic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52A2FF7F-93CF-7EE6-9F1C-468CB3631CA4}"/>
                </a:ext>
              </a:extLst>
            </p:cNvPr>
            <p:cNvSpPr/>
            <p:nvPr/>
          </p:nvSpPr>
          <p:spPr>
            <a:xfrm>
              <a:off x="10002377" y="4450080"/>
              <a:ext cx="531223" cy="73152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F6CB11D8-3762-FBD1-79D8-BC730483425F}"/>
                </a:ext>
              </a:extLst>
            </p:cNvPr>
            <p:cNvSpPr/>
            <p:nvPr/>
          </p:nvSpPr>
          <p:spPr>
            <a:xfrm>
              <a:off x="10630390" y="4450080"/>
              <a:ext cx="531223" cy="731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982273FB-5CA8-8056-EFAB-5E6346626D59}"/>
                </a:ext>
              </a:extLst>
            </p:cNvPr>
            <p:cNvSpPr/>
            <p:nvPr/>
          </p:nvSpPr>
          <p:spPr>
            <a:xfrm>
              <a:off x="10050772" y="5094515"/>
              <a:ext cx="531223" cy="731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EACA1408-A23E-148C-2803-BDDC8BE23100}"/>
                </a:ext>
              </a:extLst>
            </p:cNvPr>
            <p:cNvSpPr/>
            <p:nvPr/>
          </p:nvSpPr>
          <p:spPr>
            <a:xfrm>
              <a:off x="10630389" y="5094515"/>
              <a:ext cx="531223" cy="731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147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C7CC2-53C1-6B47-F2FB-19F6837F9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6523-681D-AD46-C3CA-E77A590A8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BCCD4-376B-F45D-2C0C-79F9BB1BE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70" y="858258"/>
            <a:ext cx="5814253" cy="42012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zh-TW" sz="2400" b="1" dirty="0"/>
              <a:t>Other: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en-US" altLang="zh-TW" sz="1400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A9C9BC-BABF-F207-F3B8-FED775ECBAF0}"/>
              </a:ext>
            </a:extLst>
          </p:cNvPr>
          <p:cNvSpPr txBox="1">
            <a:spLocks/>
          </p:cNvSpPr>
          <p:nvPr/>
        </p:nvSpPr>
        <p:spPr>
          <a:xfrm>
            <a:off x="660217" y="1342100"/>
            <a:ext cx="11042543" cy="505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700" indent="-266700" algn="l" defTabSz="4571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8288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8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‐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5713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269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863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457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051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/>
              <a:t>3.  Ethernet AVB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zh-TW" sz="1600" dirty="0"/>
              <a:t>       AVB is used to replace proprietary heavy wiring while upgrading standard Ethernet from best-effort to </a:t>
            </a:r>
          </a:p>
          <a:p>
            <a:pPr marL="0" indent="0">
              <a:buNone/>
            </a:pPr>
            <a:r>
              <a:rPr lang="zh-TW" altLang="en-US" sz="1600" dirty="0"/>
              <a:t>       </a:t>
            </a:r>
            <a:r>
              <a:rPr lang="en-US" altLang="zh-TW" sz="1600" dirty="0"/>
              <a:t>a Time-Sensitive Network. It supports the high-bandwidth data required for modern Cockpit and ADAS </a:t>
            </a:r>
          </a:p>
          <a:p>
            <a:pPr marL="0" indent="0">
              <a:buNone/>
            </a:pPr>
            <a:r>
              <a:rPr lang="zh-TW" altLang="en-US" sz="1600" dirty="0"/>
              <a:t>       </a:t>
            </a:r>
            <a:r>
              <a:rPr lang="en-US" altLang="zh-TW" sz="1600" dirty="0"/>
              <a:t>architectures. AVB is a collection of IEEE 802.1 standards—such as 802.1AS, 802.1Qat, and 802.1Qav</a:t>
            </a:r>
          </a:p>
          <a:p>
            <a:pPr marL="0" indent="0">
              <a:buNone/>
            </a:pPr>
            <a:r>
              <a:rPr lang="zh-TW" altLang="en-US" sz="1600" dirty="0"/>
              <a:t>       </a:t>
            </a:r>
            <a:r>
              <a:rPr lang="en-US" altLang="zh-TW" sz="1600" dirty="0"/>
              <a:t>—plus the IEEE 1722 transport protocol. As illustrated in the sample architecture, Ethernet AVB facilitates</a:t>
            </a:r>
          </a:p>
          <a:p>
            <a:pPr marL="0" indent="0">
              <a:buNone/>
            </a:pPr>
            <a:r>
              <a:rPr lang="zh-TW" altLang="en-US" sz="1600" dirty="0"/>
              <a:t>      </a:t>
            </a:r>
            <a:r>
              <a:rPr lang="en-US" altLang="zh-TW" sz="1600" dirty="0"/>
              <a:t> a distributed, scalable network that supports real-time audio and video streaming; it also leverages a ring</a:t>
            </a:r>
          </a:p>
          <a:p>
            <a:pPr marL="0" indent="0">
              <a:buNone/>
            </a:pPr>
            <a:r>
              <a:rPr lang="zh-TW" altLang="en-US" sz="1600" dirty="0"/>
              <a:t>       </a:t>
            </a:r>
            <a:r>
              <a:rPr lang="en-US" altLang="zh-TW" sz="1600" dirty="0"/>
              <a:t> topology to ensure path redundancy for system robustness.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F5AA0C5-88D7-CC62-246B-10AF487855BD}"/>
              </a:ext>
            </a:extLst>
          </p:cNvPr>
          <p:cNvGrpSpPr/>
          <p:nvPr/>
        </p:nvGrpSpPr>
        <p:grpSpPr>
          <a:xfrm>
            <a:off x="4261220" y="4100494"/>
            <a:ext cx="3764093" cy="2123535"/>
            <a:chOff x="6549134" y="3362622"/>
            <a:chExt cx="3984466" cy="1926554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7EADE59-A634-C199-4CA2-BB33725A5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134" y="3362622"/>
              <a:ext cx="3984466" cy="1926554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71B3C9E-BEDF-9F8A-295F-B5C2BC8D6B84}"/>
                </a:ext>
              </a:extLst>
            </p:cNvPr>
            <p:cNvSpPr/>
            <p:nvPr/>
          </p:nvSpPr>
          <p:spPr>
            <a:xfrm>
              <a:off x="7970520" y="3880230"/>
              <a:ext cx="1744980" cy="9470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7B12166-126F-15CB-1AB5-CC51874E9E45}"/>
                </a:ext>
              </a:extLst>
            </p:cNvPr>
            <p:cNvSpPr/>
            <p:nvPr/>
          </p:nvSpPr>
          <p:spPr>
            <a:xfrm>
              <a:off x="7742144" y="4043510"/>
              <a:ext cx="346486" cy="56477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800" dirty="0"/>
                <a:t>HU</a:t>
              </a:r>
              <a:endParaRPr lang="zh-TW" altLang="en-US" sz="800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DD78E4-5C02-B6E0-F424-C0507846ADD3}"/>
                </a:ext>
              </a:extLst>
            </p:cNvPr>
            <p:cNvSpPr/>
            <p:nvPr/>
          </p:nvSpPr>
          <p:spPr>
            <a:xfrm>
              <a:off x="8628996" y="3716950"/>
              <a:ext cx="492143" cy="3265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800" dirty="0"/>
                <a:t>Bridge</a:t>
              </a:r>
              <a:endParaRPr lang="zh-TW" altLang="en-US" sz="800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481165F-C758-32B4-6377-A4441704BB13}"/>
                </a:ext>
              </a:extLst>
            </p:cNvPr>
            <p:cNvSpPr/>
            <p:nvPr/>
          </p:nvSpPr>
          <p:spPr>
            <a:xfrm>
              <a:off x="8628995" y="4608287"/>
              <a:ext cx="492143" cy="3265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800" dirty="0"/>
                <a:t>Bridge</a:t>
              </a:r>
              <a:endParaRPr lang="zh-TW" altLang="en-US" sz="800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C363CD4-9366-AD65-1A83-CA6D5E6D30B1}"/>
                </a:ext>
              </a:extLst>
            </p:cNvPr>
            <p:cNvSpPr/>
            <p:nvPr/>
          </p:nvSpPr>
          <p:spPr>
            <a:xfrm>
              <a:off x="9425285" y="4162618"/>
              <a:ext cx="492143" cy="3265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800" dirty="0"/>
                <a:t>Bridge</a:t>
              </a:r>
              <a:endParaRPr lang="zh-TW" altLang="en-US" sz="800" dirty="0"/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DF117B2-5CC9-A249-2E12-13FADF25C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9475" y="4112391"/>
              <a:ext cx="204827" cy="427013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C9DC02D7-24FF-BC3B-EE28-17926B691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9690" y="3666723"/>
              <a:ext cx="204827" cy="427013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18BA1F63-CC20-AB1F-B009-04B865A4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9689" y="4524889"/>
              <a:ext cx="204827" cy="427013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3FD01ED-8E5B-D222-522A-14C665244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17428" y="3992245"/>
              <a:ext cx="575713" cy="667304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9F0BCC7F-9605-CFE5-B394-A8EE9345C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7233989" y="4147122"/>
              <a:ext cx="647053" cy="377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729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06068-F35D-EDCA-1C78-CB7E2C62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46F5-AF21-F04C-C08E-A84AA115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2619-1EC7-4EBB-12C9-3A62B4B5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57" y="951471"/>
            <a:ext cx="11491199" cy="56398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Q: Could you please describe the royalty image of A&amp;W's total solution (CP/AA, ECNR, BT stack)?</a:t>
            </a:r>
          </a:p>
          <a:p>
            <a:pPr marL="0" indent="0">
              <a:buNone/>
            </a:pPr>
            <a:r>
              <a:rPr lang="en-US" altLang="zh-TW" sz="1800" dirty="0"/>
              <a:t>A: The royalty image is less than US$1.5.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4957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A&amp;W_PPT">
      <a:dk1>
        <a:srgbClr val="393A39"/>
      </a:dk1>
      <a:lt1>
        <a:sysClr val="window" lastClr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53900</TotalTime>
  <Words>1071</Words>
  <Application>Microsoft Office PowerPoint</Application>
  <PresentationFormat>寬螢幕</PresentationFormat>
  <Paragraphs>109</Paragraphs>
  <Slides>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5" baseType="lpstr">
      <vt:lpstr>PMingLiU</vt:lpstr>
      <vt:lpstr>Arial</vt:lpstr>
      <vt:lpstr>Calibri</vt:lpstr>
      <vt:lpstr>Calibri Light</vt:lpstr>
      <vt:lpstr>Wingdings</vt:lpstr>
      <vt:lpstr>Custom Design</vt:lpstr>
      <vt:lpstr> JKC A&amp;W CP/AA Technical Roadmap Q&amp;A (03/27)</vt:lpstr>
      <vt:lpstr>A&amp;W CarPlay  Block Diagram</vt:lpstr>
      <vt:lpstr>A&amp;W Android Auto Block Diagram</vt:lpstr>
      <vt:lpstr>PowerPoint 簡報</vt:lpstr>
      <vt:lpstr> JKC A&amp;W CP/AA Technical Roadmap Q&amp;A (03/27)</vt:lpstr>
      <vt:lpstr> JKC A&amp;W CP/AA Technical Roadmap Q&amp;A (03/27)</vt:lpstr>
      <vt:lpstr> JKC A&amp;W CP/AA Technical Roadmap Q&amp;A (03/27)</vt:lpstr>
      <vt:lpstr> JKC A&amp;W CP/AA Technical Roadmap Q&amp;A (03/27)</vt:lpstr>
      <vt:lpstr> JKC A&amp;W CP/AA Technical Roadmap Q&amp;A (03/27)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Jetfabrik</dc:creator>
  <cp:keywords/>
  <dc:description/>
  <cp:lastModifiedBy>ANW03</cp:lastModifiedBy>
  <cp:revision>5763</cp:revision>
  <dcterms:created xsi:type="dcterms:W3CDTF">2014-11-12T21:47:38Z</dcterms:created>
  <dcterms:modified xsi:type="dcterms:W3CDTF">2026-04-22T08:39:50Z</dcterms:modified>
  <cp:category/>
</cp:coreProperties>
</file>