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1078" r:id="rId2"/>
    <p:sldId id="107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445468"/>
    <a:srgbClr val="00AFF0"/>
    <a:srgbClr val="4E617A"/>
    <a:srgbClr val="F2F2F2"/>
    <a:srgbClr val="7F7F7F"/>
    <a:srgbClr val="BBD275"/>
    <a:srgbClr val="B03B3F"/>
    <a:srgbClr val="7B8FA9"/>
    <a:srgbClr val="1A9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3" autoAdjust="0"/>
    <p:restoredTop sz="95581" autoAdjust="0"/>
  </p:normalViewPr>
  <p:slideViewPr>
    <p:cSldViewPr snapToGrid="0" snapToObjects="1">
      <p:cViewPr varScale="1">
        <p:scale>
          <a:sx n="77" d="100"/>
          <a:sy n="77" d="100"/>
        </p:scale>
        <p:origin x="296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3/3/2026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3/3/2026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2DA2D7-9F17-42F7-B878-331669787B9C}" type="datetimeFigureOut">
              <a:rPr lang="zh-TW" altLang="en-US" smtClean="0"/>
              <a:pPr/>
              <a:t>2026/3/3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2684FD-4483-460A-BA5D-5BDD401A57E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5" name="Picture 35" descr="text-logo 1">
            <a:extLst>
              <a:ext uri="{FF2B5EF4-FFF2-40B4-BE49-F238E27FC236}">
                <a16:creationId xmlns:a16="http://schemas.microsoft.com/office/drawing/2014/main" id="{A7AD2FDE-EE49-48E7-B54D-07C4249EA5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58500" y="198685"/>
            <a:ext cx="1101982" cy="47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566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  <p:sldLayoutId id="2147483765" r:id="rId5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59927-1F49-C193-67AE-65915CCEC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A&amp;W Bluetooth</a:t>
            </a:r>
          </a:p>
        </p:txBody>
      </p:sp>
      <p:graphicFrame>
        <p:nvGraphicFramePr>
          <p:cNvPr id="12" name="Table 106">
            <a:extLst>
              <a:ext uri="{FF2B5EF4-FFF2-40B4-BE49-F238E27FC236}">
                <a16:creationId xmlns:a16="http://schemas.microsoft.com/office/drawing/2014/main" id="{1BC643DD-8103-46FD-C6B2-D73FCD303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871379"/>
              </p:ext>
            </p:extLst>
          </p:nvPr>
        </p:nvGraphicFramePr>
        <p:xfrm>
          <a:off x="695662" y="2016895"/>
          <a:ext cx="10676706" cy="4221770"/>
        </p:xfrm>
        <a:graphic>
          <a:graphicData uri="http://schemas.openxmlformats.org/drawingml/2006/table">
            <a:tbl>
              <a:tblPr firstRow="1" bandRow="1"/>
              <a:tblGrid>
                <a:gridCol w="1800000">
                  <a:extLst>
                    <a:ext uri="{9D8B030D-6E8A-4147-A177-3AD203B41FA5}">
                      <a16:colId xmlns:a16="http://schemas.microsoft.com/office/drawing/2014/main" val="4032638533"/>
                    </a:ext>
                  </a:extLst>
                </a:gridCol>
                <a:gridCol w="4843849">
                  <a:extLst>
                    <a:ext uri="{9D8B030D-6E8A-4147-A177-3AD203B41FA5}">
                      <a16:colId xmlns:a16="http://schemas.microsoft.com/office/drawing/2014/main" val="3032405509"/>
                    </a:ext>
                  </a:extLst>
                </a:gridCol>
                <a:gridCol w="4032857">
                  <a:extLst>
                    <a:ext uri="{9D8B030D-6E8A-4147-A177-3AD203B41FA5}">
                      <a16:colId xmlns:a16="http://schemas.microsoft.com/office/drawing/2014/main" val="158793991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Gulim" pitchFamily="34" charset="-127"/>
                      </a:endParaRP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A&amp;W - PhoneLink</a:t>
                      </a: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 Fluoride (Android Native)</a:t>
                      </a: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177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Design Architecture </a:t>
                      </a:r>
                      <a:endParaRPr lang="en-US" sz="1600" b="0" i="0" u="none" strike="noStrike" dirty="0">
                        <a:solidFill>
                          <a:srgbClr val="393A39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Provide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Proprietary API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or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Fluoride-Compliant API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which enables to pass CTS and VTS, and meets high demands from OEMs.  </a:t>
                      </a:r>
                    </a:p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Meet any complicate requirements &amp; Spec </a:t>
                      </a:r>
                    </a:p>
                    <a:p>
                      <a:pPr marL="512763" lvl="1" indent="-153988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 panose="020F0502020204030204" pitchFamily="34" charset="0"/>
                        <a:buChar char="‒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Up to dated newest version of Bluetooth Core Stack and Profiles</a:t>
                      </a:r>
                    </a:p>
                    <a:p>
                      <a:pPr marL="512763" lvl="1" indent="-153988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 panose="020F0502020204030204" pitchFamily="34" charset="0"/>
                        <a:buChar char="‒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Multi connections, simultaneous Streaming, coexist of Legacy BT Audio and LE audio</a:t>
                      </a:r>
                    </a:p>
                    <a:p>
                      <a:pPr marL="512763" lvl="1" indent="-153988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 panose="020F0502020204030204" pitchFamily="34" charset="0"/>
                        <a:buChar char="‒"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Support Dual/Triple BT Chips on a Single SoC</a:t>
                      </a:r>
                    </a:p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Flexible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Spec changes 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during development</a:t>
                      </a:r>
                    </a:p>
                    <a:p>
                      <a:pPr marL="285750" indent="-285750" algn="l" rtl="0" fontAlgn="ctr">
                        <a:lnSpc>
                          <a:spcPct val="100000"/>
                        </a:lnSpc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Reusable for different AAOS/Platform, which results in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reduced integration efforts and BOM cost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+mn-lt"/>
                        </a:rPr>
                        <a:t>Only basic features are available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+mn-lt"/>
                        </a:rPr>
                        <a:t>HMI (Customer UI) must integrate repeatedly with newer Fluoride API as AAOS upgrades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87728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4E871D2-381A-2630-2B8D-2388319985E1}"/>
              </a:ext>
            </a:extLst>
          </p:cNvPr>
          <p:cNvSpPr txBox="1"/>
          <p:nvPr/>
        </p:nvSpPr>
        <p:spPr>
          <a:xfrm>
            <a:off x="695661" y="1174577"/>
            <a:ext cx="10800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A&amp;W Bluetooth Stack provides multiple advantages over Fluoride as per the table below . In addition, when integrated with A&amp;W CP/AA and ECNR, it enables more seamless connectivity </a:t>
            </a:r>
            <a:r>
              <a:rPr lang="en-US"/>
              <a:t>and improves </a:t>
            </a:r>
            <a:r>
              <a:rPr lang="en-US" dirty="0"/>
              <a:t>system robustness.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91FC76-AFE7-FA07-EACF-FE6398D053D2}"/>
              </a:ext>
            </a:extLst>
          </p:cNvPr>
          <p:cNvSpPr txBox="1"/>
          <p:nvPr/>
        </p:nvSpPr>
        <p:spPr>
          <a:xfrm>
            <a:off x="11496338" y="633317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426565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06">
            <a:extLst>
              <a:ext uri="{FF2B5EF4-FFF2-40B4-BE49-F238E27FC236}">
                <a16:creationId xmlns:a16="http://schemas.microsoft.com/office/drawing/2014/main" id="{D28EA14E-6573-363F-ABAE-0707AA7A6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545572"/>
              </p:ext>
            </p:extLst>
          </p:nvPr>
        </p:nvGraphicFramePr>
        <p:xfrm>
          <a:off x="695662" y="722291"/>
          <a:ext cx="10553138" cy="5413418"/>
        </p:xfrm>
        <a:graphic>
          <a:graphicData uri="http://schemas.openxmlformats.org/drawingml/2006/table">
            <a:tbl>
              <a:tblPr firstRow="1" bandRow="1"/>
              <a:tblGrid>
                <a:gridCol w="1800000">
                  <a:extLst>
                    <a:ext uri="{9D8B030D-6E8A-4147-A177-3AD203B41FA5}">
                      <a16:colId xmlns:a16="http://schemas.microsoft.com/office/drawing/2014/main" val="4032638533"/>
                    </a:ext>
                  </a:extLst>
                </a:gridCol>
                <a:gridCol w="5165124">
                  <a:extLst>
                    <a:ext uri="{9D8B030D-6E8A-4147-A177-3AD203B41FA5}">
                      <a16:colId xmlns:a16="http://schemas.microsoft.com/office/drawing/2014/main" val="3032405509"/>
                    </a:ext>
                  </a:extLst>
                </a:gridCol>
                <a:gridCol w="3588014">
                  <a:extLst>
                    <a:ext uri="{9D8B030D-6E8A-4147-A177-3AD203B41FA5}">
                      <a16:colId xmlns:a16="http://schemas.microsoft.com/office/drawing/2014/main" val="158793991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Gulim" pitchFamily="34" charset="-127"/>
                      </a:endParaRP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A&amp;W - PhoneLink</a:t>
                      </a: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Fluoride (Android Native)</a:t>
                      </a:r>
                    </a:p>
                  </a:txBody>
                  <a:tcPr marL="216000" marR="360094" marT="72000" marB="72000" anchor="ctr" horzOverflow="overflow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141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IOP</a:t>
                      </a:r>
                    </a:p>
                  </a:txBody>
                  <a:tcPr marL="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Provide professional IOP test for Mass production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Support for new phones even after SOP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Comprehensive Root Cause analysis and prompt resolutions 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Best efforts to provide workaround for phone specific issues 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600" b="0" i="0" u="none" strike="noStrike" baseline="30000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 Party IOP Test las cost is high and they’re not able to analyze issues.  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46352"/>
                  </a:ext>
                </a:extLst>
              </a:tr>
              <a:tr h="1511898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+mn-lt"/>
                        </a:rPr>
                        <a:t>Cyber Security </a:t>
                      </a:r>
                    </a:p>
                  </a:txBody>
                  <a:tcPr marL="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+mn-lt"/>
                        </a:rPr>
                        <a:t>Tested and Verified with Static analysis and Defensics for unknown vulnerabilities.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+mn-lt"/>
                        </a:rPr>
                        <a:t>All the known issues have already patched.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+mn-lt"/>
                        </a:rPr>
                        <a:t>Fastest resolutions for new threats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+mn-lt"/>
                        </a:rPr>
                        <a:t>First target by Hackers as it’s open source.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537192"/>
                  </a:ext>
                </a:extLst>
              </a:tr>
              <a:tr h="135010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Tech support</a:t>
                      </a:r>
                    </a:p>
                  </a:txBody>
                  <a:tcPr marL="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Lifetime support available at no additional cost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On-Site tech support when needed </a:t>
                      </a:r>
                    </a:p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Upgrade to latest Bluetooth specification </a:t>
                      </a: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fontAlgn="ctr">
                        <a:spcBef>
                          <a:spcPts val="1200"/>
                        </a:spcBef>
                        <a:buFont typeface="Wingdings" panose="05000000000000000000" pitchFamily="2" charset="2"/>
                        <a:buChar char="q"/>
                      </a:pP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High maintenance cost as a lot of engineering efforts required.</a:t>
                      </a:r>
                      <a:b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( </a:t>
                      </a:r>
                      <a:r>
                        <a:rPr lang="en-US" sz="1600" b="0" i="0" u="none" strike="noStrike" dirty="0" err="1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i.e</a:t>
                      </a:r>
                      <a:r>
                        <a:rPr lang="en-US" sz="1600" b="0" i="0" u="none" strike="noStrike" dirty="0">
                          <a:solidFill>
                            <a:srgbClr val="393A39"/>
                          </a:solidFill>
                          <a:effectLst/>
                          <a:latin typeface="Calibri" panose="020F0502020204030204" pitchFamily="34" charset="0"/>
                        </a:rPr>
                        <a:t> Field issue, IOP issues ) </a:t>
                      </a:r>
                    </a:p>
                    <a:p>
                      <a:pPr marL="171450" indent="-171450" algn="l" rtl="0" fontAlgn="ctr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393A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6000" marR="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8212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57710D0-B227-992C-CC84-606A7BFF45D7}"/>
              </a:ext>
            </a:extLst>
          </p:cNvPr>
          <p:cNvSpPr txBox="1"/>
          <p:nvPr/>
        </p:nvSpPr>
        <p:spPr>
          <a:xfrm>
            <a:off x="11496338" y="633317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199050876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5AB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35602</TotalTime>
  <Words>302</Words>
  <Application>Microsoft Office PowerPoint</Application>
  <PresentationFormat>寬螢幕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Advantages of A&amp;W Bluetooth</vt:lpstr>
      <vt:lpstr>PowerPoint 簡報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4789</cp:revision>
  <dcterms:created xsi:type="dcterms:W3CDTF">2014-11-12T21:47:38Z</dcterms:created>
  <dcterms:modified xsi:type="dcterms:W3CDTF">2026-03-03T01:04:13Z</dcterms:modified>
  <cp:category/>
</cp:coreProperties>
</file>