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5"/>
  </p:notesMasterIdLst>
  <p:handoutMasterIdLst>
    <p:handoutMasterId r:id="rId6"/>
  </p:handoutMasterIdLst>
  <p:sldIdLst>
    <p:sldId id="263" r:id="rId2"/>
    <p:sldId id="264" r:id="rId3"/>
    <p:sldId id="265" r:id="rId4"/>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2196F3"/>
    <a:srgbClr val="BBD275"/>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97" autoAdjust="0"/>
    <p:restoredTop sz="79369" autoAdjust="0"/>
  </p:normalViewPr>
  <p:slideViewPr>
    <p:cSldViewPr snapToGrid="0" snapToObjects="1">
      <p:cViewPr varScale="1">
        <p:scale>
          <a:sx n="88" d="100"/>
          <a:sy n="88" d="100"/>
        </p:scale>
        <p:origin x="821" y="288"/>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2/13/2026</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2/13/2026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06068-F35D-EDCA-1C78-CB7E2C62E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446F5-AF21-F04C-C08E-A84AA1152FDE}"/>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4A642619-1EC7-4EBB-12C9-3A62B4B514A3}"/>
              </a:ext>
            </a:extLst>
          </p:cNvPr>
          <p:cNvSpPr>
            <a:spLocks noGrp="1"/>
          </p:cNvSpPr>
          <p:nvPr>
            <p:ph idx="1"/>
          </p:nvPr>
        </p:nvSpPr>
        <p:spPr>
          <a:xfrm>
            <a:off x="352169" y="951471"/>
            <a:ext cx="11751274" cy="5639829"/>
          </a:xfrm>
        </p:spPr>
        <p:txBody>
          <a:bodyPr>
            <a:normAutofit fontScale="92500" lnSpcReduction="20000"/>
          </a:bodyPr>
          <a:lstStyle/>
          <a:p>
            <a:pPr marL="0" indent="0">
              <a:buNone/>
            </a:pPr>
            <a:r>
              <a:rPr lang="en-US" altLang="zh-TW" sz="3000" b="1" dirty="0"/>
              <a:t>Questions about</a:t>
            </a:r>
            <a:r>
              <a:rPr lang="ja-JP" altLang="en-US" sz="3000" b="1" dirty="0"/>
              <a:t> </a:t>
            </a:r>
            <a:r>
              <a:rPr lang="en-US" altLang="ja-JP" sz="3000" b="1" dirty="0"/>
              <a:t>A&amp;W ECNR(Aftermarket)</a:t>
            </a:r>
            <a:r>
              <a:rPr lang="en-US" altLang="zh-TW" sz="3000" b="1" dirty="0"/>
              <a:t> for ALPINE</a:t>
            </a:r>
          </a:p>
          <a:p>
            <a:pPr marL="0" indent="0">
              <a:buNone/>
            </a:pPr>
            <a:endParaRPr lang="en-US" altLang="zh-TW" sz="1800" dirty="0">
              <a:solidFill>
                <a:srgbClr val="0070C0"/>
              </a:solidFill>
            </a:endParaRPr>
          </a:p>
          <a:p>
            <a:pPr marL="0" indent="0">
              <a:buNone/>
            </a:pPr>
            <a:r>
              <a:rPr lang="en-US" altLang="ja-JP" sz="1800" dirty="0"/>
              <a:t>Q1: Purpose of the A&amp;W ECNR config tool is to create ECNR parameters based on test results, but it cannot automatically create parameters based on test results. Is this understanding correct?</a:t>
            </a:r>
          </a:p>
          <a:p>
            <a:pPr marL="0" indent="0">
              <a:buNone/>
            </a:pPr>
            <a:r>
              <a:rPr lang="en-US" altLang="zh-TW" sz="1800" dirty="0">
                <a:solidFill>
                  <a:srgbClr val="0070C0"/>
                </a:solidFill>
              </a:rPr>
              <a:t>A1:</a:t>
            </a:r>
            <a:r>
              <a:rPr lang="ja-JP" altLang="en-US" sz="1800" dirty="0">
                <a:solidFill>
                  <a:srgbClr val="0070C0"/>
                </a:solidFill>
              </a:rPr>
              <a:t> </a:t>
            </a:r>
            <a:r>
              <a:rPr lang="en-US" altLang="ja-JP" sz="1800" dirty="0">
                <a:solidFill>
                  <a:srgbClr val="0070C0"/>
                </a:solidFill>
              </a:rPr>
              <a:t>Yes, it cannot automatically create parameters based on test results.  But we have an Auto tuning tool to help reduce some major parameters tuning time, such as Bulk delay, Echo tail length, RES…</a:t>
            </a:r>
            <a:endParaRPr lang="en-US" altLang="zh-TW" sz="1800" dirty="0">
              <a:solidFill>
                <a:srgbClr val="0070C0"/>
              </a:solidFill>
            </a:endParaRPr>
          </a:p>
          <a:p>
            <a:pPr marL="0" indent="0">
              <a:buNone/>
            </a:pPr>
            <a:endParaRPr lang="en-US" altLang="ja-JP" sz="1500" dirty="0"/>
          </a:p>
          <a:p>
            <a:pPr marL="0" indent="0">
              <a:buNone/>
            </a:pPr>
            <a:r>
              <a:rPr lang="en-US" altLang="ja-JP" sz="1800" dirty="0"/>
              <a:t>Q2: Does the A&amp;W ECNR configuration tool have a way to send adjusted parameters to the ECNR module (S/W)?</a:t>
            </a:r>
          </a:p>
          <a:p>
            <a:pPr marL="0" indent="0">
              <a:buNone/>
            </a:pPr>
            <a:r>
              <a:rPr lang="en-US" altLang="zh-TW" sz="1800" dirty="0">
                <a:solidFill>
                  <a:srgbClr val="0070C0"/>
                </a:solidFill>
              </a:rPr>
              <a:t>A2: Currently this function is not available.  We will consider it in future release.</a:t>
            </a:r>
          </a:p>
          <a:p>
            <a:pPr marL="0" indent="0">
              <a:buNone/>
            </a:pPr>
            <a:endParaRPr lang="en-US" altLang="ja-JP" sz="1800" dirty="0">
              <a:solidFill>
                <a:srgbClr val="0070C0"/>
              </a:solidFill>
            </a:endParaRPr>
          </a:p>
          <a:p>
            <a:pPr marL="0" indent="0">
              <a:buNone/>
            </a:pPr>
            <a:r>
              <a:rPr lang="en-US" altLang="ja-JP" sz="1800" dirty="0"/>
              <a:t>Q3: In the future, ALPINE hope to realize a function that will allow the A&amp;W ECNR configuration tool to read ITU-T TEST results (dump files), automatically adjust parameters for NG items, and output the results.</a:t>
            </a:r>
          </a:p>
          <a:p>
            <a:pPr marL="0" indent="0">
              <a:buNone/>
            </a:pPr>
            <a:r>
              <a:rPr lang="en-US" altLang="zh-TW" sz="1800" dirty="0">
                <a:solidFill>
                  <a:srgbClr val="0070C0"/>
                </a:solidFill>
              </a:rPr>
              <a:t>A3: We will consider it and study how to do it well.  But due to its complexities it may not be available soon.</a:t>
            </a:r>
          </a:p>
          <a:p>
            <a:pPr marL="0" indent="0">
              <a:buNone/>
            </a:pPr>
            <a:endParaRPr lang="en-US" altLang="ja-JP" sz="1800" dirty="0"/>
          </a:p>
          <a:p>
            <a:pPr marL="0" indent="0">
              <a:buNone/>
            </a:pPr>
            <a:r>
              <a:rPr lang="en-US" altLang="ja-JP" sz="1800" dirty="0"/>
              <a:t>Q4: ALPINE would like to have a guidebook that lists what functions in the A&amp;W ECNR config tool need to be adjusted for specific items that failed the ITU-T test.</a:t>
            </a:r>
          </a:p>
          <a:p>
            <a:pPr marL="0" indent="0">
              <a:buNone/>
            </a:pPr>
            <a:r>
              <a:rPr lang="en-US" altLang="zh-TW" sz="1800" dirty="0">
                <a:solidFill>
                  <a:srgbClr val="0070C0"/>
                </a:solidFill>
              </a:rPr>
              <a:t>A4: Please refer to attached </a:t>
            </a:r>
            <a:r>
              <a:rPr lang="en-US" altLang="zh-TW" sz="1800" b="1" dirty="0">
                <a:solidFill>
                  <a:srgbClr val="0070C0"/>
                </a:solidFill>
              </a:rPr>
              <a:t>ITUT tuning guide_2026_alpine.pdf</a:t>
            </a:r>
            <a:r>
              <a:rPr lang="en-US" altLang="zh-TW" sz="1800" dirty="0">
                <a:solidFill>
                  <a:srgbClr val="0070C0"/>
                </a:solidFill>
              </a:rPr>
              <a:t>.</a:t>
            </a:r>
          </a:p>
          <a:p>
            <a:pPr marL="0" indent="0">
              <a:buNone/>
            </a:pPr>
            <a:endParaRPr lang="en-US" altLang="ja-JP" sz="1800" dirty="0">
              <a:solidFill>
                <a:srgbClr val="0070C0"/>
              </a:solidFill>
            </a:endParaRPr>
          </a:p>
          <a:p>
            <a:pPr marL="0" indent="0">
              <a:lnSpc>
                <a:spcPct val="120000"/>
              </a:lnSpc>
              <a:buNone/>
            </a:pPr>
            <a:r>
              <a:rPr lang="en-US" altLang="ja-JP" sz="1800" dirty="0"/>
              <a:t>Q5: ALPINE would like to have a document that describes the flow (recommended evaluation order and procedures) for performing each test using the A&amp;W ECNR configuration tool. </a:t>
            </a:r>
          </a:p>
          <a:p>
            <a:pPr marL="0" indent="0">
              <a:buNone/>
            </a:pPr>
            <a:r>
              <a:rPr lang="en-US" altLang="zh-TW" sz="1800" dirty="0">
                <a:solidFill>
                  <a:srgbClr val="0070C0"/>
                </a:solidFill>
              </a:rPr>
              <a:t>A5: Please refer to attached </a:t>
            </a:r>
            <a:r>
              <a:rPr lang="en-US" altLang="zh-TW" sz="1800" b="1" dirty="0">
                <a:solidFill>
                  <a:srgbClr val="0070C0"/>
                </a:solidFill>
              </a:rPr>
              <a:t>ITUT tuning guide_2026_alpine.pdf</a:t>
            </a:r>
            <a:r>
              <a:rPr lang="en-US" altLang="zh-TW" sz="1800" dirty="0">
                <a:solidFill>
                  <a:srgbClr val="0070C0"/>
                </a:solidFill>
              </a:rPr>
              <a:t>, p.3.</a:t>
            </a:r>
          </a:p>
          <a:p>
            <a:pPr marL="0" indent="0">
              <a:buNone/>
            </a:pPr>
            <a:endParaRPr lang="en-US" altLang="ja-JP" sz="1800" dirty="0"/>
          </a:p>
          <a:p>
            <a:pPr marL="0" indent="0">
              <a:buNone/>
            </a:pPr>
            <a:endParaRPr lang="en-US" altLang="ja-JP" sz="1800" dirty="0"/>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13864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A04BE-EB73-4A6C-F214-055B279CF5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9366FF-5857-7548-A27E-02E0944237A3}"/>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66962FB8-D026-35E8-E147-C7575F0C0D59}"/>
              </a:ext>
            </a:extLst>
          </p:cNvPr>
          <p:cNvSpPr>
            <a:spLocks noGrp="1"/>
          </p:cNvSpPr>
          <p:nvPr>
            <p:ph idx="1"/>
          </p:nvPr>
        </p:nvSpPr>
        <p:spPr>
          <a:xfrm>
            <a:off x="352169" y="834081"/>
            <a:ext cx="11751274" cy="5906529"/>
          </a:xfrm>
        </p:spPr>
        <p:txBody>
          <a:bodyPr>
            <a:normAutofit fontScale="25000" lnSpcReduction="20000"/>
          </a:bodyPr>
          <a:lstStyle/>
          <a:p>
            <a:pPr marL="0" indent="0">
              <a:lnSpc>
                <a:spcPct val="120000"/>
              </a:lnSpc>
              <a:buNone/>
            </a:pPr>
            <a:r>
              <a:rPr lang="en-US" altLang="ja-JP" sz="6800" dirty="0"/>
              <a:t>Q6: As A&amp;W ECNR, I would like to know if there are any recommended values ​​for the distance between the microphone and speaker (usually 55 cm) and the POD position during the ITU-T TEST.</a:t>
            </a:r>
          </a:p>
          <a:p>
            <a:pPr marL="0" indent="0">
              <a:lnSpc>
                <a:spcPct val="120000"/>
              </a:lnSpc>
              <a:buNone/>
            </a:pPr>
            <a:r>
              <a:rPr lang="en-US" altLang="zh-TW" sz="6800" dirty="0">
                <a:solidFill>
                  <a:srgbClr val="0070C0"/>
                </a:solidFill>
              </a:rPr>
              <a:t>A6: From SNR (Signal to noise ratio) point of view, it is suggested to keep the distance from the microphone to the HATS mouth as short as possible.  Also a directional microphone is suggested to reduce noise pickup.  </a:t>
            </a:r>
          </a:p>
          <a:p>
            <a:pPr marL="0" indent="0">
              <a:lnSpc>
                <a:spcPct val="120000"/>
              </a:lnSpc>
              <a:buNone/>
            </a:pPr>
            <a:endParaRPr lang="en-US" altLang="zh-TW" sz="6800" dirty="0">
              <a:solidFill>
                <a:srgbClr val="0070C0"/>
              </a:solidFill>
            </a:endParaRPr>
          </a:p>
          <a:p>
            <a:pPr marL="0" indent="0">
              <a:lnSpc>
                <a:spcPct val="120000"/>
              </a:lnSpc>
              <a:buNone/>
            </a:pPr>
            <a:r>
              <a:rPr lang="en-US" altLang="ja-JP" sz="6800" dirty="0"/>
              <a:t>Q7: ALPINE would like to provide a document that explains each parameter in a text file after adjustment. The reason is that there are various parameter items, but it is difficult to know which ones should be adjusted and which ones users should not change.</a:t>
            </a:r>
          </a:p>
          <a:p>
            <a:pPr marL="0" indent="0">
              <a:lnSpc>
                <a:spcPct val="120000"/>
              </a:lnSpc>
              <a:buNone/>
            </a:pPr>
            <a:r>
              <a:rPr lang="en-US" altLang="zh-TW" sz="6800" dirty="0">
                <a:solidFill>
                  <a:srgbClr val="0070C0"/>
                </a:solidFill>
              </a:rPr>
              <a:t>A7: A&amp;W does not recommend adjusting parameters directly in the text file.  It contains many rarely used settings, which makes the modification process overly complex for users.  We recommend adjusting (changing) parameters by the ECNR configuration tool </a:t>
            </a:r>
            <a:r>
              <a:rPr lang="en-US" altLang="zh-TW" sz="6800" dirty="0" err="1">
                <a:solidFill>
                  <a:srgbClr val="0070C0"/>
                </a:solidFill>
              </a:rPr>
              <a:t>ConfigTool</a:t>
            </a:r>
            <a:r>
              <a:rPr lang="en-US" altLang="zh-TW" sz="6800" dirty="0">
                <a:solidFill>
                  <a:srgbClr val="0070C0"/>
                </a:solidFill>
              </a:rPr>
              <a:t>.</a:t>
            </a:r>
          </a:p>
          <a:p>
            <a:pPr marL="0" indent="0">
              <a:lnSpc>
                <a:spcPct val="120000"/>
              </a:lnSpc>
              <a:buNone/>
            </a:pPr>
            <a:r>
              <a:rPr lang="en-US" altLang="zh-TW" sz="6800" dirty="0">
                <a:solidFill>
                  <a:srgbClr val="0070C0"/>
                </a:solidFill>
              </a:rPr>
              <a:t>Users could refer to </a:t>
            </a:r>
            <a:r>
              <a:rPr lang="en-US" altLang="zh-TW" sz="6800" b="1" dirty="0">
                <a:solidFill>
                  <a:srgbClr val="0070C0"/>
                </a:solidFill>
              </a:rPr>
              <a:t>Expert config tool ECNR parameters and Tuning Guide_v14_eng.pdf</a:t>
            </a:r>
            <a:r>
              <a:rPr lang="en-US" altLang="zh-TW" sz="6800" dirty="0">
                <a:solidFill>
                  <a:srgbClr val="0070C0"/>
                </a:solidFill>
              </a:rPr>
              <a:t> for each parameter’s meaning.</a:t>
            </a:r>
          </a:p>
          <a:p>
            <a:pPr marL="0" indent="0">
              <a:lnSpc>
                <a:spcPct val="120000"/>
              </a:lnSpc>
              <a:buNone/>
            </a:pPr>
            <a:endParaRPr lang="en-US" altLang="ja-JP" sz="6800" dirty="0"/>
          </a:p>
          <a:p>
            <a:pPr marL="0" indent="0">
              <a:lnSpc>
                <a:spcPct val="120000"/>
              </a:lnSpc>
              <a:buNone/>
            </a:pPr>
            <a:r>
              <a:rPr lang="en-US" altLang="ja-JP" sz="6800" dirty="0"/>
              <a:t>Q8: Similarly, it is unclear which values ​​can be changed by the user and which are internal adjustment items (not changeable) for each adjustment window. If possible, we would like you to consider ways to separate the user settings and internal settings windows.</a:t>
            </a:r>
          </a:p>
          <a:p>
            <a:pPr marL="0" indent="0">
              <a:lnSpc>
                <a:spcPct val="120000"/>
              </a:lnSpc>
              <a:buNone/>
            </a:pPr>
            <a:r>
              <a:rPr lang="en-US" altLang="zh-TW" sz="6800" dirty="0">
                <a:solidFill>
                  <a:srgbClr val="0070C0"/>
                </a:solidFill>
              </a:rPr>
              <a:t>A8: Users are suggested to adjust ECNR parameters by using </a:t>
            </a:r>
            <a:r>
              <a:rPr lang="en-US" altLang="zh-TW" sz="6800" dirty="0" err="1">
                <a:solidFill>
                  <a:srgbClr val="0070C0"/>
                </a:solidFill>
              </a:rPr>
              <a:t>ConfigTool</a:t>
            </a:r>
            <a:r>
              <a:rPr lang="en-US" altLang="zh-TW" sz="6800" dirty="0">
                <a:solidFill>
                  <a:srgbClr val="0070C0"/>
                </a:solidFill>
              </a:rPr>
              <a:t>.  It included common used parameter settings for users.  P.8~9 of </a:t>
            </a:r>
            <a:r>
              <a:rPr lang="en-US" altLang="zh-TW" sz="6800" b="1" dirty="0">
                <a:solidFill>
                  <a:srgbClr val="0070C0"/>
                </a:solidFill>
              </a:rPr>
              <a:t>Expert config tool ECNR parameters and Tuning Guide_v14_eng.pdf</a:t>
            </a:r>
            <a:r>
              <a:rPr lang="en-US" altLang="zh-TW" sz="6800" dirty="0">
                <a:solidFill>
                  <a:srgbClr val="0070C0"/>
                </a:solidFill>
              </a:rPr>
              <a:t> listed the parameters that users need to use during tuning.  Other parameters are for ECNR internal use, users are not recommended to use them.</a:t>
            </a:r>
            <a:endParaRPr lang="en-US" altLang="ja-JP" sz="6800" dirty="0">
              <a:solidFill>
                <a:srgbClr val="0070C0"/>
              </a:solidFill>
            </a:endParaRPr>
          </a:p>
          <a:p>
            <a:pPr marL="0" indent="0">
              <a:lnSpc>
                <a:spcPct val="120000"/>
              </a:lnSpc>
              <a:buNone/>
            </a:pPr>
            <a:endParaRPr lang="en-US" altLang="zh-TW" sz="6400" dirty="0">
              <a:solidFill>
                <a:srgbClr val="0070C0"/>
              </a:solidFill>
            </a:endParaRPr>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346095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16D95-B6D0-0C34-A556-0E7FCB713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8E3DCF-5340-5611-2C78-39C3C9223CAF}"/>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592429F3-D4CA-1D84-A4CA-59B607238ED7}"/>
              </a:ext>
            </a:extLst>
          </p:cNvPr>
          <p:cNvSpPr>
            <a:spLocks noGrp="1"/>
          </p:cNvSpPr>
          <p:nvPr>
            <p:ph idx="1"/>
          </p:nvPr>
        </p:nvSpPr>
        <p:spPr>
          <a:xfrm>
            <a:off x="352169" y="951471"/>
            <a:ext cx="11751274" cy="5639829"/>
          </a:xfrm>
        </p:spPr>
        <p:txBody>
          <a:bodyPr>
            <a:normAutofit lnSpcReduction="10000"/>
          </a:bodyPr>
          <a:lstStyle/>
          <a:p>
            <a:pPr marL="0" indent="0">
              <a:lnSpc>
                <a:spcPct val="120000"/>
              </a:lnSpc>
              <a:buNone/>
            </a:pPr>
            <a:r>
              <a:rPr lang="en-US" altLang="zh-TW" sz="1800" dirty="0"/>
              <a:t>Q9: For the ECNR settings on iPhone FaceTime Audio, are the WB and other settings OK as they are? Or are special settings such as 24KHz sampling required?</a:t>
            </a:r>
          </a:p>
          <a:p>
            <a:pPr marL="0" indent="0">
              <a:lnSpc>
                <a:spcPct val="120000"/>
              </a:lnSpc>
              <a:buNone/>
            </a:pPr>
            <a:r>
              <a:rPr lang="en-US" altLang="zh-TW" sz="1800" dirty="0">
                <a:solidFill>
                  <a:srgbClr val="0070C0"/>
                </a:solidFill>
              </a:rPr>
              <a:t>A9: </a:t>
            </a:r>
            <a:r>
              <a:rPr lang="en-US" altLang="ja-JP" sz="1800" dirty="0">
                <a:solidFill>
                  <a:srgbClr val="0070C0"/>
                </a:solidFill>
              </a:rPr>
              <a:t>Facetime audio specification is the same as CP WB, so CP WB config file can be used without  modification.  But still a test call is suggested to make sure if Facetime audio path characteristics is the same as CPWB.  As for sample rate, it depends on customer’s system design, it could be 24kHz or other rate after conversion.</a:t>
            </a:r>
            <a:endParaRPr lang="en-US" altLang="ja-JP" sz="1700" dirty="0"/>
          </a:p>
          <a:p>
            <a:pPr marL="0" indent="0">
              <a:buNone/>
            </a:pPr>
            <a:endParaRPr lang="en-US" altLang="ja-JP" sz="1700" dirty="0"/>
          </a:p>
          <a:p>
            <a:pPr marL="0" indent="0">
              <a:buNone/>
            </a:pPr>
            <a:r>
              <a:rPr lang="en-US" altLang="ja-JP" sz="1700" dirty="0"/>
              <a:t>Q10: Echo</a:t>
            </a:r>
            <a:r>
              <a:rPr lang="ja-JP" altLang="en-US" sz="1700" dirty="0"/>
              <a:t> </a:t>
            </a:r>
            <a:r>
              <a:rPr lang="en-US" altLang="ja-JP" sz="1700" dirty="0"/>
              <a:t>Tail length needs to be changed depending on the vehicle model, so if you set a maximum length, can it be applied to all vehicles?</a:t>
            </a:r>
          </a:p>
          <a:p>
            <a:pPr marL="0" indent="0">
              <a:buNone/>
            </a:pPr>
            <a:r>
              <a:rPr lang="en-US" altLang="zh-TW" sz="1700" dirty="0">
                <a:solidFill>
                  <a:srgbClr val="0070C0"/>
                </a:solidFill>
              </a:rPr>
              <a:t>A10: It is not suggested to apply a maximum length Echo tail length to all vehicle cabins.  Too long Echo tail length setting will not get an optimal performance.  Typical Echo tail length ranges are: Small cabin 60-80ms, Mid cabin 80-150, Large cabin 100-250.  Users could use these values as </a:t>
            </a:r>
            <a:r>
              <a:rPr lang="en-US" altLang="zh-TW" sz="1700">
                <a:solidFill>
                  <a:srgbClr val="0070C0"/>
                </a:solidFill>
              </a:rPr>
              <a:t>a start point.</a:t>
            </a:r>
            <a:endParaRPr lang="en-US" altLang="zh-TW" sz="1700" dirty="0">
              <a:solidFill>
                <a:srgbClr val="0070C0"/>
              </a:solidFill>
            </a:endParaRPr>
          </a:p>
          <a:p>
            <a:pPr marL="0" indent="0">
              <a:buNone/>
            </a:pPr>
            <a:endParaRPr lang="en-US" altLang="ja-JP" sz="1700" dirty="0"/>
          </a:p>
          <a:p>
            <a:pPr marL="0" indent="0">
              <a:buNone/>
            </a:pPr>
            <a:r>
              <a:rPr lang="en-US" altLang="ja-JP" sz="1700" dirty="0"/>
              <a:t>Q11: Are the </a:t>
            </a:r>
            <a:r>
              <a:rPr lang="en-US" altLang="ja-JP" sz="1700" dirty="0" err="1"/>
              <a:t>Rxin</a:t>
            </a:r>
            <a:r>
              <a:rPr lang="en-US" altLang="ja-JP" sz="1700" dirty="0"/>
              <a:t> and EXT </a:t>
            </a:r>
            <a:r>
              <a:rPr lang="en-US" altLang="ja-JP" sz="1700" dirty="0" err="1"/>
              <a:t>Refin</a:t>
            </a:r>
            <a:r>
              <a:rPr lang="en-US" altLang="ja-JP" sz="1700" dirty="0"/>
              <a:t> values ​​in the config tool the same?</a:t>
            </a:r>
          </a:p>
          <a:p>
            <a:pPr marL="0" indent="0">
              <a:buNone/>
            </a:pPr>
            <a:r>
              <a:rPr lang="en-US" altLang="zh-TW" sz="1700" dirty="0">
                <a:solidFill>
                  <a:srgbClr val="0070C0"/>
                </a:solidFill>
              </a:rPr>
              <a:t>A11: </a:t>
            </a:r>
            <a:r>
              <a:rPr lang="en-US" altLang="zh-TW" sz="1700" dirty="0" err="1">
                <a:solidFill>
                  <a:srgbClr val="0070C0"/>
                </a:solidFill>
              </a:rPr>
              <a:t>Rxin</a:t>
            </a:r>
            <a:r>
              <a:rPr lang="en-US" altLang="zh-TW" sz="1700" dirty="0">
                <a:solidFill>
                  <a:srgbClr val="0070C0"/>
                </a:solidFill>
              </a:rPr>
              <a:t> is the signal from Bluetooth/CarPlay, while Ext. </a:t>
            </a:r>
            <a:r>
              <a:rPr lang="en-US" altLang="zh-TW" sz="1700" dirty="0" err="1">
                <a:solidFill>
                  <a:srgbClr val="0070C0"/>
                </a:solidFill>
              </a:rPr>
              <a:t>Refin</a:t>
            </a:r>
            <a:r>
              <a:rPr lang="en-US" altLang="zh-TW" sz="1700" dirty="0">
                <a:solidFill>
                  <a:srgbClr val="0070C0"/>
                </a:solidFill>
              </a:rPr>
              <a:t> is the actual signal being sent to speaker (e.g. DSP/Codec loopback).</a:t>
            </a:r>
          </a:p>
          <a:p>
            <a:pPr marL="0" indent="0">
              <a:buNone/>
            </a:pPr>
            <a:r>
              <a:rPr lang="en-US" altLang="zh-TW" sz="1700" dirty="0">
                <a:solidFill>
                  <a:srgbClr val="0070C0"/>
                </a:solidFill>
              </a:rPr>
              <a:t>	Users should use actual </a:t>
            </a:r>
            <a:r>
              <a:rPr lang="en-US" altLang="zh-TW" sz="1700" dirty="0" err="1">
                <a:solidFill>
                  <a:srgbClr val="0070C0"/>
                </a:solidFill>
              </a:rPr>
              <a:t>Refin</a:t>
            </a:r>
            <a:r>
              <a:rPr lang="en-US" altLang="zh-TW" sz="1700" dirty="0">
                <a:solidFill>
                  <a:srgbClr val="0070C0"/>
                </a:solidFill>
              </a:rPr>
              <a:t> signal as simulation input for correct results.</a:t>
            </a:r>
          </a:p>
          <a:p>
            <a:pPr marL="0" indent="0">
              <a:buNone/>
            </a:pPr>
            <a:endParaRPr lang="en-US" altLang="ja-JP" sz="1700" dirty="0"/>
          </a:p>
          <a:p>
            <a:pPr marL="0" indent="0">
              <a:buNone/>
            </a:pPr>
            <a:r>
              <a:rPr lang="en-US" altLang="ja-JP" sz="1700" dirty="0"/>
              <a:t>Q12: Before providing ECNR to customers, does A&amp;W ever request that they obtain (or borrow) the product (actual device) from the customer and evaluate it in advance?</a:t>
            </a:r>
          </a:p>
          <a:p>
            <a:pPr marL="0" indent="0">
              <a:buNone/>
            </a:pPr>
            <a:r>
              <a:rPr lang="en-US" altLang="zh-TW" sz="1700" dirty="0">
                <a:solidFill>
                  <a:srgbClr val="0070C0"/>
                </a:solidFill>
              </a:rPr>
              <a:t>A12: It is not a must.  But A&amp;W need to know the toolchain so we can build a workable library for customer’s HU. </a:t>
            </a:r>
          </a:p>
          <a:p>
            <a:pPr marL="0" indent="0">
              <a:buNone/>
            </a:pPr>
            <a:r>
              <a:rPr lang="en-US" altLang="zh-TW" sz="1700" dirty="0">
                <a:solidFill>
                  <a:srgbClr val="0070C0"/>
                </a:solidFill>
              </a:rPr>
              <a:t>       Also we suggest customer can provide a test call recordings so that we can check if the HU system‘s audio path is ok or not.</a:t>
            </a:r>
          </a:p>
        </p:txBody>
      </p:sp>
    </p:spTree>
    <p:extLst>
      <p:ext uri="{BB962C8B-B14F-4D97-AF65-F5344CB8AC3E}">
        <p14:creationId xmlns:p14="http://schemas.microsoft.com/office/powerpoint/2010/main" val="534258977"/>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53779</TotalTime>
  <Words>1016</Words>
  <Application>Microsoft Office PowerPoint</Application>
  <PresentationFormat>寬螢幕</PresentationFormat>
  <Paragraphs>42</Paragraphs>
  <Slides>3</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vt:i4>
      </vt:variant>
    </vt:vector>
  </HeadingPairs>
  <TitlesOfParts>
    <vt:vector size="8" baseType="lpstr">
      <vt:lpstr>Arial</vt:lpstr>
      <vt:lpstr>Calibri</vt:lpstr>
      <vt:lpstr>Calibri Light</vt:lpstr>
      <vt:lpstr>Wingdings</vt:lpstr>
      <vt:lpstr>Custom Design</vt:lpstr>
      <vt:lpstr> ALPINE ITU-T TEST ECNR(Aftermarket) Q&amp;A (01/21-23)</vt:lpstr>
      <vt:lpstr> ALPINE ITU-T TEST ECNR(Aftermarket) Q&amp;A (01/21-23)</vt:lpstr>
      <vt:lpstr> ALPINE ITU-T TEST ECNR(Aftermarket) Q&amp;A (01/21-23)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Yihmin Li</cp:lastModifiedBy>
  <cp:revision>5740</cp:revision>
  <dcterms:created xsi:type="dcterms:W3CDTF">2014-11-12T21:47:38Z</dcterms:created>
  <dcterms:modified xsi:type="dcterms:W3CDTF">2026-02-13T03:57:16Z</dcterms:modified>
  <cp:category/>
</cp:coreProperties>
</file>