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1078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445468"/>
    <a:srgbClr val="00AFF0"/>
    <a:srgbClr val="4E617A"/>
    <a:srgbClr val="F2F2F2"/>
    <a:srgbClr val="7F7F7F"/>
    <a:srgbClr val="BBD275"/>
    <a:srgbClr val="B03B3F"/>
    <a:srgbClr val="7B8FA9"/>
    <a:srgbClr val="1A9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3" autoAdjust="0"/>
    <p:restoredTop sz="95581" autoAdjust="0"/>
  </p:normalViewPr>
  <p:slideViewPr>
    <p:cSldViewPr snapToGrid="0" snapToObjects="1">
      <p:cViewPr>
        <p:scale>
          <a:sx n="79" d="100"/>
          <a:sy n="79" d="100"/>
        </p:scale>
        <p:origin x="204" y="-3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2DA2D7-9F17-42F7-B878-331669787B9C}" type="datetimeFigureOut">
              <a:rPr lang="zh-TW" altLang="en-US" smtClean="0"/>
              <a:pPr/>
              <a:t>2026/2/10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2684FD-4483-460A-BA5D-5BDD401A57E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Picture 35" descr="text-logo 1">
            <a:extLst>
              <a:ext uri="{FF2B5EF4-FFF2-40B4-BE49-F238E27FC236}">
                <a16:creationId xmlns:a16="http://schemas.microsoft.com/office/drawing/2014/main" id="{A7AD2FDE-EE49-48E7-B54D-07C4249EA5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58500" y="198685"/>
            <a:ext cx="1101982" cy="47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566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9927-1F49-C193-67AE-65915CCEC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A&amp;W Bluetooth</a:t>
            </a:r>
          </a:p>
        </p:txBody>
      </p:sp>
      <p:graphicFrame>
        <p:nvGraphicFramePr>
          <p:cNvPr id="12" name="Table 106">
            <a:extLst>
              <a:ext uri="{FF2B5EF4-FFF2-40B4-BE49-F238E27FC236}">
                <a16:creationId xmlns:a16="http://schemas.microsoft.com/office/drawing/2014/main" id="{1BC643DD-8103-46FD-C6B2-D73FCD303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989382"/>
              </p:ext>
            </p:extLst>
          </p:nvPr>
        </p:nvGraphicFramePr>
        <p:xfrm>
          <a:off x="695662" y="2016895"/>
          <a:ext cx="10066123" cy="4221770"/>
        </p:xfrm>
        <a:graphic>
          <a:graphicData uri="http://schemas.openxmlformats.org/drawingml/2006/table">
            <a:tbl>
              <a:tblPr firstRow="1" bandRow="1"/>
              <a:tblGrid>
                <a:gridCol w="2727187">
                  <a:extLst>
                    <a:ext uri="{9D8B030D-6E8A-4147-A177-3AD203B41FA5}">
                      <a16:colId xmlns:a16="http://schemas.microsoft.com/office/drawing/2014/main" val="4032638533"/>
                    </a:ext>
                  </a:extLst>
                </a:gridCol>
                <a:gridCol w="7338936">
                  <a:extLst>
                    <a:ext uri="{9D8B030D-6E8A-4147-A177-3AD203B41FA5}">
                      <a16:colId xmlns:a16="http://schemas.microsoft.com/office/drawing/2014/main" val="303240550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Gulim" pitchFamily="34" charset="-127"/>
                      </a:endParaRP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A&amp;W – Bluetooth for AAOS </a:t>
                      </a: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177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Design Architecture </a:t>
                      </a:r>
                      <a:endParaRPr lang="en-US" sz="1600" b="0" i="0" u="none" strike="noStrike" dirty="0">
                        <a:solidFill>
                          <a:srgbClr val="393A39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Provide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Proprietary API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or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Android Native-Compliant API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which enables to pass CTS and VTS, and meets high demands from OEMs.  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Meet any complicate requirements &amp; Spec 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Up to dated newest version of Bluetooth Core Stack and Profiles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Multi connections, simultaneous Streaming, coexist of Legacy BT Audio and LE audio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Support Dual/Triple BT Chips on a Single SoC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Flexible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 changes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during development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Reusable for different AAOS/Platform, which results in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reduced integration efforts and BOM cost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87728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4E871D2-381A-2630-2B8D-2388319985E1}"/>
              </a:ext>
            </a:extLst>
          </p:cNvPr>
          <p:cNvSpPr txBox="1"/>
          <p:nvPr/>
        </p:nvSpPr>
        <p:spPr>
          <a:xfrm>
            <a:off x="695661" y="1174577"/>
            <a:ext cx="10800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A&amp;W Bluetooth Stack provides multiple advantages as per the table below . In addition, when integrated with A&amp;W CP/AA and ECNR, it enables more seamless connectivity and improved system robustness.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91FC76-AFE7-FA07-EACF-FE6398D053D2}"/>
              </a:ext>
            </a:extLst>
          </p:cNvPr>
          <p:cNvSpPr txBox="1"/>
          <p:nvPr/>
        </p:nvSpPr>
        <p:spPr>
          <a:xfrm>
            <a:off x="11496338" y="633317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26565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99A451-970E-CBC7-536E-AF5EB9C18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A&amp;W A</a:t>
            </a:r>
            <a:r>
              <a:rPr lang="en-US" altLang="zh-TW" dirty="0"/>
              <a:t>AOS </a:t>
            </a:r>
            <a:r>
              <a:rPr lang="en-US" dirty="0"/>
              <a:t>IOP Service </a:t>
            </a:r>
          </a:p>
        </p:txBody>
      </p:sp>
      <p:sp>
        <p:nvSpPr>
          <p:cNvPr id="9" name="Shape 338">
            <a:extLst>
              <a:ext uri="{FF2B5EF4-FFF2-40B4-BE49-F238E27FC236}">
                <a16:creationId xmlns:a16="http://schemas.microsoft.com/office/drawing/2014/main" id="{0F8366F7-461A-164C-702E-695E08B04FC2}"/>
              </a:ext>
            </a:extLst>
          </p:cNvPr>
          <p:cNvSpPr>
            <a:spLocks/>
          </p:cNvSpPr>
          <p:nvPr/>
        </p:nvSpPr>
        <p:spPr>
          <a:xfrm>
            <a:off x="1519896" y="5277034"/>
            <a:ext cx="36000" cy="864000"/>
          </a:xfrm>
          <a:prstGeom prst="rect">
            <a:avLst/>
          </a:prstGeom>
          <a:solidFill>
            <a:srgbClr val="445468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 lvl="0"/>
            <a:endParaRPr sz="900">
              <a:cs typeface="Lato Ligh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4C423EA-404F-2B82-6568-92F3FF01BF24}"/>
              </a:ext>
            </a:extLst>
          </p:cNvPr>
          <p:cNvGrpSpPr/>
          <p:nvPr/>
        </p:nvGrpSpPr>
        <p:grpSpPr>
          <a:xfrm>
            <a:off x="1519896" y="2927040"/>
            <a:ext cx="9900870" cy="1951411"/>
            <a:chOff x="1519896" y="2486007"/>
            <a:chExt cx="9900870" cy="1951411"/>
          </a:xfrm>
        </p:grpSpPr>
        <p:sp>
          <p:nvSpPr>
            <p:cNvPr id="8" name="Shape 342">
              <a:extLst>
                <a:ext uri="{FF2B5EF4-FFF2-40B4-BE49-F238E27FC236}">
                  <a16:creationId xmlns:a16="http://schemas.microsoft.com/office/drawing/2014/main" id="{4CB600C6-A972-D98D-B20D-81CFA339B58D}"/>
                </a:ext>
              </a:extLst>
            </p:cNvPr>
            <p:cNvSpPr/>
            <p:nvPr/>
          </p:nvSpPr>
          <p:spPr>
            <a:xfrm>
              <a:off x="1519896" y="2486112"/>
              <a:ext cx="36000" cy="1951200"/>
            </a:xfrm>
            <a:prstGeom prst="rect">
              <a:avLst/>
            </a:prstGeom>
            <a:solidFill>
              <a:srgbClr val="1A949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900">
                <a:cs typeface="Lato Light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31FB090-EB54-11D8-F87F-DE4E4458D532}"/>
                </a:ext>
              </a:extLst>
            </p:cNvPr>
            <p:cNvGrpSpPr/>
            <p:nvPr/>
          </p:nvGrpSpPr>
          <p:grpSpPr>
            <a:xfrm>
              <a:off x="1700766" y="2486007"/>
              <a:ext cx="9720000" cy="1951411"/>
              <a:chOff x="1700766" y="2486007"/>
              <a:chExt cx="9720000" cy="1951411"/>
            </a:xfrm>
          </p:grpSpPr>
          <p:sp>
            <p:nvSpPr>
              <p:cNvPr id="2" name="Content Placeholder 4">
                <a:extLst>
                  <a:ext uri="{FF2B5EF4-FFF2-40B4-BE49-F238E27FC236}">
                    <a16:creationId xmlns:a16="http://schemas.microsoft.com/office/drawing/2014/main" id="{0F5CE923-38BE-B3C2-34BB-B17708DA2E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0766" y="2861602"/>
                <a:ext cx="9720000" cy="15758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266700" indent="-266700" algn="l" defTabSz="457189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8650" indent="-268288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95350" indent="-174625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Calibri" panose="020F0502020204030204" pitchFamily="34" charset="0"/>
                  <a:buChar char="◦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81088" indent="-112713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Calibri" panose="020F0502020204030204" pitchFamily="34" charset="0"/>
                  <a:buChar char="‐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55713" indent="-112713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57269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5863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14457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43051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57188" lvl="1"/>
                <a:r>
                  <a:rPr lang="en-US" sz="1600" dirty="0"/>
                  <a:t>In-house testing capability with over 3,500 Phones and Bluetooth devices</a:t>
                </a:r>
              </a:p>
              <a:p>
                <a:pPr marL="357188" lvl="1"/>
                <a:r>
                  <a:rPr lang="en-US" sz="1600" dirty="0"/>
                  <a:t>Continuous procurement of newly released devices to maintain up-to-date compatibility</a:t>
                </a:r>
              </a:p>
              <a:p>
                <a:pPr marL="357188" lvl="1"/>
                <a:r>
                  <a:rPr lang="en-US" sz="1600" dirty="0"/>
                  <a:t>Customers can select specific devices from our device list for IOP</a:t>
                </a:r>
              </a:p>
              <a:p>
                <a:pPr marL="357188" lvl="1"/>
                <a:r>
                  <a:rPr lang="en-US" sz="1600" dirty="0"/>
                  <a:t>Delivery of comprehensive IOP test reports, including root cause analysis with clear recommendations or resolutions.</a:t>
                </a:r>
              </a:p>
              <a:p>
                <a:pPr marL="357188" lvl="1"/>
                <a:r>
                  <a:rPr lang="en-US" sz="1600" dirty="0"/>
                  <a:t>Best-effort workarounds implemented for phone-specific issues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43E960-994D-9706-261E-D255BEF9D315}"/>
                  </a:ext>
                </a:extLst>
              </p:cNvPr>
              <p:cNvSpPr txBox="1"/>
              <p:nvPr/>
            </p:nvSpPr>
            <p:spPr>
              <a:xfrm>
                <a:off x="1700766" y="2486007"/>
                <a:ext cx="609497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For Mass Production</a:t>
                </a:r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B6526BB-72C5-75E0-EF97-6E4BCFEBCF9E}"/>
              </a:ext>
            </a:extLst>
          </p:cNvPr>
          <p:cNvGrpSpPr/>
          <p:nvPr/>
        </p:nvGrpSpPr>
        <p:grpSpPr>
          <a:xfrm>
            <a:off x="1519896" y="1639715"/>
            <a:ext cx="9900870" cy="946800"/>
            <a:chOff x="1519896" y="1334603"/>
            <a:chExt cx="9900870" cy="946800"/>
          </a:xfrm>
        </p:grpSpPr>
        <p:sp>
          <p:nvSpPr>
            <p:cNvPr id="7" name="Shape 334">
              <a:extLst>
                <a:ext uri="{FF2B5EF4-FFF2-40B4-BE49-F238E27FC236}">
                  <a16:creationId xmlns:a16="http://schemas.microsoft.com/office/drawing/2014/main" id="{C818E7FD-F1CD-DEB2-BEBF-ADD8A0FBD573}"/>
                </a:ext>
              </a:extLst>
            </p:cNvPr>
            <p:cNvSpPr/>
            <p:nvPr/>
          </p:nvSpPr>
          <p:spPr>
            <a:xfrm>
              <a:off x="1519896" y="1334603"/>
              <a:ext cx="36000" cy="946800"/>
            </a:xfrm>
            <a:prstGeom prst="rect">
              <a:avLst/>
            </a:prstGeom>
            <a:solidFill>
              <a:srgbClr val="27C3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900">
                <a:cs typeface="Lato Light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0BD6559-BC38-ABF5-872E-5926CC377ADE}"/>
                </a:ext>
              </a:extLst>
            </p:cNvPr>
            <p:cNvGrpSpPr/>
            <p:nvPr/>
          </p:nvGrpSpPr>
          <p:grpSpPr>
            <a:xfrm>
              <a:off x="1700766" y="1334722"/>
              <a:ext cx="9720000" cy="946563"/>
              <a:chOff x="1700766" y="1306030"/>
              <a:chExt cx="9720000" cy="946563"/>
            </a:xfrm>
          </p:grpSpPr>
          <p:sp>
            <p:nvSpPr>
              <p:cNvPr id="3" name="Content Placeholder 4">
                <a:extLst>
                  <a:ext uri="{FF2B5EF4-FFF2-40B4-BE49-F238E27FC236}">
                    <a16:creationId xmlns:a16="http://schemas.microsoft.com/office/drawing/2014/main" id="{0F3F393E-0807-FA19-F858-3034735770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0766" y="1678590"/>
                <a:ext cx="9720000" cy="574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266700" indent="-266700" algn="l" defTabSz="457189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8650" indent="-268288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95350" indent="-174625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Calibri" panose="020F0502020204030204" pitchFamily="34" charset="0"/>
                  <a:buChar char="◦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81088" indent="-112713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Calibri" panose="020F0502020204030204" pitchFamily="34" charset="0"/>
                  <a:buChar char="‐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55713" indent="-112713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57269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5863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14457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43051" indent="-114297" algn="l" defTabSz="457189" rtl="0" eaLnBrk="1" latinLnBrk="0" hangingPunct="1">
                  <a:lnSpc>
                    <a:spcPct val="90000"/>
                  </a:lnSpc>
                  <a:spcBef>
                    <a:spcPts val="251"/>
                  </a:spcBef>
                  <a:buFont typeface="Arial" panose="020B0604020202020204" pitchFamily="34" charset="0"/>
                  <a:buChar char="•"/>
                  <a:def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57188" lvl="1" indent="-263525"/>
                <a:r>
                  <a:rPr lang="en-US" sz="1600" dirty="0"/>
                  <a:t>Leverage our extensive device issue database accumulated over 10 years.</a:t>
                </a:r>
              </a:p>
              <a:p>
                <a:pPr marL="357188" lvl="1" indent="-263525"/>
                <a:r>
                  <a:rPr lang="en-US" sz="1600" dirty="0"/>
                  <a:t>Early testing against variety of known phone issues</a:t>
                </a:r>
                <a:endParaRPr lang="en-US" sz="18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463EE7-EE3C-3F45-1481-4EF631CE4432}"/>
                  </a:ext>
                </a:extLst>
              </p:cNvPr>
              <p:cNvSpPr txBox="1"/>
              <p:nvPr/>
            </p:nvSpPr>
            <p:spPr>
              <a:xfrm>
                <a:off x="1700766" y="1306030"/>
                <a:ext cx="609497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At Development Stage</a:t>
                </a:r>
              </a:p>
            </p:txBody>
          </p:sp>
        </p:grpSp>
      </p:grp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4F10BE-0C4D-CF5C-4B90-921175A00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0765" y="5571529"/>
            <a:ext cx="9720000" cy="574003"/>
          </a:xfrm>
        </p:spPr>
        <p:txBody>
          <a:bodyPr>
            <a:spAutoFit/>
          </a:bodyPr>
          <a:lstStyle/>
          <a:p>
            <a:pPr marL="357188" lvl="1"/>
            <a:r>
              <a:rPr lang="en-US" sz="1600" dirty="0"/>
              <a:t>Ongoing compatibility enhancements through patch releases</a:t>
            </a:r>
          </a:p>
          <a:p>
            <a:pPr marL="357188" lvl="1"/>
            <a:r>
              <a:rPr lang="en-US" sz="1600" dirty="0"/>
              <a:t>Rapid support for customer field issues and interoperability improvements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CC49BA-FD6D-1CFD-5975-80B05B67F303}"/>
              </a:ext>
            </a:extLst>
          </p:cNvPr>
          <p:cNvSpPr txBox="1">
            <a:spLocks/>
          </p:cNvSpPr>
          <p:nvPr/>
        </p:nvSpPr>
        <p:spPr>
          <a:xfrm>
            <a:off x="1700765" y="5192214"/>
            <a:ext cx="6094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1800" dirty="0"/>
              <a:t>Post-Production</a:t>
            </a:r>
          </a:p>
        </p:txBody>
      </p:sp>
    </p:spTree>
    <p:extLst>
      <p:ext uri="{BB962C8B-B14F-4D97-AF65-F5344CB8AC3E}">
        <p14:creationId xmlns:p14="http://schemas.microsoft.com/office/powerpoint/2010/main" val="228276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404BBD-BF86-B35F-266F-54E40DB6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A&amp;W Proposal for AAOS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C589E8-7599-3B90-39A8-63B83D4B5BF7}"/>
              </a:ext>
            </a:extLst>
          </p:cNvPr>
          <p:cNvSpPr txBox="1"/>
          <p:nvPr/>
        </p:nvSpPr>
        <p:spPr>
          <a:xfrm>
            <a:off x="2269310" y="2121878"/>
            <a:ext cx="7895118" cy="620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ea typeface="Lato Light" panose="020F0502020204030203" pitchFamily="34" charset="0"/>
                <a:cs typeface="Lato Light" panose="020F0502020204030203" pitchFamily="34" charset="0"/>
              </a:rPr>
              <a:t>Reduce integration efforts and improve Interoperability, resulting in cost savings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ea typeface="Lato Light" panose="020F0502020204030203" pitchFamily="34" charset="0"/>
                <a:cs typeface="Lato Light" panose="020F0502020204030203" pitchFamily="34" charset="0"/>
              </a:rPr>
              <a:t>Product lifetime support and services covered by per-copy license at no additional cost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9B3314-CD53-F92E-483F-05C7E371EC7B}"/>
              </a:ext>
            </a:extLst>
          </p:cNvPr>
          <p:cNvSpPr/>
          <p:nvPr/>
        </p:nvSpPr>
        <p:spPr>
          <a:xfrm>
            <a:off x="2248705" y="1772980"/>
            <a:ext cx="9234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cs typeface="Lato Light"/>
              </a:rPr>
              <a:t>Provide a Complete In-Car Connectivity including BT, CP, AA, and ECNR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CF70A0-95D4-5ACD-FDBB-A3BA384267F2}"/>
              </a:ext>
            </a:extLst>
          </p:cNvPr>
          <p:cNvSpPr txBox="1"/>
          <p:nvPr/>
        </p:nvSpPr>
        <p:spPr>
          <a:xfrm>
            <a:off x="2113005" y="3564288"/>
            <a:ext cx="9370531" cy="79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Support to optimize system audio path to reduce RTD (Wireless CP 375ms, which is much lower than 415ms of CP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sepc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Seamless connectivity through Device manager and Resources manager</a:t>
            </a:r>
          </a:p>
          <a:p>
            <a:pPr>
              <a:lnSpc>
                <a:spcPct val="110000"/>
              </a:lnSpc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Pre-test and verification to ease the all the relative certification process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86108D-1AAD-5613-5376-7401B2781F87}"/>
              </a:ext>
            </a:extLst>
          </p:cNvPr>
          <p:cNvSpPr/>
          <p:nvPr/>
        </p:nvSpPr>
        <p:spPr>
          <a:xfrm>
            <a:off x="2092401" y="3229083"/>
            <a:ext cx="62710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cs typeface="Lato Light"/>
              </a:rPr>
              <a:t>Streamlined certification process of BT, CP, AA, and ITU-T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CA44BB9-7041-18BD-2AAE-E0CC1C861AAE}"/>
              </a:ext>
            </a:extLst>
          </p:cNvPr>
          <p:cNvGrpSpPr/>
          <p:nvPr/>
        </p:nvGrpSpPr>
        <p:grpSpPr>
          <a:xfrm>
            <a:off x="773276" y="1702417"/>
            <a:ext cx="986208" cy="1013505"/>
            <a:chOff x="637576" y="1634071"/>
            <a:chExt cx="986208" cy="1013505"/>
          </a:xfrm>
        </p:grpSpPr>
        <p:sp>
          <p:nvSpPr>
            <p:cNvPr id="8" name="Shape 334">
              <a:extLst>
                <a:ext uri="{FF2B5EF4-FFF2-40B4-BE49-F238E27FC236}">
                  <a16:creationId xmlns:a16="http://schemas.microsoft.com/office/drawing/2014/main" id="{8209D295-A456-186B-563E-BD963F46430B}"/>
                </a:ext>
              </a:extLst>
            </p:cNvPr>
            <p:cNvSpPr/>
            <p:nvPr/>
          </p:nvSpPr>
          <p:spPr>
            <a:xfrm>
              <a:off x="637576" y="1634071"/>
              <a:ext cx="928063" cy="1013505"/>
            </a:xfrm>
            <a:prstGeom prst="rect">
              <a:avLst/>
            </a:prstGeom>
            <a:solidFill>
              <a:srgbClr val="27C3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900">
                <a:cs typeface="Lato Light"/>
              </a:endParaRPr>
            </a:p>
          </p:txBody>
        </p:sp>
        <p:sp>
          <p:nvSpPr>
            <p:cNvPr id="9" name="Shape 336">
              <a:extLst>
                <a:ext uri="{FF2B5EF4-FFF2-40B4-BE49-F238E27FC236}">
                  <a16:creationId xmlns:a16="http://schemas.microsoft.com/office/drawing/2014/main" id="{72DEEC51-73F0-CE9B-2A07-732FAF8F9694}"/>
                </a:ext>
              </a:extLst>
            </p:cNvPr>
            <p:cNvSpPr/>
            <p:nvPr/>
          </p:nvSpPr>
          <p:spPr>
            <a:xfrm>
              <a:off x="844164" y="1755162"/>
              <a:ext cx="779620" cy="7796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80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UltraLight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200" dirty="0">
                  <a:solidFill>
                    <a:schemeClr val="bg1"/>
                  </a:solidFill>
                  <a:latin typeface="+mn-lt"/>
                  <a:cs typeface="Lato Light"/>
                </a:rPr>
                <a:t>01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D8A1C4B-B663-0407-9BAA-B434C12AB0AC}"/>
              </a:ext>
            </a:extLst>
          </p:cNvPr>
          <p:cNvGrpSpPr/>
          <p:nvPr/>
        </p:nvGrpSpPr>
        <p:grpSpPr>
          <a:xfrm>
            <a:off x="773276" y="3261981"/>
            <a:ext cx="986208" cy="1013505"/>
            <a:chOff x="637576" y="3119495"/>
            <a:chExt cx="986208" cy="1013505"/>
          </a:xfrm>
        </p:grpSpPr>
        <p:sp>
          <p:nvSpPr>
            <p:cNvPr id="12" name="Shape 342">
              <a:extLst>
                <a:ext uri="{FF2B5EF4-FFF2-40B4-BE49-F238E27FC236}">
                  <a16:creationId xmlns:a16="http://schemas.microsoft.com/office/drawing/2014/main" id="{946FE80B-C2B6-543B-34D8-55995429EBC6}"/>
                </a:ext>
              </a:extLst>
            </p:cNvPr>
            <p:cNvSpPr/>
            <p:nvPr/>
          </p:nvSpPr>
          <p:spPr>
            <a:xfrm>
              <a:off x="637576" y="3119495"/>
              <a:ext cx="928064" cy="1013505"/>
            </a:xfrm>
            <a:prstGeom prst="rect">
              <a:avLst/>
            </a:prstGeom>
            <a:solidFill>
              <a:srgbClr val="1A949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900">
                <a:cs typeface="Lato Light"/>
              </a:endParaRPr>
            </a:p>
          </p:txBody>
        </p:sp>
        <p:sp>
          <p:nvSpPr>
            <p:cNvPr id="13" name="Shape 344">
              <a:extLst>
                <a:ext uri="{FF2B5EF4-FFF2-40B4-BE49-F238E27FC236}">
                  <a16:creationId xmlns:a16="http://schemas.microsoft.com/office/drawing/2014/main" id="{571BC836-B815-E3F0-8281-AA873E0E7E62}"/>
                </a:ext>
              </a:extLst>
            </p:cNvPr>
            <p:cNvSpPr/>
            <p:nvPr/>
          </p:nvSpPr>
          <p:spPr>
            <a:xfrm>
              <a:off x="844164" y="3236438"/>
              <a:ext cx="779620" cy="7796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80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UltraLight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200" dirty="0">
                  <a:solidFill>
                    <a:schemeClr val="bg1"/>
                  </a:solidFill>
                  <a:latin typeface="+mn-lt"/>
                  <a:cs typeface="Lato Light"/>
                </a:rPr>
                <a:t>02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797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1CC970-61B6-0FB3-E537-DBC42AC9A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AAOS Experience and Capabilities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F4BA8E64-AAAF-B998-238D-AAC041DB7A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692955"/>
              </p:ext>
            </p:extLst>
          </p:nvPr>
        </p:nvGraphicFramePr>
        <p:xfrm>
          <a:off x="2369960" y="1546755"/>
          <a:ext cx="7452080" cy="2799618"/>
        </p:xfrm>
        <a:graphic>
          <a:graphicData uri="http://schemas.openxmlformats.org/drawingml/2006/table">
            <a:tbl>
              <a:tblPr/>
              <a:tblGrid>
                <a:gridCol w="2135391">
                  <a:extLst>
                    <a:ext uri="{9D8B030D-6E8A-4147-A177-3AD203B41FA5}">
                      <a16:colId xmlns:a16="http://schemas.microsoft.com/office/drawing/2014/main" val="3254777477"/>
                    </a:ext>
                  </a:extLst>
                </a:gridCol>
                <a:gridCol w="1249276">
                  <a:extLst>
                    <a:ext uri="{9D8B030D-6E8A-4147-A177-3AD203B41FA5}">
                      <a16:colId xmlns:a16="http://schemas.microsoft.com/office/drawing/2014/main" val="3411687200"/>
                    </a:ext>
                  </a:extLst>
                </a:gridCol>
                <a:gridCol w="1263804">
                  <a:extLst>
                    <a:ext uri="{9D8B030D-6E8A-4147-A177-3AD203B41FA5}">
                      <a16:colId xmlns:a16="http://schemas.microsoft.com/office/drawing/2014/main" val="595354558"/>
                    </a:ext>
                  </a:extLst>
                </a:gridCol>
                <a:gridCol w="1234750">
                  <a:extLst>
                    <a:ext uri="{9D8B030D-6E8A-4147-A177-3AD203B41FA5}">
                      <a16:colId xmlns:a16="http://schemas.microsoft.com/office/drawing/2014/main" val="87774131"/>
                    </a:ext>
                  </a:extLst>
                </a:gridCol>
                <a:gridCol w="1568859">
                  <a:extLst>
                    <a:ext uri="{9D8B030D-6E8A-4147-A177-3AD203B41FA5}">
                      <a16:colId xmlns:a16="http://schemas.microsoft.com/office/drawing/2014/main" val="47987670"/>
                    </a:ext>
                  </a:extLst>
                </a:gridCol>
              </a:tblGrid>
              <a:tr h="3440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Automotive Market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Bluetooth 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ECNR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CarPlay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 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081296"/>
                  </a:ext>
                </a:extLst>
              </a:tr>
              <a:tr h="3910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a-DK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OS 4.x to 12</a:t>
                      </a:r>
                      <a:endParaRPr lang="da-DK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　</a:t>
                      </a:r>
                      <a:endParaRPr lang="ja-JP" alt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　</a:t>
                      </a:r>
                      <a:endParaRPr lang="ja-JP" alt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　</a:t>
                      </a:r>
                      <a:endParaRPr lang="ja-JP" alt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146409"/>
                  </a:ext>
                </a:extLst>
              </a:tr>
              <a:tr h="42228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Automotive OS 11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848999"/>
                  </a:ext>
                </a:extLst>
              </a:tr>
              <a:tr h="4692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Automotive OS 12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854189"/>
                  </a:ext>
                </a:extLst>
              </a:tr>
              <a:tr h="3910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Automotive OS 13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173440"/>
                  </a:ext>
                </a:extLst>
              </a:tr>
              <a:tr h="3910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Automotive OS 14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162666"/>
                  </a:ext>
                </a:extLst>
              </a:tr>
              <a:tr h="3910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Android Automotive OS 15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</a:rPr>
                        <a:t>v</a:t>
                      </a:r>
                      <a:endParaRPr lang="en-US" sz="1200" dirty="0">
                        <a:effectLst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940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B5431B8-F460-9401-3941-89341FDC7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0544" y="4830155"/>
            <a:ext cx="159686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 The mark in yellow is we already implement and function complete with customer board . </a:t>
            </a: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7079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36594</TotalTime>
  <Words>423</Words>
  <Application>Microsoft Office PowerPoint</Application>
  <PresentationFormat>寬螢幕</PresentationFormat>
  <Paragraphs>73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Lato Light</vt:lpstr>
      <vt:lpstr>Wingdings</vt:lpstr>
      <vt:lpstr>Custom Design</vt:lpstr>
      <vt:lpstr>Advantages of A&amp;W Bluetooth</vt:lpstr>
      <vt:lpstr>A&amp;W AAOS IOP Service </vt:lpstr>
      <vt:lpstr>A&amp;W Proposal for AAOS</vt:lpstr>
      <vt:lpstr>AAOS Experience and Capabilities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4804</cp:revision>
  <dcterms:created xsi:type="dcterms:W3CDTF">2014-11-12T21:47:38Z</dcterms:created>
  <dcterms:modified xsi:type="dcterms:W3CDTF">2026-02-10T01:05:27Z</dcterms:modified>
  <cp:category/>
</cp:coreProperties>
</file>