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9"/>
  </p:notesMasterIdLst>
  <p:handoutMasterIdLst>
    <p:handoutMasterId r:id="rId10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4vbV8ZsCErXliJPRSlubzHkqjLbW_hHK/view?usp=drive_link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2Wheel Solution</a:t>
            </a:r>
            <a:r>
              <a:rPr lang="en-US" altLang="zh-TW" sz="3000" b="1" dirty="0"/>
              <a:t> for </a:t>
            </a:r>
            <a:r>
              <a:rPr lang="en-US" altLang="ja-JP" sz="3000" b="1" dirty="0"/>
              <a:t>Nippon Seiki(Kondo-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Nippon Seiki would like to see an introduction, including a demo, of the solutions A&amp;W offers for 2-wheel vehicles.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A1: </a:t>
            </a:r>
            <a:r>
              <a:rPr lang="en-US" altLang="zh-TW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https://drive.google.com/file/d/14vbV8ZsCErXliJPRSlubzHkqjLbW_hHK/view?usp=drive_link</a:t>
            </a:r>
            <a:endParaRPr lang="en-US" altLang="zh-TW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Q2: Nippon Seiki does not have a royalty image for A&amp;W's BT Stack or other solutions (ECNR/CP/AA), so we would like to know the royalty image for the expected quantity.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</a:t>
            </a:r>
            <a:r>
              <a:rPr lang="zh-TW" altLang="en-US" sz="1800" dirty="0"/>
              <a:t> </a:t>
            </a:r>
            <a:endParaRPr lang="en-US" altLang="zh-TW" sz="1800" dirty="0"/>
          </a:p>
          <a:p>
            <a:pPr marL="358775" indent="-179388"/>
            <a:r>
              <a:rPr lang="en-US" altLang="zh-TW" sz="1800" dirty="0"/>
              <a:t>BT stack only : USD 0.3 /per pcs (HFP,A2DP routing ,Intercom)</a:t>
            </a:r>
          </a:p>
          <a:p>
            <a:pPr marL="358775" indent="-179388"/>
            <a:r>
              <a:rPr lang="en-US" altLang="zh-TW" sz="1800" dirty="0"/>
              <a:t>BT stack +CarPlay : USD 0.65 /per pcs( + USD 0.25 for Android Auto)</a:t>
            </a:r>
          </a:p>
          <a:p>
            <a:pPr marL="358775" indent="-179388"/>
            <a:r>
              <a:rPr lang="en-US" altLang="zh-TW" sz="1800" dirty="0"/>
              <a:t>ECNR : The ECNR price is around USD 0.4.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Q3: Nippon Seiki would like to compile a document with specific development examples and role assignments in order to explain the outline of A&amp;W's solution and the division of hardware required during development internally.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</a:t>
            </a:r>
            <a:r>
              <a:rPr lang="en-US" altLang="zh-TW" sz="1800" dirty="0"/>
              <a:t>: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Q4: Is it correct to say that Nippon Seiki will provide the H/W (board) to A&amp;W, and A&amp;W will provide a POC that runs on that board?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/>
              <a:t>A4: If Nippon Seki request A&amp;W takes care of all S/W parts, A&amp;W can provide a full demo S/W if H/W, BSP, Toolchains are given.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CC6AC6-60FC-C646-E5EB-0B4D97983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013974"/>
              </p:ext>
            </p:extLst>
          </p:nvPr>
        </p:nvGraphicFramePr>
        <p:xfrm>
          <a:off x="956963" y="4179559"/>
          <a:ext cx="10675196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6869">
                  <a:extLst>
                    <a:ext uri="{9D8B030D-6E8A-4147-A177-3AD203B41FA5}">
                      <a16:colId xmlns:a16="http://schemas.microsoft.com/office/drawing/2014/main" val="560470352"/>
                    </a:ext>
                  </a:extLst>
                </a:gridCol>
                <a:gridCol w="2953265">
                  <a:extLst>
                    <a:ext uri="{9D8B030D-6E8A-4147-A177-3AD203B41FA5}">
                      <a16:colId xmlns:a16="http://schemas.microsoft.com/office/drawing/2014/main" val="3313005335"/>
                    </a:ext>
                  </a:extLst>
                </a:gridCol>
                <a:gridCol w="4683211">
                  <a:extLst>
                    <a:ext uri="{9D8B030D-6E8A-4147-A177-3AD203B41FA5}">
                      <a16:colId xmlns:a16="http://schemas.microsoft.com/office/drawing/2014/main" val="1304243451"/>
                    </a:ext>
                  </a:extLst>
                </a:gridCol>
                <a:gridCol w="2061851">
                  <a:extLst>
                    <a:ext uri="{9D8B030D-6E8A-4147-A177-3AD203B41FA5}">
                      <a16:colId xmlns:a16="http://schemas.microsoft.com/office/drawing/2014/main" val="1413551990"/>
                    </a:ext>
                  </a:extLst>
                </a:gridCol>
              </a:tblGrid>
              <a:tr h="16053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 – 4 Weeks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Depending on the requirements and available resources on Customer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1-2 weeks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478641"/>
                  </a:ext>
                </a:extLst>
              </a:tr>
              <a:tr h="16053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Nippon Seiki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Provide H/W, BSP, Toolchains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Verify H/W connection and Interface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Integrate 1st SDK with its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193783"/>
                  </a:ext>
                </a:extLst>
              </a:tr>
              <a:tr h="30615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A&amp;W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Port to the Target device </a:t>
                      </a:r>
                    </a:p>
                    <a:p>
                      <a:pPr marL="85725" indent="-85725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1st SDK release with major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Complete the rest features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Technical Support &amp; bug 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Test and verification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014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A26F0-536B-E56B-96AA-CFFF72100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7EB39-17B4-D18E-0738-ED5346F3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04D6D-13EE-9CF6-555C-4F1327F9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782" y="794545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Q5: Nippon Seiki wanted to know about ECNR's specific track record and support for A&amp;W's 2Wheel.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A5:</a:t>
            </a:r>
            <a:r>
              <a:rPr lang="en-US" altLang="zh-TW" sz="1800" dirty="0"/>
              <a:t>Refer page 3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6FC0"/>
                </a:solidFill>
              </a:rPr>
              <a:t>Q6: When Nippon Seiki develops a POC to promote to 2 Wheel Vendors, is it possible for A&amp;W to cooperate in the POC development?</a:t>
            </a:r>
            <a:r>
              <a:rPr lang="ja-JP" altLang="en-US" sz="1800" dirty="0">
                <a:solidFill>
                  <a:srgbClr val="006FC0"/>
                </a:solidFill>
              </a:rPr>
              <a:t>　</a:t>
            </a:r>
            <a:r>
              <a:rPr lang="en-US" altLang="ja-JP" sz="1800" dirty="0">
                <a:solidFill>
                  <a:srgbClr val="006FC0"/>
                </a:solidFill>
              </a:rPr>
              <a:t> (Do we have any past experience?) .</a:t>
            </a:r>
            <a:r>
              <a:rPr lang="ja-JP" altLang="en-US" sz="1800" dirty="0">
                <a:solidFill>
                  <a:srgbClr val="006FC0"/>
                </a:solidFill>
              </a:rPr>
              <a:t>　</a:t>
            </a:r>
            <a:endParaRPr lang="en-US" altLang="ja-JP" sz="1800" dirty="0">
              <a:solidFill>
                <a:srgbClr val="006FC0"/>
              </a:solidFill>
            </a:endParaRP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>
                <a:solidFill>
                  <a:srgbClr val="006FC0"/>
                </a:solidFill>
              </a:rPr>
              <a:t>If so, will it be free or paid?</a:t>
            </a:r>
          </a:p>
          <a:p>
            <a:pPr marL="0" indent="0">
              <a:buNone/>
            </a:pPr>
            <a:r>
              <a:rPr lang="ja-JP" altLang="en-US" sz="1800" dirty="0">
                <a:solidFill>
                  <a:srgbClr val="006FC0"/>
                </a:solidFill>
              </a:rPr>
              <a:t>　　</a:t>
            </a:r>
            <a:r>
              <a:rPr lang="en-US" altLang="ja-JP" sz="1800" dirty="0">
                <a:solidFill>
                  <a:srgbClr val="006FC0"/>
                </a:solidFill>
              </a:rPr>
              <a:t>(However, even if A&amp;W develop a POC, Nippon Seiki cannot guarantee that the OEM will adopt A&amp;W's solution.)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A6</a:t>
            </a:r>
            <a:r>
              <a:rPr lang="en-US" altLang="zh-TW" sz="1800" dirty="0"/>
              <a:t>: Yes, we can collaborate for a PoC without any NRE. We’ve been collaborating with NXP, Telechips, MediaTek, and ST for 2W. And some of collaboration has led to real projects. 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Q7: Nippon Seiki would like to know what kind of SOC, MCU, and BT chips A&amp;W has used and what kind of functions these chips have been equipped with.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A7: </a:t>
            </a:r>
            <a:r>
              <a:rPr lang="en-US" altLang="zh-TW" sz="1800" dirty="0"/>
              <a:t>Refer to page 4.</a:t>
            </a: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Q8: Does A&amp;W's CP/AA Solution include Wi-Fi connectivity? I would like to know the scope of support for A&amp;W's CP/AA Solution from Nippon Seiki.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A8</a:t>
            </a:r>
            <a:r>
              <a:rPr lang="en-US" altLang="zh-TW" sz="1800" dirty="0"/>
              <a:t>.A&amp;W CP/AA support include Wire/Wireless C</a:t>
            </a:r>
            <a:r>
              <a:rPr lang="en-US" altLang="ja-JP" sz="1800" dirty="0"/>
              <a:t>onnectivity</a:t>
            </a:r>
            <a:r>
              <a:rPr lang="en-US" altLang="zh-TW" sz="1800" dirty="0"/>
              <a:t> , Device Manager , Resource Manager . </a:t>
            </a:r>
          </a:p>
          <a:p>
            <a:pPr marL="0" indent="0">
              <a:buNone/>
            </a:pPr>
            <a:r>
              <a:rPr lang="en-US" altLang="zh-TW" sz="1800" dirty="0"/>
              <a:t>      Help to pass CP/AA certification</a:t>
            </a:r>
          </a:p>
          <a:p>
            <a:pPr marL="0" indent="0">
              <a:buNone/>
            </a:pPr>
            <a:r>
              <a:rPr lang="en-US" altLang="zh-TW" sz="1800" dirty="0"/>
              <a:t>      If need , A&amp;W also can support to solve system issue , like USB , </a:t>
            </a:r>
            <a:r>
              <a:rPr lang="en-US" altLang="zh-TW" sz="1800" dirty="0" err="1"/>
              <a:t>WiFi</a:t>
            </a:r>
            <a:r>
              <a:rPr lang="en-US" altLang="zh-TW" sz="1800" dirty="0"/>
              <a:t>  and Audio framework .</a:t>
            </a:r>
          </a:p>
          <a:p>
            <a:pPr marL="0" indent="0">
              <a:buNone/>
            </a:pPr>
            <a:endParaRPr lang="en-US" altLang="zh-TW" sz="1800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1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AE0E6-4F06-42A7-13DC-B0916C019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5AEB-7E12-30F4-5D92-F916EEE1D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5FAF6-5FA3-5ED3-780D-DC5C66E11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Q5: Nippon Seiki wanted to know about ECNR's specific track record and support for A&amp;W's 2Wheel.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A5: </a:t>
            </a:r>
            <a:r>
              <a:rPr lang="en-US" altLang="zh-TW" sz="1800" dirty="0"/>
              <a:t>Many customers at Automotive use A&amp;W ECNR.    </a:t>
            </a:r>
          </a:p>
          <a:p>
            <a:pPr marL="0" indent="0">
              <a:buNone/>
            </a:pPr>
            <a:r>
              <a:rPr lang="en-US" altLang="zh-TW" sz="1800" dirty="0"/>
              <a:t>      Currently, our 2Wheel customers in Japan, India, and China do not have ECNR requirements. Some manufacturers have discussed this need, but there are no actual application cases , if Nippon Seiki have some use case we can discuss together .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06130A3-DC8E-059F-BE45-EBB259E48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843556"/>
              </p:ext>
            </p:extLst>
          </p:nvPr>
        </p:nvGraphicFramePr>
        <p:xfrm>
          <a:off x="1829378" y="2538343"/>
          <a:ext cx="7502769" cy="3475433"/>
        </p:xfrm>
        <a:graphic>
          <a:graphicData uri="http://schemas.openxmlformats.org/drawingml/2006/table">
            <a:tbl>
              <a:tblPr/>
              <a:tblGrid>
                <a:gridCol w="1143126">
                  <a:extLst>
                    <a:ext uri="{9D8B030D-6E8A-4147-A177-3AD203B41FA5}">
                      <a16:colId xmlns:a16="http://schemas.microsoft.com/office/drawing/2014/main" val="3893588828"/>
                    </a:ext>
                  </a:extLst>
                </a:gridCol>
                <a:gridCol w="2592158">
                  <a:extLst>
                    <a:ext uri="{9D8B030D-6E8A-4147-A177-3AD203B41FA5}">
                      <a16:colId xmlns:a16="http://schemas.microsoft.com/office/drawing/2014/main" val="1376955856"/>
                    </a:ext>
                  </a:extLst>
                </a:gridCol>
                <a:gridCol w="2398954">
                  <a:extLst>
                    <a:ext uri="{9D8B030D-6E8A-4147-A177-3AD203B41FA5}">
                      <a16:colId xmlns:a16="http://schemas.microsoft.com/office/drawing/2014/main" val="2424603149"/>
                    </a:ext>
                  </a:extLst>
                </a:gridCol>
                <a:gridCol w="1368531">
                  <a:extLst>
                    <a:ext uri="{9D8B030D-6E8A-4147-A177-3AD203B41FA5}">
                      <a16:colId xmlns:a16="http://schemas.microsoft.com/office/drawing/2014/main" val="3523677421"/>
                    </a:ext>
                  </a:extLst>
                </a:gridCol>
              </a:tblGrid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Customer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Status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422196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</a:rPr>
                        <a:t>Japan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 company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Linux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397754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Japan J company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RTOS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1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Shipping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987891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</a:rPr>
                        <a:t>Japan</a:t>
                      </a: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P company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RTOS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248590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Venucia/xx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5819420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Nissan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358739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ECNR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Luxgen/n7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669655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Toyota/TAKUMI/TITAN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Linux 4.x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599878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IRAN/xx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932843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L/LM24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069766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Fortan/BRIA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680104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Geely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Android 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Shipping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64696"/>
                  </a:ext>
                </a:extLst>
              </a:tr>
              <a:tr h="2673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Kaga Fei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Linux 5.15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</a:rPr>
                        <a:t>On Going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02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311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413B3-F89B-8DD5-56D1-5685018F1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28194-87E8-3172-39C7-7F81F0664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6E9D0-D4D3-75EF-A4A7-863600DA0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10312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sz="1800" dirty="0"/>
              <a:t>Q7: Nippon Seiki would like to know what kind of SOC, MCU, and BT chips A&amp;W has used and what kind of functions these chips have been equipped with.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A7: </a:t>
            </a: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pic>
        <p:nvPicPr>
          <p:cNvPr id="6" name="圖片 5" descr="一張含有 文字, 螢幕擷取畫面, 字型, 數字 的圖片&#10;&#10;AI 產生的內容可能不正確。">
            <a:extLst>
              <a:ext uri="{FF2B5EF4-FFF2-40B4-BE49-F238E27FC236}">
                <a16:creationId xmlns:a16="http://schemas.microsoft.com/office/drawing/2014/main" id="{A8D7ACAD-FBCC-BDC2-A4E5-46E59DE99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446" y="1668045"/>
            <a:ext cx="7995139" cy="444810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271B959-B836-07B0-4AB5-1522979D0EEF}"/>
              </a:ext>
            </a:extLst>
          </p:cNvPr>
          <p:cNvSpPr txBox="1">
            <a:spLocks/>
          </p:cNvSpPr>
          <p:nvPr/>
        </p:nvSpPr>
        <p:spPr>
          <a:xfrm>
            <a:off x="1052398" y="1366244"/>
            <a:ext cx="6333140" cy="301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1800" dirty="0"/>
              <a:t>SoC Platform Experience (</a:t>
            </a:r>
            <a:r>
              <a:rPr lang="en-US" altLang="ja-JP" sz="1800" dirty="0" err="1"/>
              <a:t>Bluetooth,ECNR</a:t>
            </a:r>
            <a:r>
              <a:rPr lang="en-US" altLang="ja-JP" sz="1800" dirty="0"/>
              <a:t> , </a:t>
            </a:r>
            <a:r>
              <a:rPr lang="en-US" altLang="ja-JP" sz="1800" dirty="0" err="1"/>
              <a:t>CarPlay,Android</a:t>
            </a:r>
            <a:r>
              <a:rPr lang="en-US" altLang="ja-JP" sz="1800" dirty="0"/>
              <a:t> Auto)</a:t>
            </a:r>
            <a:r>
              <a:rPr lang="zh-TW" altLang="en-US" sz="1800" dirty="0">
                <a:solidFill>
                  <a:srgbClr val="0070C0"/>
                </a:solidFill>
              </a:rPr>
              <a:t>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BD87B7-ABB5-F7E2-C009-220D5859CF0D}"/>
              </a:ext>
            </a:extLst>
          </p:cNvPr>
          <p:cNvSpPr txBox="1">
            <a:spLocks/>
          </p:cNvSpPr>
          <p:nvPr/>
        </p:nvSpPr>
        <p:spPr>
          <a:xfrm>
            <a:off x="1052397" y="6260117"/>
            <a:ext cx="10260371" cy="450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dirty="0"/>
              <a:t>Note </a:t>
            </a:r>
            <a:r>
              <a:rPr lang="en-US" altLang="zh-TW" sz="1800" dirty="0"/>
              <a:t>:</a:t>
            </a:r>
            <a:r>
              <a:rPr lang="zh-TW" altLang="en-US" sz="1800" dirty="0"/>
              <a:t> </a:t>
            </a:r>
            <a:r>
              <a:rPr lang="en-US" altLang="zh-TW" sz="1800" dirty="0"/>
              <a:t>The Bluetooth functionality is the same across different platforms/OS; it is identical in both 4W and 2W products.</a:t>
            </a:r>
            <a:r>
              <a:rPr lang="zh-TW" altLang="en-US" sz="1800" dirty="0">
                <a:solidFill>
                  <a:srgbClr val="0070C0"/>
                </a:solidFill>
              </a:rPr>
              <a:t>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9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C3E9B-3399-CEA2-FE9F-D591835A7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519F0-3722-B7AE-72EC-6E2E09FD4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C94D0A-6893-E11A-5DBD-3556AB737D34}"/>
              </a:ext>
            </a:extLst>
          </p:cNvPr>
          <p:cNvSpPr txBox="1">
            <a:spLocks/>
          </p:cNvSpPr>
          <p:nvPr/>
        </p:nvSpPr>
        <p:spPr>
          <a:xfrm>
            <a:off x="993783" y="1192072"/>
            <a:ext cx="5102217" cy="301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1800" dirty="0"/>
              <a:t>MCU Platform Experience (</a:t>
            </a:r>
            <a:r>
              <a:rPr lang="en-US" altLang="ja-JP" sz="1800" dirty="0" err="1"/>
              <a:t>Bluetooth,ECNR</a:t>
            </a:r>
            <a:r>
              <a:rPr lang="en-US" altLang="ja-JP" sz="1800" dirty="0"/>
              <a:t> )</a:t>
            </a:r>
            <a:r>
              <a:rPr lang="zh-TW" altLang="en-US" sz="1800" dirty="0">
                <a:solidFill>
                  <a:srgbClr val="0070C0"/>
                </a:solidFill>
              </a:rPr>
              <a:t>                </a:t>
            </a: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8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106">
            <a:extLst>
              <a:ext uri="{FF2B5EF4-FFF2-40B4-BE49-F238E27FC236}">
                <a16:creationId xmlns:a16="http://schemas.microsoft.com/office/drawing/2014/main" id="{E5A8E73C-23AC-A1DF-E608-08C0D867E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08188"/>
              </p:ext>
            </p:extLst>
          </p:nvPr>
        </p:nvGraphicFramePr>
        <p:xfrm>
          <a:off x="1552343" y="1666618"/>
          <a:ext cx="8704222" cy="3409472"/>
        </p:xfrm>
        <a:graphic>
          <a:graphicData uri="http://schemas.openxmlformats.org/drawingml/2006/table">
            <a:tbl>
              <a:tblPr firstRow="1" bandRow="1"/>
              <a:tblGrid>
                <a:gridCol w="4352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2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7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Platforms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Operating Systems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1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Renesas 7269, 726A/726B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µ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ITRON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0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STM32 MCU (M3/M7)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µCOSII 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718581"/>
                  </a:ext>
                </a:extLst>
              </a:tr>
              <a:tr h="4854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ST Accordo2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eT-Kernel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4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ST Accordo5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Linux, eT-Kernel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4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Panasonic CUBIT, GERDA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µ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ITRON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NXP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RT1170,1172 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FreeRTOS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42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CA6C3-EB38-5F4E-DACB-05FC8E560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ED14A-82C8-F394-9DBE-BC3A1C12B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</a:t>
            </a:r>
            <a:r>
              <a:rPr lang="en-US" altLang="ja-JP" sz="2800" dirty="0"/>
              <a:t>Nippon Seiki</a:t>
            </a:r>
            <a:r>
              <a:rPr lang="en-US" altLang="zh-TW" sz="2800" dirty="0"/>
              <a:t> </a:t>
            </a:r>
            <a:r>
              <a:rPr lang="en-US" altLang="ja-JP" sz="2800" dirty="0"/>
              <a:t>BT</a:t>
            </a:r>
            <a:r>
              <a:rPr lang="ja-JP" altLang="en-US" sz="2800" dirty="0"/>
              <a:t> </a:t>
            </a:r>
            <a:r>
              <a:rPr lang="en-US" altLang="ja-JP" sz="2800" dirty="0"/>
              <a:t>Stack/ECNR/CP/AA</a:t>
            </a:r>
            <a:r>
              <a:rPr lang="en-US" altLang="zh-TW" sz="2800" dirty="0"/>
              <a:t> Q&amp;A (12/11)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7DB448A-05AD-46EE-B670-DBFD53ED752B}"/>
              </a:ext>
            </a:extLst>
          </p:cNvPr>
          <p:cNvSpPr txBox="1">
            <a:spLocks/>
          </p:cNvSpPr>
          <p:nvPr/>
        </p:nvSpPr>
        <p:spPr>
          <a:xfrm>
            <a:off x="904520" y="977284"/>
            <a:ext cx="5102217" cy="301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メイリオ" panose="020B0604030504040204" pitchFamily="34" charset="-128"/>
                <a:cs typeface="+mn-cs"/>
              </a:rPr>
              <a:t>Bluetooth Chip Experience 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               </a:t>
            </a: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メイリオ" panose="020B0604030504040204" pitchFamily="34" charset="-128"/>
              <a:cs typeface="+mn-cs"/>
            </a:endParaRPr>
          </a:p>
          <a:p>
            <a:pPr marL="0" marR="0" lvl="0" indent="0" algn="l" defTabSz="457189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graphicFrame>
        <p:nvGraphicFramePr>
          <p:cNvPr id="10" name="Table 106">
            <a:extLst>
              <a:ext uri="{FF2B5EF4-FFF2-40B4-BE49-F238E27FC236}">
                <a16:creationId xmlns:a16="http://schemas.microsoft.com/office/drawing/2014/main" id="{B42CA647-5DC2-B888-715C-1C4803736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644445"/>
              </p:ext>
            </p:extLst>
          </p:nvPr>
        </p:nvGraphicFramePr>
        <p:xfrm>
          <a:off x="1314476" y="1267127"/>
          <a:ext cx="9541093" cy="4184103"/>
        </p:xfrm>
        <a:graphic>
          <a:graphicData uri="http://schemas.openxmlformats.org/drawingml/2006/table">
            <a:tbl>
              <a:tblPr firstRow="1" bandRow="1"/>
              <a:tblGrid>
                <a:gridCol w="234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9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9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Brand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Type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Gulim" pitchFamily="34" charset="-127"/>
                        </a:rPr>
                        <a:t>Model No.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Gulim" pitchFamily="34" charset="-127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54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Qualcomm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QCA6564A, QCA6574A, QCA6595 QCA6696,QCA6688, 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QCA6698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…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197838"/>
                  </a:ext>
                </a:extLst>
              </a:tr>
              <a:tr h="6324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Infineon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4335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3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,  43455, 89335, 88335, 89359,89373,88373, 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89570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…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4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NXP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8787, 8887, 8987, 9098, AW690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, AW611,AW693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…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Realtek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8822ES,8821CS,8723</a:t>
                      </a: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DS</a:t>
                      </a:r>
                      <a:r>
                        <a:rPr kumimoji="0" lang="en-US" altLang="ko-K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,8733BS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MTK</a:t>
                      </a:r>
                      <a:endParaRPr kumimoji="0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Gulim" pitchFamily="34" charset="-127"/>
                        <a:cs typeface="Calibri" panose="020F0502020204030204" pitchFamily="34" charset="0"/>
                      </a:endParaRP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BT+WiFi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6630, 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7921</a:t>
                      </a: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..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Realtek 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Bluetooth HCI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8761ATV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225908"/>
                  </a:ext>
                </a:extLst>
              </a:tr>
              <a:tr h="45721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Infineon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Bluetooth HCI Chip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Gulim" pitchFamily="34" charset="-127"/>
                          <a:cs typeface="Calibri" panose="020F0502020204030204" pitchFamily="34" charset="0"/>
                        </a:rPr>
                        <a:t>20713, 89071/2</a:t>
                      </a:r>
                    </a:p>
                  </a:txBody>
                  <a:tcPr marL="360094" marR="360094" marT="22860" marB="2286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44024296-42F7-12AD-16DE-E57938B97D52}"/>
              </a:ext>
            </a:extLst>
          </p:cNvPr>
          <p:cNvSpPr txBox="1"/>
          <p:nvPr/>
        </p:nvSpPr>
        <p:spPr>
          <a:xfrm>
            <a:off x="993783" y="6048435"/>
            <a:ext cx="509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Note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: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altLang="zh-TW" sz="1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The color in Blue mean support LE Audio Chip</a:t>
            </a: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393A39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826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B1033-DA89-8F9E-00A9-E916501C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Questionnaire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1B2AB-3B1A-04DB-0C9D-CE0D980E5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Q1. Are there any requirements from 2W vendors?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Q2. Does Nippon Seiki or Customers prefer any specific platform?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Q3. How much would the POC development cover—only BT, CP/AA connectivity functions, or a complete system including a mature application with CAN, ODD, etc.?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6753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58757</TotalTime>
  <Words>1145</Words>
  <Application>Microsoft Office PowerPoint</Application>
  <PresentationFormat>寬螢幕</PresentationFormat>
  <Paragraphs>183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細明體</vt:lpstr>
      <vt:lpstr>Arial</vt:lpstr>
      <vt:lpstr>Calibri</vt:lpstr>
      <vt:lpstr>Calibri Light</vt:lpstr>
      <vt:lpstr>Wingdings</vt:lpstr>
      <vt:lpstr>Custom Design</vt:lpstr>
      <vt:lpstr> Nippon Seiki BT Stack/ECNR/CP/AA Q&amp;A (12/11)</vt:lpstr>
      <vt:lpstr> Nippon Seiki BT Stack/ECNR/CP/AA Q&amp;A (12/11)</vt:lpstr>
      <vt:lpstr> Nippon Seiki BT Stack/ECNR/CP/AA Q&amp;A (12/11)</vt:lpstr>
      <vt:lpstr> Nippon Seiki BT Stack/ECNR/CP/AA Q&amp;A (12/11)</vt:lpstr>
      <vt:lpstr> Nippon Seiki BT Stack/ECNR/CP/AA Q&amp;A (12/11)</vt:lpstr>
      <vt:lpstr> Nippon Seiki BT Stack/ECNR/CP/AA Q&amp;A (12/11)</vt:lpstr>
      <vt:lpstr>Questionnaire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5746</cp:revision>
  <dcterms:created xsi:type="dcterms:W3CDTF">2014-11-12T21:47:38Z</dcterms:created>
  <dcterms:modified xsi:type="dcterms:W3CDTF">2026-01-09T02:49:35Z</dcterms:modified>
  <cp:category/>
</cp:coreProperties>
</file>