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7"/>
  </p:notesMasterIdLst>
  <p:handoutMasterIdLst>
    <p:handoutMasterId r:id="rId8"/>
  </p:handoutMasterIdLst>
  <p:sldIdLst>
    <p:sldId id="263" r:id="rId2"/>
    <p:sldId id="268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YAMAHA Motor A&amp;W Solution Q&amp;A (10/29)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89" y="881729"/>
            <a:ext cx="11590104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b="1" dirty="0"/>
              <a:t>Questions about</a:t>
            </a:r>
            <a:r>
              <a:rPr lang="ja-JP" altLang="en-US" sz="2400" b="1" dirty="0"/>
              <a:t> </a:t>
            </a:r>
            <a:r>
              <a:rPr lang="en-US" altLang="ja-JP" sz="2400" b="1" dirty="0"/>
              <a:t>A&amp;W Solution</a:t>
            </a:r>
            <a:r>
              <a:rPr lang="en-US" altLang="zh-TW" sz="2400" b="1" dirty="0"/>
              <a:t> for YAMAHA Motor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en-US" altLang="ja-JP" sz="1800" dirty="0"/>
              <a:t>Q1: YAMAHA understands that BT SIG certification is only required for the end product, but why is separate certification required for the BT H/W and Stack?</a:t>
            </a:r>
          </a:p>
          <a:p>
            <a:pPr marL="0" indent="0">
              <a:buNone/>
            </a:pPr>
            <a:r>
              <a:rPr lang="en-US" altLang="ja-JP" sz="1800" dirty="0"/>
              <a:t>     Also, please compare the BT Complete Module and the Stack + BT Chip, and explain who needs to undergo what kind of certification for each.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A1:</a:t>
            </a:r>
            <a:r>
              <a:rPr lang="zh-TW" altLang="en-US" sz="1700" dirty="0">
                <a:solidFill>
                  <a:srgbClr val="0070C0"/>
                </a:solidFill>
              </a:rPr>
              <a:t> </a:t>
            </a:r>
            <a:r>
              <a:rPr lang="en-US" altLang="zh-TW" sz="1700" dirty="0">
                <a:solidFill>
                  <a:srgbClr val="0070C0"/>
                </a:solidFill>
              </a:rPr>
              <a:t> Only listing from end product side is needed for both cases: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For HCI: providing DN/QDID of BT HCI Chip Controller &amp; DN/QDID of A&amp;W stack ( with profiles) to do listing</a:t>
            </a:r>
            <a:r>
              <a:rPr lang="zh-TW" altLang="en-US" sz="1700" dirty="0">
                <a:solidFill>
                  <a:srgbClr val="0070C0"/>
                </a:solidFill>
              </a:rPr>
              <a:t>  </a:t>
            </a:r>
            <a:r>
              <a:rPr lang="en-US" altLang="zh-TW" sz="1700" dirty="0">
                <a:solidFill>
                  <a:srgbClr val="0070C0"/>
                </a:solidFill>
              </a:rPr>
              <a:t> 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For complete type: providing DN/QDID of BT complete Chip to do listing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Q2: What type of contracts has A&amp;W used in past development?</a:t>
            </a:r>
          </a:p>
          <a:p>
            <a:pPr marL="0" indent="0">
              <a:buNone/>
            </a:pPr>
            <a:r>
              <a:rPr lang="en-US" altLang="ja-JP" sz="1800" dirty="0"/>
              <a:t>     For example, is it a three-way contract between the OEM, Tier 1, and A&amp;W?</a:t>
            </a:r>
          </a:p>
          <a:p>
            <a:pPr marL="0" indent="0">
              <a:buNone/>
            </a:pPr>
            <a:r>
              <a:rPr lang="en-US" altLang="ja-JP" sz="1800" dirty="0"/>
              <a:t>     Or is there a contract between Tier 1 (including SI) and A&amp;W, and not a direct contract with the OEM?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</a:t>
            </a:r>
            <a:r>
              <a:rPr lang="en-US" altLang="zh-TW" sz="1800" dirty="0"/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Basically, a contract is only needed with the paying company;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</a:t>
            </a:r>
            <a:r>
              <a:rPr lang="en-US" altLang="zh-TW" sz="1800" dirty="0">
                <a:solidFill>
                  <a:srgbClr val="0070C0"/>
                </a:solidFill>
              </a:rPr>
              <a:t>Not many, but sometimes, a three-way contract is required by end customer for service or NDA purpose.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 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15467-D526-97B1-387E-AE07FC9FA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D567-96ED-7F77-5E6F-A65F8A31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YAMAHA Motor A&amp;W Solution Q&amp;A (10/29)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6169F-09A1-4F12-E596-7DD656524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89" y="881729"/>
            <a:ext cx="11491199" cy="56398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1700" dirty="0"/>
              <a:t>Q3: How A&amp;W guarantees which mobile phones will be able to connect.</a:t>
            </a:r>
          </a:p>
          <a:p>
            <a:pPr marL="0" indent="0">
              <a:buNone/>
            </a:pPr>
            <a:r>
              <a:rPr lang="ja-JP" altLang="en-US" sz="1700" dirty="0"/>
              <a:t>　　</a:t>
            </a:r>
            <a:r>
              <a:rPr lang="en-US" altLang="ja-JP" sz="1700" dirty="0"/>
              <a:t>For example, regarding connectivity with unknown local mobile phones.</a:t>
            </a:r>
          </a:p>
          <a:p>
            <a:pPr marL="0" indent="0">
              <a:buNone/>
            </a:pPr>
            <a:r>
              <a:rPr lang="en-US" altLang="ja-JP" sz="1700" dirty="0"/>
              <a:t>Q4: Oppo phones cannot connect because they do not comply with the BT specifications, and Oppo did not fix the problem, so Yamaha made changes to the Stack. Can A&amp;W provide a similar solution?</a:t>
            </a:r>
          </a:p>
          <a:p>
            <a:pPr marL="0" indent="0">
              <a:buNone/>
            </a:pPr>
            <a:r>
              <a:rPr lang="en-US" altLang="ja-JP" sz="1700" dirty="0"/>
              <a:t>Also, can the current Stack connect to Oppo phones?</a:t>
            </a:r>
          </a:p>
          <a:p>
            <a:pPr marL="0" indent="0">
              <a:buNone/>
            </a:pPr>
            <a:r>
              <a:rPr lang="en-US" altLang="ja-JP" sz="1700" dirty="0"/>
              <a:t>Q5: YAMAHA don't think it's possible to ensure 100% coverage (connectivity) on Android smartphones, but I'd like to know if A&amp;W has any coverage standards.</a:t>
            </a:r>
          </a:p>
          <a:p>
            <a:pPr marL="0" indent="0">
              <a:buNone/>
            </a:pPr>
            <a:r>
              <a:rPr lang="en-US" altLang="ja-JP" sz="1700" dirty="0"/>
              <a:t>Q6: Does A&amp;W Stack guarantee connectivity by evaluating the 3,700 mobile phones they own?</a:t>
            </a:r>
          </a:p>
          <a:p>
            <a:pPr marL="0" indent="0">
              <a:buNone/>
            </a:pPr>
            <a:r>
              <a:rPr lang="en-US" altLang="ja-JP" sz="1700" dirty="0"/>
              <a:t>        Or is the reason they own 3,700 mobile phones a stockpile in case a problem occurs?</a:t>
            </a:r>
          </a:p>
          <a:p>
            <a:pPr marL="0" indent="0">
              <a:buNone/>
            </a:pPr>
            <a:endParaRPr lang="en-US" altLang="ja-JP" sz="1700" dirty="0"/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A:</a:t>
            </a:r>
            <a:r>
              <a:rPr lang="zh-TW" altLang="en-US" sz="1700" dirty="0">
                <a:solidFill>
                  <a:srgbClr val="0070C0"/>
                </a:solidFill>
              </a:rPr>
              <a:t>   </a:t>
            </a:r>
            <a:r>
              <a:rPr lang="en-US" altLang="zh-TW" sz="1700" dirty="0">
                <a:solidFill>
                  <a:srgbClr val="0070C0"/>
                </a:solidFill>
              </a:rPr>
              <a:t> Yes, IOP issue for varieties of mobile phones, headsets, 3rd parties app...is the biggest headache for BT connectivity.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</a:t>
            </a:r>
            <a:r>
              <a:rPr lang="en-US" altLang="zh-TW" sz="1700" dirty="0">
                <a:solidFill>
                  <a:srgbClr val="0070C0"/>
                </a:solidFill>
              </a:rPr>
              <a:t>A&amp;W is likely the world‘s best BT stack provider in car industry, one of the main reasons is to provide the best/most complete IOP. </a:t>
            </a: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altLang="zh-TW" sz="1700" dirty="0">
                <a:solidFill>
                  <a:srgbClr val="0070C0"/>
                </a:solidFill>
              </a:rPr>
              <a:t>(Interoperability)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</a:t>
            </a:r>
            <a:r>
              <a:rPr lang="zh-TW" altLang="en-US" sz="1700" dirty="0">
                <a:solidFill>
                  <a:srgbClr val="0070C0"/>
                </a:solidFill>
              </a:rPr>
              <a:t>   </a:t>
            </a:r>
            <a:r>
              <a:rPr lang="en-US" altLang="zh-TW" sz="1700" dirty="0">
                <a:solidFill>
                  <a:srgbClr val="0070C0"/>
                </a:solidFill>
              </a:rPr>
              <a:t>     1. Own 3700 mobile phones in house, and lots of other devices including headsets, speakers, HID game controllers. 	</a:t>
            </a: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2. A&amp;W IOP covers not only the above devices, but also 3rd- parties apps (e.g., QQ, WeChat, etc.),... 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3. A complete Anti-hacker testing (by </a:t>
            </a:r>
            <a:r>
              <a:rPr lang="en-US" altLang="zh-TW" sz="1700" dirty="0" err="1">
                <a:solidFill>
                  <a:srgbClr val="0070C0"/>
                </a:solidFill>
              </a:rPr>
              <a:t>Defensics</a:t>
            </a:r>
            <a:r>
              <a:rPr lang="en-US" altLang="zh-TW" sz="1700" dirty="0">
                <a:solidFill>
                  <a:srgbClr val="0070C0"/>
                </a:solidFill>
              </a:rPr>
              <a:t> ) is also fully executed.</a:t>
            </a: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4. Many China brand phone phones exists IOP issues, including 3rd party-apps issues. A&amp;W has been focusing these for many years,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     including to provide analysis or possible workarounds. And already got good reputation at this aspect.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    </a:t>
            </a:r>
            <a:r>
              <a:rPr lang="en-US" altLang="zh-TW" sz="1700" dirty="0">
                <a:solidFill>
                  <a:srgbClr val="0070C0"/>
                </a:solidFill>
              </a:rPr>
              <a:t>Some examples of brands: OPPO, HUAWEI, Lenovo, Meizu, Mi, Realme, Vivo, ZTE, and OnePlus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</a:t>
            </a:r>
            <a:r>
              <a:rPr lang="en-US" altLang="zh-TW" sz="1700" dirty="0">
                <a:solidFill>
                  <a:srgbClr val="0070C0"/>
                </a:solidFill>
              </a:rPr>
              <a:t>5. More compatibility issues come for LE audio, including BT chip limitation other than the above.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      A&amp;W is also ready to provide the best.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20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6625A-C919-20BC-540F-8EFBFBB5A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28C7E-070E-750C-AAC4-3B4636CF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YAMAHA Motor A&amp;W Solution Q&amp;A (11/10)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FEF34-3C0E-3ABA-45A1-2D6C34207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89" y="881729"/>
            <a:ext cx="11491199" cy="56398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600" dirty="0"/>
              <a:t>Q7: At Yamaha, we recognize that when a defect such as an inability to connect to BLE is discovered in a product in the market, </a:t>
            </a:r>
          </a:p>
          <a:p>
            <a:pPr marL="0" indent="0">
              <a:buNone/>
            </a:pPr>
            <a:r>
              <a:rPr lang="zh-TW" altLang="en-US" sz="1600" dirty="0"/>
              <a:t>        </a:t>
            </a:r>
            <a:r>
              <a:rPr lang="en-US" altLang="ja-JP" sz="1600" dirty="0"/>
              <a:t>analyzing the cause is a challenge.</a:t>
            </a:r>
          </a:p>
          <a:p>
            <a:pPr marL="0" indent="0">
              <a:buNone/>
            </a:pPr>
            <a:r>
              <a:rPr lang="en-US" altLang="ja-JP" sz="1600" dirty="0"/>
              <a:t>       Please tell us whether A&amp;W offers any services related to cause analysis, and if so, what part of the process can A&amp;W handle?</a:t>
            </a:r>
          </a:p>
          <a:p>
            <a:pPr marL="0" indent="0">
              <a:buNone/>
            </a:pPr>
            <a:r>
              <a:rPr lang="en-US" altLang="ja-JP" sz="1600" dirty="0"/>
              <a:t>       There are various possible causes, such as device-related, app-related, etc. </a:t>
            </a:r>
          </a:p>
          <a:p>
            <a:pPr marL="0" indent="0">
              <a:buNone/>
            </a:pPr>
            <a:r>
              <a:rPr lang="en-US" altLang="ja-JP" sz="1600" dirty="0"/>
              <a:t>       How can A&amp;W isolate the problem and where can they begin their investigation?</a:t>
            </a:r>
          </a:p>
          <a:p>
            <a:pPr marL="0" indent="0">
              <a:buNone/>
            </a:pPr>
            <a:r>
              <a:rPr lang="en-US" altLang="ja-JP" sz="1600" dirty="0"/>
              <a:t>       For example, after the OEM has isolated the issue, the investigation may be limited to the communications aspect.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A7:  A total system quality assurance is one of the major reasons to be the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best compatibility and service</a:t>
            </a:r>
          </a:p>
          <a:p>
            <a:pPr marL="0" indent="0">
              <a:buNone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</a:t>
            </a:r>
            <a:r>
              <a:rPr lang="en-US" altLang="zh-TW" sz="1600" dirty="0">
                <a:solidFill>
                  <a:srgbClr val="0070C0"/>
                </a:solidFill>
              </a:rPr>
              <a:t>  </a:t>
            </a:r>
            <a:r>
              <a:rPr lang="zh-TW" altLang="en-US" sz="1600" dirty="0">
                <a:solidFill>
                  <a:srgbClr val="0070C0"/>
                </a:solidFill>
              </a:rPr>
              <a:t>    </a:t>
            </a:r>
            <a:r>
              <a:rPr lang="en-US" altLang="zh-TW" sz="1600" dirty="0">
                <a:solidFill>
                  <a:srgbClr val="0070C0"/>
                </a:solidFill>
              </a:rPr>
              <a:t>1. App (customer)-oriented : providing App level flow charts/command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lines to communicate with customer for spec,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</a:t>
            </a:r>
            <a:r>
              <a:rPr lang="en-US" altLang="zh-TW" sz="1600" dirty="0">
                <a:solidFill>
                  <a:srgbClr val="0070C0"/>
                </a:solidFill>
              </a:rPr>
              <a:t>flow, use cases in development,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and then spot and solve any error easily in any phase including after mass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production. 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</a:t>
            </a:r>
            <a:r>
              <a:rPr lang="en-US" altLang="zh-TW" sz="1600" dirty="0">
                <a:solidFill>
                  <a:srgbClr val="0070C0"/>
                </a:solidFill>
              </a:rPr>
              <a:t>2. BT chip/module: have long been experienced with all BT chips.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</a:t>
            </a:r>
            <a:r>
              <a:rPr lang="en-US" altLang="zh-TW" sz="1600" dirty="0">
                <a:solidFill>
                  <a:srgbClr val="0070C0"/>
                </a:solidFill>
              </a:rPr>
              <a:t>Always help spot any problem from chip very quickly, even providing chip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design suggestion to better secure reliability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</a:t>
            </a:r>
            <a:r>
              <a:rPr lang="en-US" altLang="zh-TW" sz="1600" dirty="0">
                <a:solidFill>
                  <a:srgbClr val="0070C0"/>
                </a:solidFill>
              </a:rPr>
              <a:t>from the whole system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viewpoint.</a:t>
            </a:r>
          </a:p>
          <a:p>
            <a:pPr marL="0" indent="0">
              <a:buNone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</a:t>
            </a:r>
            <a:r>
              <a:rPr lang="en-US" altLang="zh-TW" sz="1600" dirty="0">
                <a:solidFill>
                  <a:srgbClr val="0070C0"/>
                </a:solidFill>
              </a:rPr>
              <a:t>3. BT stack: using professional way, including DRBFM, FMEA, FTA, or 8D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to do root cause analysis and providing report,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</a:t>
            </a:r>
            <a:r>
              <a:rPr lang="en-US" altLang="zh-TW" sz="1600" dirty="0">
                <a:solidFill>
                  <a:srgbClr val="0070C0"/>
                </a:solidFill>
              </a:rPr>
              <a:t>suggestion or workaround to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customer. </a:t>
            </a: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            </a:t>
            </a:r>
            <a:r>
              <a:rPr lang="en-US" altLang="zh-TW" sz="1600" dirty="0">
                <a:solidFill>
                  <a:srgbClr val="0070C0"/>
                </a:solidFill>
              </a:rPr>
              <a:t>For internal development,  strict development process</a:t>
            </a:r>
            <a:r>
              <a:rPr lang="en-US" altLang="zh-TW" sz="1600" dirty="0"/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 in Car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industry are applied.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142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96323D-A5ED-C719-B67E-5E3CF9169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68764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App level flow charts / Command Line</a:t>
            </a:r>
            <a:endParaRPr lang="zh-TW" altLang="en-US" sz="28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35EEEE7-928D-5022-CD18-476D7847E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440" y="901969"/>
            <a:ext cx="9993120" cy="578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0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F7F8-B28B-77EC-6F3A-D3075C706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6BF1-5E6C-57FB-C258-7122120F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YAMAHA Motor A&amp;W Solution Q&amp;A (11/21)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938C5-678F-7904-46CC-3E131040D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89" y="881729"/>
            <a:ext cx="11491199" cy="20959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Q8: In order for Yamaha to consider whether to recommend A&amp;W Solution to Tier 1 within the company, please answer the following questions about your loyalty image.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Case 1: CP/AA + ECNR + BT Stack Royalty for High-End Products (Condition: 10,000/year)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Case 2: BT Stack Royalty for All Products (Condition: 200,000-500,000/year)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A8: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 BT stack only : USD 0.3 /per pcs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BT stack +CarPlay : USD 0.65 /per pcs( + USD 0.25 for Android Auto)</a:t>
            </a: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     </a:t>
            </a:r>
            <a:r>
              <a:rPr lang="en-US" altLang="zh-TW" sz="1800" dirty="0">
                <a:solidFill>
                  <a:srgbClr val="0070C0"/>
                </a:solidFill>
              </a:rPr>
              <a:t>ECNR : Need to clarify what to do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977A98-A81D-F435-ADEE-1B3684AE7B77}"/>
              </a:ext>
            </a:extLst>
          </p:cNvPr>
          <p:cNvSpPr txBox="1">
            <a:spLocks/>
          </p:cNvSpPr>
          <p:nvPr/>
        </p:nvSpPr>
        <p:spPr>
          <a:xfrm>
            <a:off x="435889" y="3440724"/>
            <a:ext cx="11491199" cy="791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zh-TW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2360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56510</TotalTime>
  <Words>1070</Words>
  <Application>Microsoft Office PowerPoint</Application>
  <PresentationFormat>寬螢幕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Custom Design</vt:lpstr>
      <vt:lpstr> YAMAHA Motor A&amp;W Solution Q&amp;A (10/29)</vt:lpstr>
      <vt:lpstr> YAMAHA Motor A&amp;W Solution Q&amp;A (10/29)</vt:lpstr>
      <vt:lpstr> YAMAHA Motor A&amp;W Solution Q&amp;A (11/10)</vt:lpstr>
      <vt:lpstr>App level flow charts / Command Line</vt:lpstr>
      <vt:lpstr> YAMAHA Motor A&amp;W Solution Q&amp;A (11/21)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5755</cp:revision>
  <dcterms:created xsi:type="dcterms:W3CDTF">2014-11-12T21:47:38Z</dcterms:created>
  <dcterms:modified xsi:type="dcterms:W3CDTF">2025-11-28T00:24:21Z</dcterms:modified>
  <cp:category/>
</cp:coreProperties>
</file>