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8"/>
  </p:notesMasterIdLst>
  <p:handoutMasterIdLst>
    <p:handoutMasterId r:id="rId9"/>
  </p:handoutMasterIdLst>
  <p:sldIdLst>
    <p:sldId id="269" r:id="rId2"/>
    <p:sldId id="268" r:id="rId3"/>
    <p:sldId id="266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F8807-8D52-1DB4-9D01-29AF9261A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0BE22-25EE-DB32-259B-6CA6DA86C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sz="2800" dirty="0" err="1"/>
              <a:t>AlphaTheta</a:t>
            </a:r>
            <a:r>
              <a:rPr lang="en-US" altLang="zh-TW" sz="2800" dirty="0"/>
              <a:t>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08EA5-5774-FB0D-C6C2-860079923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465" y="891153"/>
            <a:ext cx="11663792" cy="588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A&amp;W BT Stack</a:t>
            </a:r>
            <a:r>
              <a:rPr lang="en-US" altLang="ja-JP" sz="3000" b="1" dirty="0"/>
              <a:t> Lite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 </a:t>
            </a:r>
            <a:r>
              <a:rPr lang="en-US" altLang="ja-JP" sz="3000" b="1" dirty="0" err="1"/>
              <a:t>AlphaTheta</a:t>
            </a:r>
            <a:r>
              <a:rPr lang="en-US" altLang="ja-JP" sz="3000" b="1" dirty="0"/>
              <a:t> Corporation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600" dirty="0"/>
              <a:t>Q1: What is the difference between command line I/F and conventional Stack I/F?</a:t>
            </a:r>
          </a:p>
          <a:p>
            <a:pPr marL="0" indent="0">
              <a:buNone/>
            </a:pPr>
            <a:r>
              <a:rPr lang="en-US" altLang="ja-JP" sz="1600" dirty="0"/>
              <a:t>        If a command line interface is adopted, will the </a:t>
            </a:r>
            <a:r>
              <a:rPr lang="en-US" altLang="ja-JP" sz="1600" dirty="0" err="1"/>
              <a:t>AlphaTheta</a:t>
            </a:r>
            <a:r>
              <a:rPr lang="en-US" altLang="ja-JP" sz="1600" dirty="0"/>
              <a:t> be able to control the HCI module using the same software </a:t>
            </a:r>
          </a:p>
          <a:p>
            <a:pPr marL="0" indent="0">
              <a:buNone/>
            </a:pPr>
            <a:r>
              <a:rPr lang="en-US" altLang="ja-JP" sz="1600" dirty="0"/>
              <a:t>        that controls the BT Complete Module?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A1: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The conventional API is for Bluetooth savvy engineers with more flexibility. 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Using Command- lines requires no Bluetooth knowledge.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1.Take the current project example : only 3 simple commands needed to complete the whole job 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       </a:t>
            </a:r>
            <a:r>
              <a:rPr lang="en-US" altLang="zh-TW" sz="1600" dirty="0" err="1">
                <a:solidFill>
                  <a:srgbClr val="0070C0"/>
                </a:solidFill>
              </a:rPr>
              <a:t>init</a:t>
            </a:r>
            <a:r>
              <a:rPr lang="en-US" altLang="zh-TW" sz="1600" dirty="0">
                <a:solidFill>
                  <a:srgbClr val="0070C0"/>
                </a:solidFill>
              </a:rPr>
              <a:t>: to initiate the Bluetooth chip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</a:t>
            </a:r>
            <a:r>
              <a:rPr lang="en-US" altLang="zh-TW" sz="1600" dirty="0">
                <a:solidFill>
                  <a:srgbClr val="0070C0"/>
                </a:solidFill>
              </a:rPr>
              <a:t> </a:t>
            </a:r>
            <a:r>
              <a:rPr lang="zh-TW" altLang="en-US" sz="1600" dirty="0">
                <a:solidFill>
                  <a:srgbClr val="0070C0"/>
                </a:solidFill>
              </a:rPr>
              <a:t>      </a:t>
            </a:r>
            <a:r>
              <a:rPr lang="en-US" altLang="zh-TW" sz="1600" dirty="0">
                <a:solidFill>
                  <a:srgbClr val="0070C0"/>
                </a:solidFill>
              </a:rPr>
              <a:t>create service: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to create </a:t>
            </a:r>
            <a:r>
              <a:rPr lang="en-US" altLang="zh-TW" sz="1600" dirty="0" err="1">
                <a:solidFill>
                  <a:srgbClr val="0070C0"/>
                </a:solidFill>
              </a:rPr>
              <a:t>AlphaTheta’s</a:t>
            </a:r>
            <a:r>
              <a:rPr lang="en-US" altLang="zh-TW" sz="1600" dirty="0">
                <a:solidFill>
                  <a:srgbClr val="0070C0"/>
                </a:solidFill>
              </a:rPr>
              <a:t> GATT database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      notification: to send AT’s control data to the phone 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2. This is even much simpler than using the complete type chip, because complete type is also designed to meet all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  requests of all customers. 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3. Any other requests needed in the future, A&amp;W can provide updates any time with no effort of </a:t>
            </a:r>
            <a:r>
              <a:rPr lang="en-US" altLang="zh-TW" sz="1600" dirty="0" err="1">
                <a:solidFill>
                  <a:srgbClr val="0070C0"/>
                </a:solidFill>
              </a:rPr>
              <a:t>AlphaTheta</a:t>
            </a:r>
            <a:r>
              <a:rPr lang="en-US" altLang="zh-TW" sz="1600" dirty="0">
                <a:solidFill>
                  <a:srgbClr val="0070C0"/>
                </a:solidFill>
              </a:rPr>
              <a:t>.</a:t>
            </a:r>
            <a:endParaRPr lang="zh-TW" altLang="zh-TW" sz="1600" dirty="0">
              <a:solidFill>
                <a:srgbClr val="0070C0"/>
              </a:solidFill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CE61FE7-B22D-A3A3-6316-142C018569A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59432" y="5063399"/>
            <a:ext cx="5319160" cy="164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1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1889A-4441-2D66-110B-1B2D9998D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83CAB-7FFC-D23A-1794-C041C6036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sz="2800" dirty="0" err="1"/>
              <a:t>AlphaTheta</a:t>
            </a:r>
            <a:r>
              <a:rPr lang="en-US" altLang="zh-TW" sz="2800" dirty="0"/>
              <a:t>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975D3-0F4F-2C0C-D7EF-47F24DB6D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80" y="980793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Q2: Can A&amp;W provide support for the HCI module selected by </a:t>
            </a:r>
            <a:r>
              <a:rPr lang="en-US" altLang="ja-JP" sz="1800" dirty="0" err="1"/>
              <a:t>AlphaTheta</a:t>
            </a:r>
            <a:r>
              <a:rPr lang="en-US" altLang="ja-JP" sz="1800" dirty="0"/>
              <a:t>, including the H/W and driver S/W? </a:t>
            </a:r>
          </a:p>
          <a:p>
            <a:pPr marL="0" indent="0">
              <a:buNone/>
            </a:pPr>
            <a:r>
              <a:rPr lang="en-US" altLang="ja-JP" sz="1800" dirty="0"/>
              <a:t>       (</a:t>
            </a:r>
            <a:r>
              <a:rPr lang="en-US" altLang="ja-JP" sz="1800" dirty="0" err="1"/>
              <a:t>AlphaTheta</a:t>
            </a:r>
            <a:r>
              <a:rPr lang="en-US" altLang="ja-JP" sz="1800" dirty="0"/>
              <a:t> wants to reduce the burden of coordinating development with two companies: the stack and the H/W)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 1. A&amp;W is a global BT stack leading company. All our customers buy BT modules separately without any problem,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no matter how complicated applications or any BT/</a:t>
            </a:r>
            <a:r>
              <a:rPr lang="en-US" altLang="zh-TW" sz="1800" dirty="0" err="1">
                <a:solidFill>
                  <a:srgbClr val="0070C0"/>
                </a:solidFill>
              </a:rPr>
              <a:t>WiFi</a:t>
            </a:r>
            <a:r>
              <a:rPr lang="en-US" altLang="zh-TW" sz="1800" dirty="0">
                <a:solidFill>
                  <a:srgbClr val="0070C0"/>
                </a:solidFill>
              </a:rPr>
              <a:t> chips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2. A&amp;W knows much more for any BT related, so easily help module maker identify where the problem is.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All our customers appreciate and enjoy the expertise and service from A&amp;W at this aspect.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Just let us support when needed, or even just let A&amp;W co-work with module maker, almost no effort/headache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to </a:t>
            </a:r>
            <a:r>
              <a:rPr lang="en-US" altLang="zh-TW" sz="1800" dirty="0" err="1">
                <a:solidFill>
                  <a:srgbClr val="0070C0"/>
                </a:solidFill>
              </a:rPr>
              <a:t>AlphaTheta</a:t>
            </a:r>
            <a:r>
              <a:rPr lang="en-US" altLang="zh-TW" sz="1800" dirty="0">
                <a:solidFill>
                  <a:srgbClr val="0070C0"/>
                </a:solidFill>
              </a:rPr>
              <a:t>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606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D7275-3AB4-A86F-FEFD-0A08DA764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3D33A-79E0-1738-C10D-C36A92A3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89AAC-2807-00D2-D185-50A083AB2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715" y="904977"/>
            <a:ext cx="11671541" cy="5759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800" dirty="0"/>
              <a:t>Q3: Please provide an estimate of the ROM/RAM for the command write interface, including the LE-Audio (Audio Stack) </a:t>
            </a:r>
          </a:p>
          <a:p>
            <a:pPr marL="0" indent="0">
              <a:buNone/>
            </a:pPr>
            <a:r>
              <a:rPr lang="en-US" altLang="ja-JP" sz="1800" dirty="0"/>
              <a:t>       ROM/RAM.</a:t>
            </a:r>
            <a:r>
              <a:rPr lang="ja-JP" altLang="en-US" sz="1800" dirty="0"/>
              <a:t> </a:t>
            </a:r>
            <a:r>
              <a:rPr lang="en-US" altLang="ja-JP" sz="1800" dirty="0"/>
              <a:t>(Could you recommend an HCI module that supports Classic/LE-Audio Dual/BLE MIDI?)</a:t>
            </a:r>
          </a:p>
          <a:p>
            <a:pPr marL="0" indent="0">
              <a:buNone/>
            </a:pPr>
            <a:r>
              <a:rPr lang="en-US" altLang="ja-JP" sz="1800" dirty="0"/>
              <a:t>      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A3: </a:t>
            </a:r>
            <a:r>
              <a:rPr lang="en-US" altLang="zh-TW" sz="1800" dirty="0">
                <a:solidFill>
                  <a:srgbClr val="0070C0"/>
                </a:solidFill>
              </a:rPr>
              <a:t>1.Experience for LE Audio chips: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Infineon: 55513, 55571, 89570, 8x310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NXP: IW611, IW693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Qualcomm: 6698, 6696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MTK:7921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Among these, the Infineon 8x310 chip is Bluetooth-only and with a built-in LC3 codec.</a:t>
            </a: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     2. A&amp;W LE Audio ROM/RAM size :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Using a built-in LC3 codec Bluetooth chip is recommended, if ROM/RAM in MCU is not enough.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dirty="0"/>
              <a:t>	</a:t>
            </a:r>
            <a:endParaRPr lang="zh-TW" altLang="zh-TW" dirty="0"/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422DC1B3-BCFE-1DA0-4193-EF737DFE744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443" y="4440439"/>
            <a:ext cx="4961910" cy="968469"/>
          </a:xfrm>
          <a:prstGeom prst="rect">
            <a:avLst/>
          </a:prstGeom>
        </p:spPr>
      </p:pic>
      <p:pic>
        <p:nvPicPr>
          <p:cNvPr id="7" name="table">
            <a:extLst>
              <a:ext uri="{FF2B5EF4-FFF2-40B4-BE49-F238E27FC236}">
                <a16:creationId xmlns:a16="http://schemas.microsoft.com/office/drawing/2014/main" id="{2C2DDA51-BA59-B67A-6ACA-3A252E6A475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77503" y="4440439"/>
            <a:ext cx="5419054" cy="103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1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A8DE3-847D-6A32-96F5-D45299DA2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85640-B4EC-6465-FA44-6B9C97698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 fontScale="90000"/>
          </a:bodyPr>
          <a:lstStyle/>
          <a:p>
            <a:r>
              <a:rPr lang="en-US" altLang="zh-TW" sz="2800" dirty="0"/>
              <a:t>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(10/10,17)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DC47-1C83-47E6-9579-55A50A7D1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715" y="904977"/>
            <a:ext cx="11671541" cy="5759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800" dirty="0"/>
              <a:t>Q4: Will A&amp;W's LE-Audio stack support the Public Broadcast Profile (PBP)? </a:t>
            </a:r>
          </a:p>
          <a:p>
            <a:pPr marL="0" indent="0">
              <a:buNone/>
            </a:pPr>
            <a:r>
              <a:rPr lang="en-US" altLang="ja-JP" sz="1800" dirty="0"/>
              <a:t>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A4: 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Already done.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</a:t>
            </a:r>
          </a:p>
          <a:p>
            <a:pPr marL="0" indent="0">
              <a:buNone/>
            </a:pPr>
            <a:r>
              <a:rPr lang="en-US" altLang="ja-JP" sz="1800" dirty="0"/>
              <a:t>Q5: </a:t>
            </a:r>
            <a:r>
              <a:rPr lang="en-US" altLang="ja-JP" sz="1800" dirty="0" err="1"/>
              <a:t>AlphaTheta</a:t>
            </a:r>
            <a:r>
              <a:rPr lang="en-US" altLang="ja-JP" sz="1800" dirty="0"/>
              <a:t> is interested in </a:t>
            </a:r>
            <a:r>
              <a:rPr lang="en-US" altLang="zh-TW" sz="1800" dirty="0"/>
              <a:t>BLE</a:t>
            </a:r>
            <a:r>
              <a:rPr lang="en-US" altLang="ja-JP" sz="1800" dirty="0"/>
              <a:t> channel sounding function, but would like to know the market trends and the development status of A&amp;W.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A5: </a:t>
            </a:r>
            <a:r>
              <a:rPr lang="en-US" altLang="zh-TW" sz="1800" dirty="0">
                <a:solidFill>
                  <a:srgbClr val="0070C0"/>
                </a:solidFill>
              </a:rPr>
              <a:t>It is mainly used for distance and location measurement ( ex: keyless…). We can provide more if needed.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420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500" dirty="0"/>
              <a:t>Alpha Theta Corporation A</a:t>
            </a:r>
            <a:r>
              <a:rPr lang="en-US" altLang="ja-JP" sz="2500" dirty="0"/>
              <a:t>&amp;</a:t>
            </a:r>
            <a:r>
              <a:rPr lang="en-US" altLang="zh-TW" sz="2500" dirty="0"/>
              <a:t>W BT Stack  Lite Q&amp;A (10/10,17)</a:t>
            </a:r>
            <a:endParaRPr lang="zh-TW" altLang="en-US" sz="25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4210" y="1432800"/>
            <a:ext cx="11213024" cy="474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Q6: Regarding Q4 in the document, could you please tell me the DN (or QDID) of your PBP-compatible stack?</a:t>
            </a:r>
          </a:p>
          <a:p>
            <a:pPr marL="0" indent="0">
              <a:buNone/>
            </a:pPr>
            <a:r>
              <a:rPr lang="en-US" altLang="ja-JP" sz="1800" dirty="0"/>
              <a:t>       I would like to know whether you register the LE Audio stack, including PBP, as a Core Host (formerly known as Host Subsystem or Host Component), or whether you register PBP individually as an X2 core Layer (formerly known as Profile Subsystem).</a:t>
            </a:r>
          </a:p>
          <a:p>
            <a:pPr marL="0" indent="0">
              <a:buNone/>
            </a:pPr>
            <a:r>
              <a:rPr lang="en-US" altLang="ja-JP" sz="1800" dirty="0"/>
              <a:t>       Currently, </a:t>
            </a:r>
            <a:r>
              <a:rPr lang="en-US" altLang="ja-JP" sz="1800" dirty="0" err="1"/>
              <a:t>Silex</a:t>
            </a:r>
            <a:r>
              <a:rPr lang="en-US" altLang="ja-JP" sz="1800" dirty="0"/>
              <a:t> has told us that your LE Audio-compatible stack has QDID 243797, but if you also support PBP when you add LE Audio support to our product, I would like to confirm what DN (QDID) combination your stack will have.</a:t>
            </a:r>
          </a:p>
          <a:p>
            <a:pPr marL="0" indent="0">
              <a:buNone/>
            </a:pPr>
            <a:r>
              <a:rPr lang="en-US" altLang="ja-JP" sz="1800" dirty="0"/>
              <a:t>        In any case, I believe that PBP will be subject to IOPT when our product is </a:t>
            </a:r>
            <a:r>
              <a:rPr lang="en-US" altLang="ja-JP" sz="1800"/>
              <a:t>registered.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A6: 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1. According to A&amp;W’s plan, the Profile DN including PBP (X2Core) will be obtained by the end of December 2025.</a:t>
            </a:r>
            <a:br>
              <a:rPr lang="en-US" altLang="zh-TW" sz="1800" dirty="0">
                <a:solidFill>
                  <a:srgbClr val="0070C0"/>
                </a:solidFill>
              </a:rPr>
            </a:br>
            <a:r>
              <a:rPr lang="en-US" altLang="zh-TW" sz="1800" dirty="0">
                <a:solidFill>
                  <a:srgbClr val="0070C0"/>
                </a:solidFill>
              </a:rPr>
              <a:t>            </a:t>
            </a:r>
            <a:r>
              <a:rPr lang="en-US" altLang="zh-TW" sz="1800" dirty="0" err="1">
                <a:solidFill>
                  <a:srgbClr val="0070C0"/>
                </a:solidFill>
              </a:rPr>
              <a:t>AlphaTheta’s</a:t>
            </a:r>
            <a:r>
              <a:rPr lang="en-US" altLang="zh-TW" sz="1800" dirty="0">
                <a:solidFill>
                  <a:srgbClr val="0070C0"/>
                </a:solidFill>
              </a:rPr>
              <a:t> product can use A&amp;W’s Profile DN and Stack QDID 243797 to apply for the product DN.</a:t>
            </a: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2. If </a:t>
            </a:r>
            <a:r>
              <a:rPr lang="en-US" altLang="zh-TW" sz="1800" dirty="0" err="1">
                <a:solidFill>
                  <a:srgbClr val="0070C0"/>
                </a:solidFill>
              </a:rPr>
              <a:t>AlphaTheta</a:t>
            </a:r>
            <a:r>
              <a:rPr lang="en-US" altLang="zh-TW" sz="1800" dirty="0">
                <a:solidFill>
                  <a:srgbClr val="0070C0"/>
                </a:solidFill>
              </a:rPr>
              <a:t> needs to use the PBP or other Profile DN earlier, please let A&amp;W know.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 Lead Time is around one month.</a:t>
            </a:r>
            <a:br>
              <a:rPr lang="en-US" altLang="zh-TW" sz="1800" dirty="0">
                <a:solidFill>
                  <a:srgbClr val="0070C0"/>
                </a:solidFill>
              </a:rPr>
            </a:b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F7E62-E28E-271B-E933-E9ADA6117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746639-7EA0-7236-7453-32D37F48C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500" dirty="0" err="1"/>
              <a:t>AlphaTheta</a:t>
            </a:r>
            <a:r>
              <a:rPr lang="en-US" altLang="zh-TW" sz="2500" dirty="0"/>
              <a:t> Corporation A</a:t>
            </a:r>
            <a:r>
              <a:rPr lang="en-US" altLang="ja-JP" sz="2500" dirty="0"/>
              <a:t>&amp;</a:t>
            </a:r>
            <a:r>
              <a:rPr lang="en-US" altLang="zh-TW" sz="2500" dirty="0"/>
              <a:t>W BT Stack  Lite Q&amp;A (10/20)</a:t>
            </a:r>
            <a:endParaRPr lang="zh-TW" altLang="en-US" sz="25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5EAD2F-224C-EFDD-6245-00166377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210" y="1432800"/>
            <a:ext cx="11213024" cy="474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Q7: When </a:t>
            </a:r>
            <a:r>
              <a:rPr lang="en-US" altLang="ja-JP" sz="1800" dirty="0" err="1"/>
              <a:t>Alpha</a:t>
            </a:r>
            <a:r>
              <a:rPr lang="en-US" altLang="zh-TW" sz="1800" dirty="0" err="1"/>
              <a:t>Theta</a:t>
            </a:r>
            <a:r>
              <a:rPr lang="en-US" altLang="ja-JP" sz="1800" dirty="0"/>
              <a:t> considers the A&amp;W Command Line Solution, we are concerned about the ROM/RAM and CPU load of the system CPU.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/>
              <a:t>※If the CPU performance is insufficient, considering the above chip will increase costs.</a:t>
            </a:r>
          </a:p>
          <a:p>
            <a:pPr marL="0" indent="0">
              <a:buNone/>
            </a:pPr>
            <a:r>
              <a:rPr lang="en-US" altLang="ja-JP" sz="1800" dirty="0"/>
              <a:t>Please estimate the ROM/RAM capacity and CPU load if the same BT specifications (including LE-Audio) as the Silex </a:t>
            </a:r>
            <a:r>
              <a:rPr lang="en-US" altLang="ja-JP" sz="1800" dirty="0" err="1"/>
              <a:t>Wifi</a:t>
            </a:r>
            <a:r>
              <a:rPr lang="en-US" altLang="ja-JP" sz="1800" dirty="0"/>
              <a:t>/BT Module are achieved with a command line solution.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/>
              <a:t>※</a:t>
            </a:r>
            <a:r>
              <a:rPr lang="en-US" altLang="ja-JP" sz="1800"/>
              <a:t>AlphaThetat </a:t>
            </a:r>
            <a:r>
              <a:rPr lang="en-US" altLang="ja-JP" sz="1800" dirty="0"/>
              <a:t>biggest concern is whether the LC3 coding/decoding (M/W) will be able to withstand the system demands.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A7: 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ARM Cortex A7 LC3 CPU usage estimation (based on measurements from Cortex A53):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	Audio format: 160kbps stereo 48kHz</a:t>
            </a:r>
          </a:p>
          <a:p>
            <a:pPr marL="0" indent="0">
              <a:buNone/>
            </a:pPr>
            <a:br>
              <a:rPr lang="en-US" altLang="zh-TW" sz="1800" dirty="0">
                <a:solidFill>
                  <a:srgbClr val="0070C0"/>
                </a:solidFill>
              </a:rPr>
            </a:b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A3FF44E-8317-645C-F106-CACCC6DAA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749798"/>
              </p:ext>
            </p:extLst>
          </p:nvPr>
        </p:nvGraphicFramePr>
        <p:xfrm>
          <a:off x="838926" y="4197086"/>
          <a:ext cx="570121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440">
                  <a:extLst>
                    <a:ext uri="{9D8B030D-6E8A-4147-A177-3AD203B41FA5}">
                      <a16:colId xmlns:a16="http://schemas.microsoft.com/office/drawing/2014/main" val="3706451438"/>
                    </a:ext>
                  </a:extLst>
                </a:gridCol>
                <a:gridCol w="1907177">
                  <a:extLst>
                    <a:ext uri="{9D8B030D-6E8A-4147-A177-3AD203B41FA5}">
                      <a16:colId xmlns:a16="http://schemas.microsoft.com/office/drawing/2014/main" val="3887128537"/>
                    </a:ext>
                  </a:extLst>
                </a:gridCol>
                <a:gridCol w="1924594">
                  <a:extLst>
                    <a:ext uri="{9D8B030D-6E8A-4147-A177-3AD203B41FA5}">
                      <a16:colId xmlns:a16="http://schemas.microsoft.com/office/drawing/2014/main" val="3825569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LC3 Decoder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LC3 Encoder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880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CPU (MHz)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106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186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1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RAM (KB)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53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32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510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ROM (KB)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84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103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11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21986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54322</TotalTime>
  <Words>1023</Words>
  <Application>Microsoft Office PowerPoint</Application>
  <PresentationFormat>寬螢幕</PresentationFormat>
  <Paragraphs>82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Custom Design</vt:lpstr>
      <vt:lpstr> AlphaTheta Corporation A&amp;W BT Stack  Lite Q&amp;A (10/10)</vt:lpstr>
      <vt:lpstr> AlphaTheta Corporation A&amp;W BT Stack  Lite Q&amp;A (10/10)</vt:lpstr>
      <vt:lpstr>Alpha Theta Corporation A&amp;W BT Stack  Lite Q&amp;A (10/10)</vt:lpstr>
      <vt:lpstr>Alpha Theta Corporation A&amp;W BT Stack  Lite Q&amp;A (10/10,17)</vt:lpstr>
      <vt:lpstr>Alpha Theta Corporation A&amp;W BT Stack  Lite Q&amp;A (10/10,17)</vt:lpstr>
      <vt:lpstr>AlphaTheta Corporation A&amp;W BT Stack  Lite Q&amp;A (10/20)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</dc:creator>
  <cp:lastModifiedBy>Perry chang</cp:lastModifiedBy>
  <cp:revision>5771</cp:revision>
  <dcterms:created xsi:type="dcterms:W3CDTF">2014-11-12T21:47:38Z</dcterms:created>
  <dcterms:modified xsi:type="dcterms:W3CDTF">2025-11-28T00:19:15Z</dcterms:modified>
</cp:coreProperties>
</file>