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notesMasterIdLst>
    <p:notesMasterId r:id="rId3"/>
  </p:notesMasterIdLst>
  <p:handoutMasterIdLst>
    <p:handoutMasterId r:id="rId4"/>
  </p:handoutMasterIdLst>
  <p:sldIdLst>
    <p:sldId id="263" r:id="rId2"/>
  </p:sldIdLst>
  <p:sldSz cx="12192000" cy="6858000"/>
  <p:notesSz cx="6858000" cy="9144000"/>
  <p:defaultTextStyle>
    <a:defPPr>
      <a:defRPr lang="en-US"/>
    </a:defPPr>
    <a:lvl1pPr marL="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9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94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91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89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86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24" userDrawn="1">
          <p15:clr>
            <a:srgbClr val="A4A3A4"/>
          </p15:clr>
        </p15:guide>
        <p15:guide id="2" orient="horz" pos="180" userDrawn="1">
          <p15:clr>
            <a:srgbClr val="A4A3A4"/>
          </p15:clr>
        </p15:guide>
        <p15:guide id="3" pos="3840" userDrawn="1">
          <p15:clr>
            <a:srgbClr val="A4A3A4"/>
          </p15:clr>
        </p15:guide>
        <p15:guide id="4" pos="455" userDrawn="1">
          <p15:clr>
            <a:srgbClr val="A4A3A4"/>
          </p15:clr>
        </p15:guide>
        <p15:guide id="5" pos="7225" userDrawn="1">
          <p15:clr>
            <a:srgbClr val="A4A3A4"/>
          </p15:clr>
        </p15:guide>
        <p15:guide id="6" orient="horz" pos="2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FC0"/>
    <a:srgbClr val="2196F3"/>
    <a:srgbClr val="BBD275"/>
    <a:srgbClr val="F2F2F2"/>
    <a:srgbClr val="00AFF0"/>
    <a:srgbClr val="7F7F7F"/>
    <a:srgbClr val="4E617A"/>
    <a:srgbClr val="B03B3F"/>
    <a:srgbClr val="445468"/>
    <a:srgbClr val="7B8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897" autoAdjust="0"/>
    <p:restoredTop sz="79369" autoAdjust="0"/>
  </p:normalViewPr>
  <p:slideViewPr>
    <p:cSldViewPr snapToGrid="0" snapToObjects="1">
      <p:cViewPr varScale="1">
        <p:scale>
          <a:sx n="82" d="100"/>
          <a:sy n="82" d="100"/>
        </p:scale>
        <p:origin x="588" y="90"/>
      </p:cViewPr>
      <p:guideLst>
        <p:guide orient="horz" pos="4124"/>
        <p:guide orient="horz" pos="180"/>
        <p:guide pos="3840"/>
        <p:guide pos="455"/>
        <p:guide pos="7225"/>
        <p:guide orient="horz" pos="2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4" d="100"/>
        <a:sy n="24" d="100"/>
      </p:scale>
      <p:origin x="0" y="2544"/>
    </p:cViewPr>
  </p:sorterViewPr>
  <p:notesViewPr>
    <p:cSldViewPr snapToGrid="0" snapToObjects="1">
      <p:cViewPr varScale="1">
        <p:scale>
          <a:sx n="86" d="100"/>
          <a:sy n="86" d="100"/>
        </p:scale>
        <p:origin x="386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0D10F59-8ACC-4663-8C2A-570A112049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637D57-B97E-42F5-8476-EB81689E0E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914A51-A0F1-466D-A658-8BC31F3D95A0}" type="datetimeFigureOut">
              <a:rPr lang="en-US" smtClean="0"/>
              <a:pPr/>
              <a:t>10/27/2025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9899B3-B33A-4EA9-8156-CF1990109B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324FE4-251C-4954-A1CB-FDB3EA793B8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DEA3E-21B6-4F73-B86D-EC95D80D77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263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10/27/2025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1pPr>
    <a:lvl2pPr marL="457097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2pPr>
    <a:lvl3pPr marL="914194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3pPr>
    <a:lvl4pPr marL="1371291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4pPr>
    <a:lvl5pPr marL="1828389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5pPr>
    <a:lvl6pPr marL="2285486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3A672EE-90E8-4860-A6D6-22159C48E3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A8601D3-507B-4164-A6A1-4B0DD5655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27418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9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8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6EFE67-9631-2BA5-70C1-786E95D2C0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84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925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8B69E70-10BD-BF96-E194-5D5164E12B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92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588654"/>
            <a:ext cx="10515164" cy="4588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483E2-CB6B-4E60-8A90-A1FBC75CCCD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496000" y="1050713"/>
            <a:ext cx="7200000" cy="276999"/>
          </a:xfrm>
        </p:spPr>
        <p:txBody>
          <a:bodyPr wrap="none" lIns="0" tIns="0" rIns="0" bIns="0">
            <a:noAutofit/>
          </a:bodyPr>
          <a:lstStyle>
            <a:lvl1pPr marL="0" indent="0" algn="ctr">
              <a:buNone/>
              <a:defRPr sz="2000"/>
            </a:lvl1pPr>
            <a:lvl2pPr marL="360362" indent="0">
              <a:buNone/>
              <a:defRPr/>
            </a:lvl2pPr>
            <a:lvl3pPr marL="720725" indent="0">
              <a:buNone/>
              <a:defRPr/>
            </a:lvl3pPr>
            <a:lvl4pPr marL="968375" indent="0">
              <a:buNone/>
              <a:defRPr/>
            </a:lvl4pPr>
          </a:lstStyle>
          <a:p>
            <a:pPr lvl="0"/>
            <a:r>
              <a:rPr lang="en-US" dirty="0"/>
              <a:t>Sub title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00FBA0C-B75C-5ED8-761F-C974D4BE05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157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C76148-CB4A-4BF5-86BE-529CC21C7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3600" y="392400"/>
            <a:ext cx="8532000" cy="6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205E85-911A-4249-9511-5C107FE32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6C5E0-FBC6-410C-9729-A06754CC55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52362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0" r:id="rId2"/>
    <p:sldLayoutId id="2147483763" r:id="rId3"/>
    <p:sldLayoutId id="2147483764" r:id="rId4"/>
  </p:sldLayoutIdLst>
  <p:txStyles>
    <p:titleStyle>
      <a:lvl1pPr algn="ctr" defTabSz="457189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66700" indent="-266700" algn="l" defTabSz="4571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68288" algn="l" defTabSz="457189" rtl="0" eaLnBrk="1" latinLnBrk="0" hangingPunct="1">
        <a:lnSpc>
          <a:spcPct val="90000"/>
        </a:lnSpc>
        <a:spcBef>
          <a:spcPts val="251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95350" indent="-174625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81088" indent="-112713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‐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5713" indent="-112713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269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863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7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05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9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89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83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377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971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566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16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75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106068-F35D-EDCA-1C78-CB7E2C62E7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6446F5-AF21-F04C-C08E-A84AA1152F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704222" cy="647054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 ALPINE </a:t>
            </a:r>
            <a:r>
              <a:rPr lang="en-US" altLang="ja-JP" sz="2800" dirty="0"/>
              <a:t>BT</a:t>
            </a:r>
            <a:r>
              <a:rPr lang="ja-JP" altLang="en-US" sz="2800" dirty="0"/>
              <a:t> </a:t>
            </a:r>
            <a:r>
              <a:rPr lang="en-US" altLang="ja-JP" sz="2800" dirty="0"/>
              <a:t>Stack(HONDA)</a:t>
            </a:r>
            <a:r>
              <a:rPr lang="en-US" altLang="zh-TW" sz="2800" dirty="0"/>
              <a:t> Q&amp;A (10/22)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642619-1EC7-4EBB-12C9-3A62B4B514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057" y="951471"/>
            <a:ext cx="11491199" cy="563982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zh-TW" sz="3000" b="1" dirty="0"/>
              <a:t>Questions about</a:t>
            </a:r>
            <a:r>
              <a:rPr lang="ja-JP" altLang="en-US" sz="3000" b="1" dirty="0"/>
              <a:t> </a:t>
            </a:r>
            <a:r>
              <a:rPr lang="en-US" altLang="ja-JP" sz="3000" b="1" dirty="0"/>
              <a:t>BT Stack(HONDA)</a:t>
            </a:r>
            <a:r>
              <a:rPr lang="en-US" altLang="zh-TW" sz="3000" b="1" dirty="0"/>
              <a:t> for ALPINE</a:t>
            </a:r>
            <a:r>
              <a:rPr lang="en-US" altLang="ja-JP" sz="3000" b="1" dirty="0"/>
              <a:t>(Endo-</a:t>
            </a:r>
            <a:r>
              <a:rPr lang="en-US" altLang="ja-JP" sz="3000" b="1" dirty="0" err="1"/>
              <a:t>san</a:t>
            </a:r>
            <a:r>
              <a:rPr lang="en-US" altLang="ja-JP" sz="3000" b="1" dirty="0"/>
              <a:t>)</a:t>
            </a:r>
            <a:endParaRPr lang="en-US" altLang="zh-TW" sz="3000" b="1" dirty="0"/>
          </a:p>
          <a:p>
            <a:pPr marL="0" indent="0">
              <a:buNone/>
            </a:pPr>
            <a:endParaRPr lang="en-US" altLang="ja-JP" sz="1500" dirty="0"/>
          </a:p>
          <a:p>
            <a:pPr marL="0" indent="0">
              <a:buNone/>
            </a:pPr>
            <a:r>
              <a:rPr lang="en-US" altLang="ja-JP" sz="1800" dirty="0"/>
              <a:t>Q1: Please submit the royalty (approximate estimate) and quantity conditions when ALPINE adopts A&amp;W BT Stack(only) for the HONDA project.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A4: Based on HONDA project condition , the BT stack price : USD 0.4/pcs </a:t>
            </a:r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r>
              <a:rPr lang="en-US" altLang="ja-JP" sz="1800" dirty="0"/>
              <a:t>Q2: Please submit the royalty and quantity conditions for A&amp;W M/W (BT Stack, BT Stack &amp; ECNR) that ALPINE has adopted.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A3:Here is the current status: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                   1. Shipping project signed in 2020: Bluetooth SDK license fee: USD 0.7/pcs, prepay USD 20,000</a:t>
            </a:r>
            <a:r>
              <a:rPr lang="zh-TW" altLang="en-US" sz="1800" dirty="0">
                <a:solidFill>
                  <a:srgbClr val="0070C0"/>
                </a:solidFill>
              </a:rPr>
              <a:t> </a:t>
            </a:r>
            <a:endParaRPr lang="en-US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zh-TW" altLang="en-US" sz="1800" dirty="0">
                <a:solidFill>
                  <a:srgbClr val="0070C0"/>
                </a:solidFill>
              </a:rPr>
              <a:t>                       </a:t>
            </a:r>
            <a:r>
              <a:rPr lang="en-US" altLang="zh-TW" sz="1800" dirty="0">
                <a:solidFill>
                  <a:srgbClr val="0070C0"/>
                </a:solidFill>
              </a:rPr>
              <a:t>(For the last two quarters, it was approximately 14K each quarter) 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                   2. Current ongoing project: Bluetooth SDK+SW ECNR: USD 0.85/pcs.</a:t>
            </a:r>
          </a:p>
          <a:p>
            <a:pPr marL="0" indent="0">
              <a:buNone/>
            </a:pPr>
            <a:endParaRPr lang="en-US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altLang="ja-JP" sz="1800" dirty="0"/>
              <a:t>Q3: As long as there are no changes to the SOC and BT Chip, can A&amp;W BT Stack support product development and feature additions during the royalty period without additional costs?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A1: A&amp;W policy is to support for new features at no additional costs. </a:t>
            </a:r>
          </a:p>
          <a:p>
            <a:pPr marL="0" indent="0">
              <a:buNone/>
            </a:pPr>
            <a:endParaRPr lang="en-US" altLang="ja-JP" sz="1500" dirty="0"/>
          </a:p>
          <a:p>
            <a:pPr marL="0" indent="0">
              <a:buNone/>
            </a:pPr>
            <a:r>
              <a:rPr lang="en-US" altLang="ja-JP" sz="1800" dirty="0"/>
              <a:t>Q4: Is it possible to make the A&amp;W BT Stack compatible with the Qualcomm Native Stack I/F?</a:t>
            </a:r>
          </a:p>
          <a:p>
            <a:pPr marL="0" indent="0">
              <a:buNone/>
            </a:pPr>
            <a:r>
              <a:rPr lang="en-US" altLang="ja-JP" sz="1800" dirty="0"/>
              <a:t>       (Because existing assets are developed with the Qualcomm Stack)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A2: Yes, our BT stack solution supports Qualcomm Native I/F. We can also provide extend APIs to support functions that Native does not support. </a:t>
            </a:r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endParaRPr lang="en-US" altLang="zh-TW" sz="1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8649573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A&amp;W_PPT">
      <a:dk1>
        <a:srgbClr val="393A39"/>
      </a:dk1>
      <a:lt1>
        <a:sysClr val="window" lastClr="FFFFFF"/>
      </a:lt1>
      <a:dk2>
        <a:srgbClr val="445469"/>
      </a:dk2>
      <a:lt2>
        <a:srgbClr val="F6F7FA"/>
      </a:lt2>
      <a:accent1>
        <a:srgbClr val="1D68A6"/>
      </a:accent1>
      <a:accent2>
        <a:srgbClr val="178E6B"/>
      </a:accent2>
      <a:accent3>
        <a:srgbClr val="84AC40"/>
      </a:accent3>
      <a:accent4>
        <a:srgbClr val="EE8A12"/>
      </a:accent4>
      <a:accent5>
        <a:srgbClr val="B0221D"/>
      </a:accent5>
      <a:accent6>
        <a:srgbClr val="381B41"/>
      </a:accent6>
      <a:hlink>
        <a:srgbClr val="216CAB"/>
      </a:hlink>
      <a:folHlink>
        <a:srgbClr val="1A916E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20000"/>
            <a:lumOff val="8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53418</TotalTime>
  <Words>282</Words>
  <Application>Microsoft Office PowerPoint</Application>
  <PresentationFormat>寬螢幕</PresentationFormat>
  <Paragraphs>20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Custom Design</vt:lpstr>
      <vt:lpstr> ALPINE BT Stack(HONDA) Q&amp;A (10/22)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Jetfabrik</dc:creator>
  <cp:keywords/>
  <dc:description/>
  <cp:lastModifiedBy>Perry chang</cp:lastModifiedBy>
  <cp:revision>5687</cp:revision>
  <dcterms:created xsi:type="dcterms:W3CDTF">2014-11-12T21:47:38Z</dcterms:created>
  <dcterms:modified xsi:type="dcterms:W3CDTF">2025-10-27T08:48:37Z</dcterms:modified>
  <cp:category/>
</cp:coreProperties>
</file>