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8" r:id="rId1"/>
  </p:sldMasterIdLst>
  <p:notesMasterIdLst>
    <p:notesMasterId r:id="rId6"/>
  </p:notesMasterIdLst>
  <p:handoutMasterIdLst>
    <p:handoutMasterId r:id="rId7"/>
  </p:handoutMasterIdLst>
  <p:sldIdLst>
    <p:sldId id="914" r:id="rId2"/>
    <p:sldId id="2076138219" r:id="rId3"/>
    <p:sldId id="260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4B5050"/>
    <a:srgbClr val="445468"/>
    <a:srgbClr val="4E617A"/>
    <a:srgbClr val="7B8FA9"/>
    <a:srgbClr val="1A9497"/>
    <a:srgbClr val="27C360"/>
    <a:srgbClr val="5C718E"/>
    <a:srgbClr val="92A2B8"/>
    <a:srgbClr val="B3BE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5260" autoAdjust="0"/>
  </p:normalViewPr>
  <p:slideViewPr>
    <p:cSldViewPr snapToGrid="0" snapToObjects="1">
      <p:cViewPr varScale="1">
        <p:scale>
          <a:sx n="97" d="100"/>
          <a:sy n="97" d="100"/>
        </p:scale>
        <p:origin x="101" y="307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62" d="100"/>
          <a:sy n="62" d="100"/>
        </p:scale>
        <p:origin x="31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10/9/2025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10/9/2025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2DA2D7-9F17-42F7-B878-331669787B9C}" type="datetimeFigureOut">
              <a:rPr lang="zh-TW" altLang="en-US" smtClean="0"/>
              <a:pPr/>
              <a:t>2025/10/9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2684FD-4483-460A-BA5D-5BDD401A57E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5" name="Picture 35" descr="text-logo 1">
            <a:extLst>
              <a:ext uri="{FF2B5EF4-FFF2-40B4-BE49-F238E27FC236}">
                <a16:creationId xmlns:a16="http://schemas.microsoft.com/office/drawing/2014/main" id="{A7AD2FDE-EE49-48E7-B54D-07C4249EA5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58500" y="198685"/>
            <a:ext cx="1101982" cy="473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5660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250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  <p:sldLayoutId id="2147483765" r:id="rId5"/>
    <p:sldLayoutId id="2147483766" r:id="rId6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8AB4EE2-1E60-4B8A-9F40-431FACFFBA25}"/>
              </a:ext>
            </a:extLst>
          </p:cNvPr>
          <p:cNvSpPr/>
          <p:nvPr/>
        </p:nvSpPr>
        <p:spPr>
          <a:xfrm>
            <a:off x="1588" y="0"/>
            <a:ext cx="12188825" cy="6885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D420F7-AACD-4F2C-B5C4-85AAA939DF86}"/>
              </a:ext>
            </a:extLst>
          </p:cNvPr>
          <p:cNvSpPr txBox="1"/>
          <p:nvPr/>
        </p:nvSpPr>
        <p:spPr>
          <a:xfrm>
            <a:off x="1622294" y="1059969"/>
            <a:ext cx="7138173" cy="369331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8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</a:t>
            </a:r>
          </a:p>
          <a:p>
            <a:r>
              <a:rPr lang="en-US" sz="8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WISE</a:t>
            </a:r>
          </a:p>
          <a:p>
            <a:r>
              <a:rPr lang="en-US" sz="8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CE9FAB-24FE-4E15-9D05-A26D956EDDC8}"/>
              </a:ext>
            </a:extLst>
          </p:cNvPr>
          <p:cNvSpPr txBox="1"/>
          <p:nvPr/>
        </p:nvSpPr>
        <p:spPr>
          <a:xfrm>
            <a:off x="1466033" y="4969524"/>
            <a:ext cx="10115868" cy="738644"/>
          </a:xfrm>
          <a:prstGeom prst="rect">
            <a:avLst/>
          </a:prstGeom>
          <a:noFill/>
        </p:spPr>
        <p:txBody>
          <a:bodyPr wrap="none" lIns="121899" tIns="60950" rIns="121899" bIns="60950" rtlCol="0">
            <a:sp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Connecting Multimedia For Mobile Lifestyles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C5D5B88E-CDD0-432C-A573-4F2F346F1674}"/>
              </a:ext>
            </a:extLst>
          </p:cNvPr>
          <p:cNvGrpSpPr/>
          <p:nvPr/>
        </p:nvGrpSpPr>
        <p:grpSpPr>
          <a:xfrm rot="16200000">
            <a:off x="-948140" y="3381587"/>
            <a:ext cx="4325142" cy="94827"/>
            <a:chOff x="1789787" y="8791867"/>
            <a:chExt cx="6094413" cy="189653"/>
          </a:xfrm>
        </p:grpSpPr>
        <p:sp>
          <p:nvSpPr>
            <p:cNvPr id="17" name="Rectangle 8">
              <a:extLst>
                <a:ext uri="{FF2B5EF4-FFF2-40B4-BE49-F238E27FC236}">
                  <a16:creationId xmlns:a16="http://schemas.microsoft.com/office/drawing/2014/main" id="{39FAB639-AF3A-4AF3-9D19-82B43D43B06C}"/>
                </a:ext>
              </a:extLst>
            </p:cNvPr>
            <p:cNvSpPr/>
            <p:nvPr/>
          </p:nvSpPr>
          <p:spPr>
            <a:xfrm>
              <a:off x="1789787" y="8791867"/>
              <a:ext cx="1218883" cy="18965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Roboto Regular"/>
                <a:cs typeface="Roboto Regular"/>
              </a:endParaRPr>
            </a:p>
          </p:txBody>
        </p:sp>
        <p:sp>
          <p:nvSpPr>
            <p:cNvPr id="18" name="Rectangle 9">
              <a:extLst>
                <a:ext uri="{FF2B5EF4-FFF2-40B4-BE49-F238E27FC236}">
                  <a16:creationId xmlns:a16="http://schemas.microsoft.com/office/drawing/2014/main" id="{B63BD163-2BF8-4BDF-8EA8-8C1B79A5A550}"/>
                </a:ext>
              </a:extLst>
            </p:cNvPr>
            <p:cNvSpPr/>
            <p:nvPr/>
          </p:nvSpPr>
          <p:spPr>
            <a:xfrm>
              <a:off x="3008670" y="8791867"/>
              <a:ext cx="1218883" cy="18965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Roboto Regular"/>
                <a:cs typeface="Roboto Regular"/>
              </a:endParaRPr>
            </a:p>
          </p:txBody>
        </p:sp>
        <p:sp>
          <p:nvSpPr>
            <p:cNvPr id="19" name="Rectangle 10">
              <a:extLst>
                <a:ext uri="{FF2B5EF4-FFF2-40B4-BE49-F238E27FC236}">
                  <a16:creationId xmlns:a16="http://schemas.microsoft.com/office/drawing/2014/main" id="{61B41174-4C7B-41AA-ADFD-9A752D793BCD}"/>
                </a:ext>
              </a:extLst>
            </p:cNvPr>
            <p:cNvSpPr/>
            <p:nvPr/>
          </p:nvSpPr>
          <p:spPr>
            <a:xfrm>
              <a:off x="4227552" y="8791867"/>
              <a:ext cx="1218883" cy="18965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Roboto Regular"/>
                <a:cs typeface="Roboto Regular"/>
              </a:endParaRPr>
            </a:p>
          </p:txBody>
        </p:sp>
        <p:sp>
          <p:nvSpPr>
            <p:cNvPr id="20" name="Rectangle 11">
              <a:extLst>
                <a:ext uri="{FF2B5EF4-FFF2-40B4-BE49-F238E27FC236}">
                  <a16:creationId xmlns:a16="http://schemas.microsoft.com/office/drawing/2014/main" id="{8371317F-6AE2-4498-9A50-903532508643}"/>
                </a:ext>
              </a:extLst>
            </p:cNvPr>
            <p:cNvSpPr/>
            <p:nvPr/>
          </p:nvSpPr>
          <p:spPr>
            <a:xfrm>
              <a:off x="5446435" y="8791867"/>
              <a:ext cx="1218883" cy="18965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Roboto Regular"/>
                <a:cs typeface="Roboto Regular"/>
              </a:endParaRPr>
            </a:p>
          </p:txBody>
        </p:sp>
        <p:sp>
          <p:nvSpPr>
            <p:cNvPr id="21" name="Rectangle 12">
              <a:extLst>
                <a:ext uri="{FF2B5EF4-FFF2-40B4-BE49-F238E27FC236}">
                  <a16:creationId xmlns:a16="http://schemas.microsoft.com/office/drawing/2014/main" id="{67874BE6-7821-4FC9-8A84-3E9AC601DEBC}"/>
                </a:ext>
              </a:extLst>
            </p:cNvPr>
            <p:cNvSpPr/>
            <p:nvPr/>
          </p:nvSpPr>
          <p:spPr>
            <a:xfrm>
              <a:off x="6665317" y="8791867"/>
              <a:ext cx="1218883" cy="18965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Roboto Regular"/>
                <a:cs typeface="Roboto Regular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8394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027887-9624-8AEC-EF60-ED4019BD3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65761"/>
            <a:ext cx="8533245" cy="647054"/>
          </a:xfrm>
        </p:spPr>
        <p:txBody>
          <a:bodyPr/>
          <a:lstStyle/>
          <a:p>
            <a:r>
              <a:rPr lang="en-US" altLang="zh-TW" dirty="0"/>
              <a:t>Bluetooth Command Line Solution</a:t>
            </a:r>
            <a:endParaRPr lang="zh-TW" altLang="en-US" dirty="0"/>
          </a:p>
        </p:txBody>
      </p:sp>
      <p:sp>
        <p:nvSpPr>
          <p:cNvPr id="6" name="직사각형 12">
            <a:extLst>
              <a:ext uri="{FF2B5EF4-FFF2-40B4-BE49-F238E27FC236}">
                <a16:creationId xmlns:a16="http://schemas.microsoft.com/office/drawing/2014/main" id="{95B787C6-97A2-787F-0094-3FFCC6BEE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2707" y="2258645"/>
            <a:ext cx="6881783" cy="320410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endParaRPr lang="ko-KR" altLang="en-US"/>
          </a:p>
        </p:txBody>
      </p:sp>
      <p:sp>
        <p:nvSpPr>
          <p:cNvPr id="9" name="TextBox 14">
            <a:extLst>
              <a:ext uri="{FF2B5EF4-FFF2-40B4-BE49-F238E27FC236}">
                <a16:creationId xmlns:a16="http://schemas.microsoft.com/office/drawing/2014/main" id="{290DE209-323C-D0B4-EF8E-36AF45ECA71B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4805482" y="252376"/>
            <a:ext cx="400110" cy="4477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</a:pPr>
            <a:r>
              <a:rPr lang="en-US" altLang="ko-KR" sz="1400" dirty="0"/>
              <a:t>RTOS (</a:t>
            </a:r>
            <a:r>
              <a:rPr lang="fr-FR" altLang="zh-TW" sz="1400" dirty="0">
                <a:cs typeface="Calibri" panose="020F0502020204030204" pitchFamily="34" charset="0"/>
              </a:rPr>
              <a:t>µlTRON</a:t>
            </a:r>
            <a:r>
              <a:rPr lang="en-US" altLang="zh-TW" sz="1400" dirty="0">
                <a:cs typeface="Calibri" panose="020F0502020204030204" pitchFamily="34" charset="0"/>
              </a:rPr>
              <a:t>,</a:t>
            </a:r>
            <a:r>
              <a:rPr lang="fr-FR" altLang="zh-TW" sz="1400" dirty="0">
                <a:cs typeface="Calibri" panose="020F0502020204030204" pitchFamily="34" charset="0"/>
              </a:rPr>
              <a:t> µCOSII, FreeRTOS... Linux)</a:t>
            </a:r>
          </a:p>
        </p:txBody>
      </p:sp>
      <p:sp>
        <p:nvSpPr>
          <p:cNvPr id="21" name="직사각형 26">
            <a:extLst>
              <a:ext uri="{FF2B5EF4-FFF2-40B4-BE49-F238E27FC236}">
                <a16:creationId xmlns:a16="http://schemas.microsoft.com/office/drawing/2014/main" id="{8D48FFC7-5B6D-F949-0DAA-C9ABBBDC5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5137" y="3247697"/>
            <a:ext cx="4614008" cy="1245475"/>
          </a:xfrm>
          <a:prstGeom prst="rect">
            <a:avLst/>
          </a:prstGeom>
          <a:solidFill>
            <a:srgbClr val="0070C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ko-KR" sz="1400" b="1" dirty="0">
                <a:solidFill>
                  <a:schemeClr val="bg1"/>
                </a:solidFill>
              </a:rPr>
              <a:t>A&amp;W  BLE Command line: Only need 3 commands</a:t>
            </a:r>
          </a:p>
          <a:p>
            <a:r>
              <a:rPr lang="en-US" altLang="ko-KR" sz="1400" b="1" dirty="0">
                <a:solidFill>
                  <a:schemeClr val="bg1"/>
                </a:solidFill>
              </a:rPr>
              <a:t>          </a:t>
            </a:r>
          </a:p>
          <a:p>
            <a:r>
              <a:rPr lang="en-US" altLang="ko-KR" sz="1400" b="1" dirty="0">
                <a:solidFill>
                  <a:schemeClr val="bg1"/>
                </a:solidFill>
              </a:rPr>
              <a:t>    Command 1: Create Database</a:t>
            </a:r>
          </a:p>
          <a:p>
            <a:r>
              <a:rPr lang="en-US" altLang="ko-KR" sz="1400" b="1" dirty="0">
                <a:solidFill>
                  <a:schemeClr val="bg1"/>
                </a:solidFill>
              </a:rPr>
              <a:t>    Command 2: Start Advertising    // Connection</a:t>
            </a:r>
          </a:p>
          <a:p>
            <a:r>
              <a:rPr lang="en-US" altLang="ko-KR" sz="1400" b="1" dirty="0">
                <a:solidFill>
                  <a:schemeClr val="bg1"/>
                </a:solidFill>
              </a:rPr>
              <a:t>    Command 3: GATT Notification  // Midi data</a:t>
            </a:r>
          </a:p>
          <a:p>
            <a:r>
              <a:rPr lang="en-US" altLang="ko-KR" sz="1400" b="1" dirty="0">
                <a:solidFill>
                  <a:schemeClr val="bg1"/>
                </a:solidFill>
              </a:rPr>
              <a:t>           </a:t>
            </a:r>
          </a:p>
          <a:p>
            <a:endParaRPr lang="en-US" altLang="ko-KR" sz="1400" b="1" dirty="0">
              <a:solidFill>
                <a:schemeClr val="bg1"/>
              </a:solidFill>
            </a:endParaRPr>
          </a:p>
          <a:p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16C535BC-8C9D-5CA8-813E-2F14B7D9D414}"/>
              </a:ext>
            </a:extLst>
          </p:cNvPr>
          <p:cNvSpPr/>
          <p:nvPr/>
        </p:nvSpPr>
        <p:spPr bwMode="auto">
          <a:xfrm>
            <a:off x="3915138" y="4587619"/>
            <a:ext cx="4614007" cy="6971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ko-KR" b="1" dirty="0">
                <a:solidFill>
                  <a:schemeClr val="bg1"/>
                </a:solidFill>
              </a:rPr>
              <a:t>                   A&amp;W Bluetooth Stack 5.4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6" name="Shape 334">
            <a:extLst>
              <a:ext uri="{FF2B5EF4-FFF2-40B4-BE49-F238E27FC236}">
                <a16:creationId xmlns:a16="http://schemas.microsoft.com/office/drawing/2014/main" id="{6FCFD1F2-3531-7A27-196B-17D66AF6B215}"/>
              </a:ext>
            </a:extLst>
          </p:cNvPr>
          <p:cNvSpPr/>
          <p:nvPr/>
        </p:nvSpPr>
        <p:spPr>
          <a:xfrm>
            <a:off x="2632707" y="878194"/>
            <a:ext cx="7049472" cy="769303"/>
          </a:xfrm>
          <a:prstGeom prst="rect">
            <a:avLst/>
          </a:prstGeom>
          <a:noFill/>
          <a:ln w="12700" cap="flat">
            <a:solidFill>
              <a:schemeClr val="tx1">
                <a:lumMod val="50000"/>
              </a:schemeClr>
            </a:solidFill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pPr lvl="0"/>
            <a:endParaRPr lang="en-US" sz="900" dirty="0"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38D5855-0295-A5F5-FBBD-C1544B7F1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6062" y="889016"/>
            <a:ext cx="7371524" cy="758481"/>
          </a:xfrm>
        </p:spPr>
        <p:txBody>
          <a:bodyPr numCol="2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600" dirty="0"/>
              <a:t>Easy to Integrate 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TW" sz="1600" dirty="0"/>
              <a:t>High Cost-effectiveness 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600" dirty="0"/>
              <a:t>Low memory footprint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600" dirty="0"/>
              <a:t>Better Performance</a:t>
            </a:r>
          </a:p>
        </p:txBody>
      </p:sp>
      <p:sp>
        <p:nvSpPr>
          <p:cNvPr id="5" name="文字方塊 2">
            <a:extLst>
              <a:ext uri="{FF2B5EF4-FFF2-40B4-BE49-F238E27FC236}">
                <a16:creationId xmlns:a16="http://schemas.microsoft.com/office/drawing/2014/main" id="{99D4D002-9765-F8EE-F0DA-55729DF78F03}"/>
              </a:ext>
            </a:extLst>
          </p:cNvPr>
          <p:cNvSpPr txBox="1"/>
          <p:nvPr/>
        </p:nvSpPr>
        <p:spPr>
          <a:xfrm>
            <a:off x="2565558" y="5726944"/>
            <a:ext cx="7555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>
                <a:solidFill>
                  <a:srgbClr val="FF0000"/>
                </a:solidFill>
              </a:rPr>
              <a:t>Note : We also have audio command line solution. </a:t>
            </a:r>
            <a:r>
              <a:rPr lang="en-US" altLang="zh-TW" sz="1600" dirty="0">
                <a:solidFill>
                  <a:srgbClr val="FF0000"/>
                </a:solidFill>
                <a:cs typeface="Lato Light"/>
              </a:rPr>
              <a:t>Customizable to meet specific Spec</a:t>
            </a:r>
          </a:p>
          <a:p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605930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7402A-D7B4-4BF0-AB74-68B146B39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Memory Footprint</a:t>
            </a:r>
          </a:p>
        </p:txBody>
      </p:sp>
      <p:graphicFrame>
        <p:nvGraphicFramePr>
          <p:cNvPr id="6" name="Table 106">
            <a:extLst>
              <a:ext uri="{FF2B5EF4-FFF2-40B4-BE49-F238E27FC236}">
                <a16:creationId xmlns:a16="http://schemas.microsoft.com/office/drawing/2014/main" id="{7F74B3D1-E3E1-4621-BD70-49865BCFFD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741866"/>
              </p:ext>
            </p:extLst>
          </p:nvPr>
        </p:nvGraphicFramePr>
        <p:xfrm>
          <a:off x="746448" y="1855611"/>
          <a:ext cx="10266991" cy="3330340"/>
        </p:xfrm>
        <a:graphic>
          <a:graphicData uri="http://schemas.openxmlformats.org/drawingml/2006/table">
            <a:tbl>
              <a:tblPr firstRow="1" bandRow="1"/>
              <a:tblGrid>
                <a:gridCol w="415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8773">
                  <a:extLst>
                    <a:ext uri="{9D8B030D-6E8A-4147-A177-3AD203B41FA5}">
                      <a16:colId xmlns:a16="http://schemas.microsoft.com/office/drawing/2014/main" val="1141378897"/>
                    </a:ext>
                  </a:extLst>
                </a:gridCol>
                <a:gridCol w="2038773">
                  <a:extLst>
                    <a:ext uri="{9D8B030D-6E8A-4147-A177-3AD203B41FA5}">
                      <a16:colId xmlns:a16="http://schemas.microsoft.com/office/drawing/2014/main" val="1103903895"/>
                    </a:ext>
                  </a:extLst>
                </a:gridCol>
                <a:gridCol w="2038773">
                  <a:extLst>
                    <a:ext uri="{9D8B030D-6E8A-4147-A177-3AD203B41FA5}">
                      <a16:colId xmlns:a16="http://schemas.microsoft.com/office/drawing/2014/main" val="2950327241"/>
                    </a:ext>
                  </a:extLst>
                </a:gridCol>
              </a:tblGrid>
              <a:tr h="6660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Code Size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RAM Size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CPU Loading (MHz)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0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Dual Mode Stack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(HCI, L2CAP, RFCOMM, SDP, GAP, ATT, GATT)</a:t>
                      </a:r>
                    </a:p>
                  </a:txBody>
                  <a:tcPr marL="144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90 KB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13 KB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Negligibly low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0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SPP</a:t>
                      </a:r>
                    </a:p>
                  </a:txBody>
                  <a:tcPr marL="144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2 KB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1 KB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Negligibly low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0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UART Driver</a:t>
                      </a:r>
                    </a:p>
                  </a:txBody>
                  <a:tcPr marL="144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3 KB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1 KB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Negligibly low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06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144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95 KB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15 KB</a:t>
                      </a: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ko-K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72000" marR="72000" marT="36000" marB="36000" anchor="ctr" horzOverflow="overflow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54944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F2ED483-BCAC-40AA-A22B-8B4ED766051C}"/>
              </a:ext>
            </a:extLst>
          </p:cNvPr>
          <p:cNvSpPr txBox="1"/>
          <p:nvPr/>
        </p:nvSpPr>
        <p:spPr>
          <a:xfrm>
            <a:off x="746449" y="1399592"/>
            <a:ext cx="3764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Platform : Cortex M3/M4 (Real Case)</a:t>
            </a:r>
          </a:p>
        </p:txBody>
      </p:sp>
      <p:sp>
        <p:nvSpPr>
          <p:cNvPr id="8" name="文字方塊 2">
            <a:extLst>
              <a:ext uri="{FF2B5EF4-FFF2-40B4-BE49-F238E27FC236}">
                <a16:creationId xmlns:a16="http://schemas.microsoft.com/office/drawing/2014/main" id="{2B3525A8-9667-46AA-B8F8-3631379C5681}"/>
              </a:ext>
            </a:extLst>
          </p:cNvPr>
          <p:cNvSpPr txBox="1"/>
          <p:nvPr/>
        </p:nvSpPr>
        <p:spPr>
          <a:xfrm>
            <a:off x="746449" y="5272638"/>
            <a:ext cx="76309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Note : Memory footprint and CPU loading are optimizable to meet customer requirement.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561524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97D7E-4D88-459F-83B0-7AC9DA5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298507"/>
            <a:ext cx="8533245" cy="647054"/>
          </a:xfrm>
        </p:spPr>
        <p:txBody>
          <a:bodyPr/>
          <a:lstStyle/>
          <a:p>
            <a:r>
              <a:rPr lang="en-US" altLang="zh-TW" dirty="0"/>
              <a:t>Question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971D9-0E58-1903-BF71-C48543518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2"/>
            <a:ext cx="11491199" cy="3565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900" dirty="0"/>
              <a:t>Q: </a:t>
            </a:r>
            <a:r>
              <a:rPr lang="en-US" altLang="zh-TW" sz="1800" dirty="0"/>
              <a:t>What is current status about A2DP / LE Audio project ?</a:t>
            </a:r>
          </a:p>
          <a:p>
            <a:pPr marL="0" indent="0">
              <a:buNone/>
            </a:pPr>
            <a:r>
              <a:rPr lang="en-US" altLang="zh-TW" sz="1800" dirty="0"/>
              <a:t>      Any new project plan?</a:t>
            </a:r>
          </a:p>
          <a:p>
            <a:pPr marL="0" indent="0">
              <a:buNone/>
            </a:pPr>
            <a:r>
              <a:rPr lang="en-US" altLang="zh-TW" sz="1800" dirty="0"/>
              <a:t>      </a:t>
            </a:r>
          </a:p>
          <a:p>
            <a:pPr marL="0" indent="0">
              <a:buNone/>
            </a:pPr>
            <a:endParaRPr lang="zh-TW" altLang="zh-TW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66662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65AB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35888</TotalTime>
  <Words>192</Words>
  <Application>Microsoft Office PowerPoint</Application>
  <PresentationFormat>寬螢幕</PresentationFormat>
  <Paragraphs>44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Roboto Regular</vt:lpstr>
      <vt:lpstr>Arial</vt:lpstr>
      <vt:lpstr>Calibri</vt:lpstr>
      <vt:lpstr>Calibri Light</vt:lpstr>
      <vt:lpstr>Lato Light</vt:lpstr>
      <vt:lpstr>Tahoma</vt:lpstr>
      <vt:lpstr>Wingdings</vt:lpstr>
      <vt:lpstr>Custom Design</vt:lpstr>
      <vt:lpstr>PowerPoint 簡報</vt:lpstr>
      <vt:lpstr>Bluetooth Command Line Solution</vt:lpstr>
      <vt:lpstr>Small Memory Footprint</vt:lpstr>
      <vt:lpstr>Question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4832</cp:revision>
  <dcterms:created xsi:type="dcterms:W3CDTF">2014-11-12T21:47:38Z</dcterms:created>
  <dcterms:modified xsi:type="dcterms:W3CDTF">2025-10-09T08:29:12Z</dcterms:modified>
  <cp:category/>
</cp:coreProperties>
</file>