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1052" r:id="rId2"/>
    <p:sldId id="1053" r:id="rId3"/>
    <p:sldId id="1054" r:id="rId4"/>
    <p:sldId id="1055" r:id="rId5"/>
    <p:sldId id="1057" r:id="rId6"/>
    <p:sldId id="1046" r:id="rId7"/>
    <p:sldId id="1047" r:id="rId8"/>
    <p:sldId id="1051" r:id="rId9"/>
    <p:sldId id="1043" r:id="rId10"/>
    <p:sldId id="1045" r:id="rId11"/>
    <p:sldId id="1044" r:id="rId12"/>
    <p:sldId id="1058" r:id="rId13"/>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165"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8" userDrawn="1">
          <p15:clr>
            <a:srgbClr val="A4A3A4"/>
          </p15:clr>
        </p15:guide>
        <p15:guide id="2" orient="horz" pos="166" userDrawn="1">
          <p15:clr>
            <a:srgbClr val="A4A3A4"/>
          </p15:clr>
        </p15:guide>
        <p15:guide id="3" pos="3832"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5050"/>
    <a:srgbClr val="445468"/>
    <a:srgbClr val="4E617A"/>
    <a:srgbClr val="7B8FA9"/>
    <a:srgbClr val="1A9497"/>
    <a:srgbClr val="27C360"/>
    <a:srgbClr val="0070C0"/>
    <a:srgbClr val="5C718E"/>
    <a:srgbClr val="92A2B8"/>
    <a:srgbClr val="B3BE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604599-50F4-4E07-87F6-657FAE58CDE9}" v="7" dt="2025-09-30T00:16:25.7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5248" autoAdjust="0"/>
  </p:normalViewPr>
  <p:slideViewPr>
    <p:cSldViewPr snapToGrid="0" snapToObjects="1" showGuides="1">
      <p:cViewPr varScale="1">
        <p:scale>
          <a:sx n="78" d="100"/>
          <a:sy n="78" d="100"/>
        </p:scale>
        <p:origin x="456" y="84"/>
      </p:cViewPr>
      <p:guideLst>
        <p:guide orient="horz" pos="4158"/>
        <p:guide orient="horz" pos="166"/>
        <p:guide pos="3832"/>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2" d="100"/>
          <a:sy n="62" d="100"/>
        </p:scale>
        <p:origin x="315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t>10/3/2025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panose="020F0302020204030204"/>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panose="020F0302020204030204"/>
              </a:defRPr>
            </a:lvl1pPr>
          </a:lstStyle>
          <a:p>
            <a:fld id="{EFC10EE1-B198-C942-8235-326C972CBB30}" type="datetimeFigureOut">
              <a:rPr lang="en-US" smtClean="0"/>
              <a:t>10/3/2025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panose="020F0302020204030204"/>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panose="020F0302020204030204"/>
              </a:defRPr>
            </a:lvl1pPr>
          </a:lstStyle>
          <a:p>
            <a:fld id="{006BE02D-20C0-F840-AFAC-BEA99C74FDC2}"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Calibri Light" panose="020F0302020204030204"/>
        <a:ea typeface="+mn-ea"/>
        <a:cs typeface="+mn-cs"/>
      </a:defRPr>
    </a:lvl1pPr>
    <a:lvl2pPr marL="457200" algn="l" defTabSz="457200" rtl="0" eaLnBrk="1" latinLnBrk="0" hangingPunct="1">
      <a:defRPr sz="1200" kern="1200">
        <a:solidFill>
          <a:schemeClr val="tx1"/>
        </a:solidFill>
        <a:latin typeface="Calibri Light" panose="020F0302020204030204"/>
        <a:ea typeface="+mn-ea"/>
        <a:cs typeface="+mn-cs"/>
      </a:defRPr>
    </a:lvl2pPr>
    <a:lvl3pPr marL="914400" algn="l" defTabSz="457200" rtl="0" eaLnBrk="1" latinLnBrk="0" hangingPunct="1">
      <a:defRPr sz="1200" kern="1200">
        <a:solidFill>
          <a:schemeClr val="tx1"/>
        </a:solidFill>
        <a:latin typeface="Calibri Light" panose="020F0302020204030204"/>
        <a:ea typeface="+mn-ea"/>
        <a:cs typeface="+mn-cs"/>
      </a:defRPr>
    </a:lvl3pPr>
    <a:lvl4pPr marL="1371600" algn="l" defTabSz="457200" rtl="0" eaLnBrk="1" latinLnBrk="0" hangingPunct="1">
      <a:defRPr sz="1200" kern="1200">
        <a:solidFill>
          <a:schemeClr val="tx1"/>
        </a:solidFill>
        <a:latin typeface="Calibri Light" panose="020F0302020204030204"/>
        <a:ea typeface="+mn-ea"/>
        <a:cs typeface="+mn-cs"/>
      </a:defRPr>
    </a:lvl4pPr>
    <a:lvl5pPr marL="1828165" algn="l" defTabSz="457200" rtl="0" eaLnBrk="1" latinLnBrk="0" hangingPunct="1">
      <a:defRPr sz="1200" kern="1200">
        <a:solidFill>
          <a:schemeClr val="tx1"/>
        </a:solidFill>
        <a:latin typeface="Calibri Light" panose="020F0302020204030204"/>
        <a:ea typeface="+mn-ea"/>
        <a:cs typeface="+mn-cs"/>
      </a:defRPr>
    </a:lvl5pPr>
    <a:lvl6pPr marL="2285365" algn="l" defTabSz="457200" rtl="0" eaLnBrk="1" latinLnBrk="0" hangingPunct="1">
      <a:defRPr sz="1200" kern="1200">
        <a:solidFill>
          <a:schemeClr val="tx1"/>
        </a:solidFill>
        <a:latin typeface="+mn-lt"/>
        <a:ea typeface="+mn-ea"/>
        <a:cs typeface="+mn-cs"/>
      </a:defRPr>
    </a:lvl6pPr>
    <a:lvl7pPr marL="2742565" algn="l" defTabSz="457200" rtl="0" eaLnBrk="1" latinLnBrk="0" hangingPunct="1">
      <a:defRPr sz="1200" kern="1200">
        <a:solidFill>
          <a:schemeClr val="tx1"/>
        </a:solidFill>
        <a:latin typeface="+mn-lt"/>
        <a:ea typeface="+mn-ea"/>
        <a:cs typeface="+mn-cs"/>
      </a:defRPr>
    </a:lvl7pPr>
    <a:lvl8pPr marL="3199765" algn="l" defTabSz="457200" rtl="0" eaLnBrk="1" latinLnBrk="0" hangingPunct="1">
      <a:defRPr sz="1200" kern="1200">
        <a:solidFill>
          <a:schemeClr val="tx1"/>
        </a:solidFill>
        <a:latin typeface="+mn-lt"/>
        <a:ea typeface="+mn-ea"/>
        <a:cs typeface="+mn-cs"/>
      </a:defRPr>
    </a:lvl8pPr>
    <a:lvl9pPr marL="3656965"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3A7D0-FC12-CD5B-F68D-4BFE2E84F6A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D0328A4-9204-81D9-3046-462281020E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F37945-F808-635D-701C-0DF41E78DD0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99A2B9B-45BE-CD79-D7D6-E563C35340F9}"/>
              </a:ext>
            </a:extLst>
          </p:cNvPr>
          <p:cNvSpPr>
            <a:spLocks noGrp="1"/>
          </p:cNvSpPr>
          <p:nvPr>
            <p:ph type="sldNum" sz="quarter" idx="5"/>
          </p:nvPr>
        </p:nvSpPr>
        <p:spPr/>
        <p:txBody>
          <a:bodyPr/>
          <a:lstStyle/>
          <a:p>
            <a:fld id="{A461D35D-5BD0-45A3-9B26-EF67A8109B5B}" type="slidenum">
              <a:rPr lang="en-US" smtClean="0"/>
              <a:t>1</a:t>
            </a:fld>
            <a:endParaRPr lang="en-US"/>
          </a:p>
        </p:txBody>
      </p:sp>
    </p:spTree>
    <p:extLst>
      <p:ext uri="{BB962C8B-B14F-4D97-AF65-F5344CB8AC3E}">
        <p14:creationId xmlns:p14="http://schemas.microsoft.com/office/powerpoint/2010/main" val="149534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006BE02D-20C0-F840-AFAC-BEA99C74FDC2}" type="slidenum">
              <a:rPr lang="en-US" smtClean="0"/>
              <a:t>5</a:t>
            </a:fld>
            <a:endParaRPr lang="en-US" dirty="0"/>
          </a:p>
        </p:txBody>
      </p:sp>
    </p:spTree>
    <p:extLst>
      <p:ext uri="{BB962C8B-B14F-4D97-AF65-F5344CB8AC3E}">
        <p14:creationId xmlns:p14="http://schemas.microsoft.com/office/powerpoint/2010/main" val="195298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pic>
        <p:nvPicPr>
          <p:cNvPr id="14" name="Picture 13" descr="A picture containing building&#10;&#10;Description automatically generated"/>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0868400" y="252000"/>
            <a:ext cx="965648" cy="432000"/>
          </a:xfrm>
          <a:prstGeom prst="rect">
            <a:avLst/>
          </a:prstGeom>
        </p:spPr>
      </p:pic>
      <p:sp>
        <p:nvSpPr>
          <p:cNvPr id="7" name="Text Placeholder 2"/>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p:txBody>
          <a:bodyPr/>
          <a:lstStyle/>
          <a:p>
            <a:r>
              <a:rPr lang="en-US" dirty="0"/>
              <a:t>Copyright 2020 Advanced &amp; Wise Technology Corp. All nights reserved.</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pic>
        <p:nvPicPr>
          <p:cNvPr id="14" name="Picture 13" descr="A picture containing building&#10;&#10;Description automatically generated"/>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60000" y="252000"/>
            <a:ext cx="965648" cy="432000"/>
          </a:xfrm>
          <a:prstGeom prst="rect">
            <a:avLst/>
          </a:prstGeom>
        </p:spPr>
      </p:pic>
      <p:sp>
        <p:nvSpPr>
          <p:cNvPr id="7" name="Text Placeholder 2"/>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p:txBody>
          <a:bodyPr/>
          <a:lstStyle/>
          <a:p>
            <a:r>
              <a:rPr lang="en-US" dirty="0"/>
              <a:t>Copyright 2020 Advanced &amp; Wise Technology Corp. All nights reserved.</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pic>
        <p:nvPicPr>
          <p:cNvPr id="14" name="Picture 13" descr="A picture containing building&#10;&#10;Description automatically generated"/>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60000" y="252000"/>
            <a:ext cx="965648" cy="432000"/>
          </a:xfrm>
          <a:prstGeom prst="rect">
            <a:avLst/>
          </a:prstGeom>
        </p:spPr>
      </p:pic>
      <p:sp>
        <p:nvSpPr>
          <p:cNvPr id="7" name="Text Placeholder 2"/>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p:txBody>
          <a:bodyPr/>
          <a:lstStyle/>
          <a:p>
            <a:r>
              <a:rPr lang="en-US" dirty="0"/>
              <a:t>Copyright 2020 Advanced &amp; Wise Technology Corp. All nights reserved.</a:t>
            </a:r>
          </a:p>
        </p:txBody>
      </p:sp>
      <p:sp>
        <p:nvSpPr>
          <p:cNvPr id="5" name="Text Placeholder 4"/>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045" indent="0">
              <a:buNone/>
              <a:defRPr/>
            </a:lvl2pPr>
            <a:lvl3pPr marL="720725" indent="0">
              <a:buNone/>
              <a:defRPr/>
            </a:lvl3pPr>
            <a:lvl4pPr marL="968375" indent="0">
              <a:buNone/>
              <a:defRPr/>
            </a:lvl4pPr>
          </a:lstStyle>
          <a:p>
            <a:pPr lvl="0"/>
            <a:r>
              <a:rPr lang="en-US" dirty="0"/>
              <a:t>Sub title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E12DA2D7-9F17-42F7-B878-331669787B9C}" type="datetimeFigureOut">
              <a:rPr lang="zh-TW" altLang="en-US" smtClean="0"/>
              <a:t>2025/10/3</a:t>
            </a:fld>
            <a:endParaRPr lang="zh-TW"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zh-TW" alt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392684FD-4483-460A-BA5D-5BDD401A57EE}" type="slidenum">
              <a:rPr lang="zh-TW" altLang="en-US" smtClean="0"/>
              <a:t>‹#›</a:t>
            </a:fld>
            <a:endParaRPr lang="zh-TW" altLang="en-US"/>
          </a:p>
        </p:txBody>
      </p:sp>
      <p:pic>
        <p:nvPicPr>
          <p:cNvPr id="5" name="Picture 35" descr="text-logo 1"/>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10858500" y="198685"/>
            <a:ext cx="1101982" cy="473766"/>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ody_Glay">
    <p:spTree>
      <p:nvGrpSpPr>
        <p:cNvPr id="1" name=""/>
        <p:cNvGrpSpPr/>
        <p:nvPr/>
      </p:nvGrpSpPr>
      <p:grpSpPr>
        <a:xfrm>
          <a:off x="0" y="0"/>
          <a:ext cx="0" cy="0"/>
          <a:chOff x="0" y="0"/>
          <a:chExt cx="0" cy="0"/>
        </a:xfrm>
      </p:grpSpPr>
      <p:pic>
        <p:nvPicPr>
          <p:cNvPr id="8" name="図 7" descr="Background Pattern&#10;&#10;Automatically generated explanation">
            <a:extLst>
              <a:ext uri="{FF2B5EF4-FFF2-40B4-BE49-F238E27FC236}">
                <a16:creationId xmlns:a16="http://schemas.microsoft.com/office/drawing/2014/main" id="{227ED82A-1883-65DE-6D34-6EF44ED3BEB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328"/>
            <a:ext cx="12192000" cy="6853672"/>
          </a:xfrm>
          <a:prstGeom prst="rect">
            <a:avLst/>
          </a:prstGeom>
        </p:spPr>
      </p:pic>
      <p:pic>
        <p:nvPicPr>
          <p:cNvPr id="3" name="図 2" descr="Background Pattern&#10;&#10;Automatically generated explanation">
            <a:extLst>
              <a:ext uri="{FF2B5EF4-FFF2-40B4-BE49-F238E27FC236}">
                <a16:creationId xmlns:a16="http://schemas.microsoft.com/office/drawing/2014/main" id="{D91562E6-280D-14D6-A404-FF7E02F9BC04}"/>
              </a:ext>
            </a:extLst>
          </p:cNvPr>
          <p:cNvPicPr>
            <a:picLocks noChangeAspect="1"/>
          </p:cNvPicPr>
          <p:nvPr userDrawn="1"/>
        </p:nvPicPr>
        <p:blipFill rotWithShape="1">
          <a:blip r:embed="rId3" cstate="print">
            <a:alphaModFix/>
            <a:extLst>
              <a:ext uri="{28A0092B-C50C-407E-A947-70E740481C1C}">
                <a14:useLocalDpi xmlns:a14="http://schemas.microsoft.com/office/drawing/2010/main" val="0"/>
              </a:ext>
            </a:extLst>
          </a:blip>
          <a:srcRect b="89424"/>
          <a:stretch/>
        </p:blipFill>
        <p:spPr>
          <a:xfrm>
            <a:off x="0" y="2165"/>
            <a:ext cx="12192000" cy="724869"/>
          </a:xfrm>
          <a:prstGeom prst="rect">
            <a:avLst/>
          </a:prstGeom>
        </p:spPr>
      </p:pic>
      <p:pic>
        <p:nvPicPr>
          <p:cNvPr id="2" name="図 1">
            <a:extLst>
              <a:ext uri="{FF2B5EF4-FFF2-40B4-BE49-F238E27FC236}">
                <a16:creationId xmlns:a16="http://schemas.microsoft.com/office/drawing/2014/main" id="{5758970C-ED31-055D-F69F-B13C9BCFAB6C}"/>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10777038" y="401270"/>
            <a:ext cx="1080000" cy="157142"/>
          </a:xfrm>
          <a:prstGeom prst="rect">
            <a:avLst/>
          </a:prstGeom>
        </p:spPr>
      </p:pic>
      <p:sp>
        <p:nvSpPr>
          <p:cNvPr id="6" name="スライド番号プレースホルダー 3">
            <a:extLst>
              <a:ext uri="{FF2B5EF4-FFF2-40B4-BE49-F238E27FC236}">
                <a16:creationId xmlns:a16="http://schemas.microsoft.com/office/drawing/2014/main" id="{8E2740CB-85BE-8638-2252-DF7E5DAE5F12}"/>
              </a:ext>
            </a:extLst>
          </p:cNvPr>
          <p:cNvSpPr>
            <a:spLocks noGrp="1"/>
          </p:cNvSpPr>
          <p:nvPr>
            <p:ph type="sldNum" sz="quarter" idx="4"/>
          </p:nvPr>
        </p:nvSpPr>
        <p:spPr>
          <a:xfrm>
            <a:off x="11726779" y="6476666"/>
            <a:ext cx="465221" cy="381334"/>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cs typeface="Segoe UI" panose="020B0502040204020203" pitchFamily="34" charset="0"/>
              </a:defRPr>
            </a:lvl1pPr>
          </a:lstStyle>
          <a:p>
            <a:fld id="{9BD998C5-45D8-41EC-8935-B98D392DEEF2}" type="slidenum">
              <a:rPr lang="ja-JP" altLang="en-US" smtClean="0"/>
              <a:pPr/>
              <a:t>‹#›</a:t>
            </a:fld>
            <a:endParaRPr lang="ja-JP" altLang="en-US"/>
          </a:p>
        </p:txBody>
      </p:sp>
      <p:sp>
        <p:nvSpPr>
          <p:cNvPr id="4" name="タイトル 8">
            <a:extLst>
              <a:ext uri="{FF2B5EF4-FFF2-40B4-BE49-F238E27FC236}">
                <a16:creationId xmlns:a16="http://schemas.microsoft.com/office/drawing/2014/main" id="{D57B9C07-F98E-FCA8-EB99-B4C62CB08F62}"/>
              </a:ext>
            </a:extLst>
          </p:cNvPr>
          <p:cNvSpPr>
            <a:spLocks noGrp="1"/>
          </p:cNvSpPr>
          <p:nvPr>
            <p:ph type="title" hasCustomPrompt="1"/>
          </p:nvPr>
        </p:nvSpPr>
        <p:spPr>
          <a:xfrm>
            <a:off x="254318" y="246003"/>
            <a:ext cx="9830630" cy="524826"/>
          </a:xfrm>
          <a:prstGeom prst="rect">
            <a:avLst/>
          </a:prstGeom>
        </p:spPr>
        <p:txBody>
          <a:bodyPr wrap="none">
            <a:normAutofit/>
          </a:bodyPr>
          <a:lstStyle>
            <a:lvl1pPr>
              <a:lnSpc>
                <a:spcPct val="100000"/>
              </a:lnSpc>
              <a:defRPr sz="2400" b="1">
                <a:solidFill>
                  <a:schemeClr val="bg1"/>
                </a:solidFill>
                <a:latin typeface="メイリオ" panose="020B0604030504040204" pitchFamily="50" charset="-128"/>
                <a:ea typeface="メイリオ" panose="020B0604030504040204" pitchFamily="50" charset="-128"/>
              </a:defRPr>
            </a:lvl1pPr>
          </a:lstStyle>
          <a:p>
            <a:r>
              <a:rPr kumimoji="1" lang="en" altLang="en-US"/>
              <a:t>TITLE TITLE TITLE</a:t>
            </a:r>
            <a:endParaRPr kumimoji="1" lang="ja-JP" altLang="en-US"/>
          </a:p>
        </p:txBody>
      </p:sp>
    </p:spTree>
    <p:extLst>
      <p:ext uri="{BB962C8B-B14F-4D97-AF65-F5344CB8AC3E}">
        <p14:creationId xmlns:p14="http://schemas.microsoft.com/office/powerpoint/2010/main" val="3886294331"/>
      </p:ext>
    </p:extLst>
  </p:cSld>
  <p:clrMapOvr>
    <a:masterClrMapping/>
  </p:clrMapOvr>
  <p:extLst>
    <p:ext uri="{DCECCB84-F9BA-43D5-87BE-67443E8EF086}">
      <p15:sldGuideLst xmlns:p15="http://schemas.microsoft.com/office/powerpoint/2012/main">
        <p15:guide id="1" pos="3840">
          <p15:clr>
            <a:srgbClr val="FBAE40"/>
          </p15:clr>
        </p15:guide>
        <p15:guide id="3" pos="7469">
          <p15:clr>
            <a:srgbClr val="FBAE40"/>
          </p15:clr>
        </p15:guide>
        <p15:guide id="4" pos="211">
          <p15:clr>
            <a:srgbClr val="FBAE40"/>
          </p15:clr>
        </p15:guide>
        <p15:guide id="5" orient="horz" pos="459">
          <p15:clr>
            <a:srgbClr val="FBAE40"/>
          </p15:clr>
        </p15:guide>
        <p15:guide id="6" orient="horz" pos="4110">
          <p15:clr>
            <a:srgbClr val="FBAE40"/>
          </p15:clr>
        </p15:guide>
        <p15:guide id="7" pos="3613">
          <p15:clr>
            <a:srgbClr val="FBAE40"/>
          </p15:clr>
        </p15:guide>
        <p15:guide id="8" pos="4067">
          <p15:clr>
            <a:srgbClr val="FBAE40"/>
          </p15:clr>
        </p15:guide>
        <p15:guide id="9" orient="horz" pos="68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457200"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2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605" algn="l" defTabSz="457200" rtl="0" eaLnBrk="1" latinLnBrk="0" hangingPunct="1">
        <a:lnSpc>
          <a:spcPct val="90000"/>
        </a:lnSpc>
        <a:spcBef>
          <a:spcPts val="250"/>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200" rtl="0" eaLnBrk="1" latinLnBrk="0" hangingPunct="1">
        <a:lnSpc>
          <a:spcPct val="90000"/>
        </a:lnSpc>
        <a:spcBef>
          <a:spcPts val="250"/>
        </a:spcBef>
        <a:buFont typeface="Calibri" panose="020F0502020204030204" pitchFamily="34" charset="0"/>
        <a:buChar char="◦"/>
        <a:defRPr sz="1800" kern="1200">
          <a:solidFill>
            <a:schemeClr val="tx1"/>
          </a:solidFill>
          <a:latin typeface="+mn-lt"/>
          <a:ea typeface="+mn-ea"/>
          <a:cs typeface="+mn-cs"/>
        </a:defRPr>
      </a:lvl3pPr>
      <a:lvl4pPr marL="1081405" indent="-113030" algn="l" defTabSz="457200" rtl="0" eaLnBrk="1" latinLnBrk="0" hangingPunct="1">
        <a:lnSpc>
          <a:spcPct val="90000"/>
        </a:lnSpc>
        <a:spcBef>
          <a:spcPts val="250"/>
        </a:spcBef>
        <a:buFont typeface="Calibri" panose="020F0502020204030204" pitchFamily="34" charset="0"/>
        <a:buChar char="‐"/>
        <a:defRPr sz="1600" kern="1200">
          <a:solidFill>
            <a:schemeClr val="tx1"/>
          </a:solidFill>
          <a:latin typeface="+mn-lt"/>
          <a:ea typeface="+mn-ea"/>
          <a:cs typeface="+mn-cs"/>
        </a:defRPr>
      </a:lvl4pPr>
      <a:lvl5pPr marL="1256030" indent="-113030" algn="l" defTabSz="457200" rtl="0" eaLnBrk="1" latinLnBrk="0" hangingPunct="1">
        <a:lnSpc>
          <a:spcPct val="90000"/>
        </a:lnSpc>
        <a:spcBef>
          <a:spcPts val="250"/>
        </a:spcBef>
        <a:buFont typeface="Arial" panose="020B0604020202020204" pitchFamily="34" charset="0"/>
        <a:buChar char="•"/>
        <a:defRPr sz="14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4B6D4-B9CA-4243-5699-701F10215AFA}"/>
            </a:ext>
          </a:extLst>
        </p:cNvPr>
        <p:cNvGrpSpPr/>
        <p:nvPr/>
      </p:nvGrpSpPr>
      <p:grpSpPr>
        <a:xfrm>
          <a:off x="0" y="0"/>
          <a:ext cx="0" cy="0"/>
          <a:chOff x="0" y="0"/>
          <a:chExt cx="0" cy="0"/>
        </a:xfrm>
      </p:grpSpPr>
      <p:sp>
        <p:nvSpPr>
          <p:cNvPr id="5" name="L 字 4">
            <a:extLst>
              <a:ext uri="{FF2B5EF4-FFF2-40B4-BE49-F238E27FC236}">
                <a16:creationId xmlns:a16="http://schemas.microsoft.com/office/drawing/2014/main" id="{722D746D-A251-BEA2-6B31-5793CADA7F8E}"/>
              </a:ext>
            </a:extLst>
          </p:cNvPr>
          <p:cNvSpPr/>
          <p:nvPr/>
        </p:nvSpPr>
        <p:spPr>
          <a:xfrm>
            <a:off x="1447177" y="845601"/>
            <a:ext cx="9560659" cy="5238337"/>
          </a:xfrm>
          <a:prstGeom prst="corner">
            <a:avLst>
              <a:gd name="adj1" fmla="val 21820"/>
              <a:gd name="adj2" fmla="val 30683"/>
            </a:avLst>
          </a:prstGeom>
          <a:solidFill>
            <a:srgbClr val="FFD2D2">
              <a:alpha val="96863"/>
            </a:srgb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2" name="スライド番号プレースホルダー 1">
            <a:extLst>
              <a:ext uri="{FF2B5EF4-FFF2-40B4-BE49-F238E27FC236}">
                <a16:creationId xmlns:a16="http://schemas.microsoft.com/office/drawing/2014/main" id="{D28146B9-7816-A72C-ACE6-E4BC073E28F0}"/>
              </a:ext>
            </a:extLst>
          </p:cNvPr>
          <p:cNvSpPr>
            <a:spLocks noGrp="1"/>
          </p:cNvSpPr>
          <p:nvPr>
            <p:ph type="sldNum" sz="quarter" idx="4"/>
          </p:nvPr>
        </p:nvSpPr>
        <p:spPr>
          <a:xfrm>
            <a:off x="5540322" y="8116023"/>
            <a:ext cx="465221" cy="381334"/>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BD998C5-45D8-41EC-8935-B98D392DEEF2}" type="slidenum">
              <a:rPr kumimoji="1" lang="ja-JP" altLang="en-US" sz="1200" b="0" i="0" u="none" strike="noStrike" kern="1200" cap="none" spc="0" normalizeH="0" baseline="0" noProof="0" smtClean="0">
                <a:ln>
                  <a:noFill/>
                </a:ln>
                <a:solidFill>
                  <a:prstClr val="black">
                    <a:tint val="75000"/>
                  </a:prstClr>
                </a:solidFill>
                <a:effectLst/>
                <a:uLnTx/>
                <a:uFillTx/>
                <a:latin typeface="Segoe UI" panose="020B0502040204020203" pitchFamily="34" charset="0"/>
                <a:ea typeface="メイリオ" panose="020B0604030504040204" pitchFamily="34" charset="-128"/>
                <a:cs typeface="Segoe UI" panose="020B0502040204020203"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Segoe UI" panose="020B0502040204020203" pitchFamily="34" charset="0"/>
              <a:ea typeface="メイリオ" panose="020B0604030504040204" pitchFamily="34" charset="-128"/>
              <a:cs typeface="Segoe UI" panose="020B0502040204020203" pitchFamily="34" charset="0"/>
            </a:endParaRPr>
          </a:p>
        </p:txBody>
      </p:sp>
      <p:sp>
        <p:nvSpPr>
          <p:cNvPr id="105" name="正方形/長方形 104">
            <a:extLst>
              <a:ext uri="{FF2B5EF4-FFF2-40B4-BE49-F238E27FC236}">
                <a16:creationId xmlns:a16="http://schemas.microsoft.com/office/drawing/2014/main" id="{45BF2BD9-EE6C-A45F-E0D6-955E0619ACB3}"/>
              </a:ext>
            </a:extLst>
          </p:cNvPr>
          <p:cNvSpPr/>
          <p:nvPr/>
        </p:nvSpPr>
        <p:spPr>
          <a:xfrm>
            <a:off x="4502722" y="2255834"/>
            <a:ext cx="1440611" cy="223594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5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Data Receiver</a:t>
            </a:r>
            <a:endParaRPr kumimoji="1" lang="ja-JP" altLang="en-US" sz="15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06" name="正方形/長方形 105">
            <a:extLst>
              <a:ext uri="{FF2B5EF4-FFF2-40B4-BE49-F238E27FC236}">
                <a16:creationId xmlns:a16="http://schemas.microsoft.com/office/drawing/2014/main" id="{3F3FDE73-4652-3856-C0F0-77620234E888}"/>
              </a:ext>
            </a:extLst>
          </p:cNvPr>
          <p:cNvSpPr/>
          <p:nvPr/>
        </p:nvSpPr>
        <p:spPr>
          <a:xfrm>
            <a:off x="6149474" y="2255834"/>
            <a:ext cx="2449133" cy="223594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5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Media application</a:t>
            </a:r>
            <a:endParaRPr kumimoji="1" lang="ja-JP" altLang="en-US" sz="15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07" name="正方形/長方形 106">
            <a:extLst>
              <a:ext uri="{FF2B5EF4-FFF2-40B4-BE49-F238E27FC236}">
                <a16:creationId xmlns:a16="http://schemas.microsoft.com/office/drawing/2014/main" id="{BF30D3A7-066B-38F0-DC67-1AB874CA9285}"/>
              </a:ext>
            </a:extLst>
          </p:cNvPr>
          <p:cNvSpPr/>
          <p:nvPr/>
        </p:nvSpPr>
        <p:spPr>
          <a:xfrm>
            <a:off x="6376561" y="2803402"/>
            <a:ext cx="1913566" cy="109937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 </a:t>
            </a:r>
            <a:endParaRPr kumimoji="1" lang="en-US"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Communication plug-in</a:t>
            </a:r>
            <a:endParaRPr kumimoji="1" lang="ja-JP" altLang="en-US"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08" name="正方形/長方形 107">
            <a:extLst>
              <a:ext uri="{FF2B5EF4-FFF2-40B4-BE49-F238E27FC236}">
                <a16:creationId xmlns:a16="http://schemas.microsoft.com/office/drawing/2014/main" id="{F55E28B1-E8E3-C1EB-DBC4-DB00C0859766}"/>
              </a:ext>
            </a:extLst>
          </p:cNvPr>
          <p:cNvSpPr/>
          <p:nvPr/>
        </p:nvSpPr>
        <p:spPr>
          <a:xfrm>
            <a:off x="4810426" y="2782578"/>
            <a:ext cx="918617" cy="115373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USB</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Receiver</a:t>
            </a:r>
            <a:endParaRPr kumimoji="1" lang="ja-JP" altLang="en-US"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09" name="正方形/長方形 108">
            <a:extLst>
              <a:ext uri="{FF2B5EF4-FFF2-40B4-BE49-F238E27FC236}">
                <a16:creationId xmlns:a16="http://schemas.microsoft.com/office/drawing/2014/main" id="{A37342D8-0FBC-EA8B-1573-4C3823ABD52D}"/>
              </a:ext>
            </a:extLst>
          </p:cNvPr>
          <p:cNvSpPr/>
          <p:nvPr/>
        </p:nvSpPr>
        <p:spPr>
          <a:xfrm>
            <a:off x="8957149" y="2255834"/>
            <a:ext cx="492343" cy="223594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Audio Signal</a:t>
            </a:r>
            <a:endParaRPr kumimoji="1" lang="ja-JP" altLang="en-US"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10" name="正方形/長方形 109">
            <a:extLst>
              <a:ext uri="{FF2B5EF4-FFF2-40B4-BE49-F238E27FC236}">
                <a16:creationId xmlns:a16="http://schemas.microsoft.com/office/drawing/2014/main" id="{9E9ED6FE-EFED-EBEB-5E9B-D36DF1F37EBE}"/>
              </a:ext>
            </a:extLst>
          </p:cNvPr>
          <p:cNvSpPr/>
          <p:nvPr/>
        </p:nvSpPr>
        <p:spPr>
          <a:xfrm>
            <a:off x="4288502" y="1377407"/>
            <a:ext cx="5272240" cy="320010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SoC</a:t>
            </a:r>
            <a:endParaRPr kumimoji="1" lang="ja-JP" altLang="en-US"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11" name="正方形/長方形 110">
            <a:extLst>
              <a:ext uri="{FF2B5EF4-FFF2-40B4-BE49-F238E27FC236}">
                <a16:creationId xmlns:a16="http://schemas.microsoft.com/office/drawing/2014/main" id="{F0F800E4-7E1C-9BA5-EE52-4D61A37B4319}"/>
              </a:ext>
            </a:extLst>
          </p:cNvPr>
          <p:cNvSpPr/>
          <p:nvPr/>
        </p:nvSpPr>
        <p:spPr>
          <a:xfrm>
            <a:off x="9662237" y="2683226"/>
            <a:ext cx="1265113" cy="186627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DSP</a:t>
            </a:r>
            <a:endParaRPr kumimoji="1" lang="ja-JP" altLang="en-US"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12" name="正方形/長方形 111">
            <a:extLst>
              <a:ext uri="{FF2B5EF4-FFF2-40B4-BE49-F238E27FC236}">
                <a16:creationId xmlns:a16="http://schemas.microsoft.com/office/drawing/2014/main" id="{9A2201E9-E66E-5B57-BD7D-C009894EC17D}"/>
              </a:ext>
            </a:extLst>
          </p:cNvPr>
          <p:cNvSpPr/>
          <p:nvPr/>
        </p:nvSpPr>
        <p:spPr>
          <a:xfrm>
            <a:off x="9983108" y="2969048"/>
            <a:ext cx="643468" cy="14224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Signal Processing Flow</a:t>
            </a:r>
            <a:endParaRPr kumimoji="1" lang="ja-JP" altLang="en-US"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13" name="正方形/長方形 112">
            <a:extLst>
              <a:ext uri="{FF2B5EF4-FFF2-40B4-BE49-F238E27FC236}">
                <a16:creationId xmlns:a16="http://schemas.microsoft.com/office/drawing/2014/main" id="{58F2A45B-1BCF-1BEF-30CA-0A34A6287AAE}"/>
              </a:ext>
            </a:extLst>
          </p:cNvPr>
          <p:cNvSpPr/>
          <p:nvPr/>
        </p:nvSpPr>
        <p:spPr>
          <a:xfrm>
            <a:off x="4113225" y="853755"/>
            <a:ext cx="7000665" cy="379638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6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IVI </a:t>
            </a:r>
            <a:r>
              <a:rPr kumimoji="1" lang="en" altLang="ja-JP" sz="14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(Navigation, Display Audio) </a:t>
            </a:r>
            <a:r>
              <a:rPr kumimoji="1" lang="en" altLang="ja-JP" sz="16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with CarPlay (R9)</a:t>
            </a:r>
            <a:endParaRPr kumimoji="1" lang="ja-JP" altLang="en-US" sz="16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14" name="正方形/長方形 113">
            <a:extLst>
              <a:ext uri="{FF2B5EF4-FFF2-40B4-BE49-F238E27FC236}">
                <a16:creationId xmlns:a16="http://schemas.microsoft.com/office/drawing/2014/main" id="{D1477A13-A8C5-F9BF-ABA2-97CAF519A832}"/>
              </a:ext>
            </a:extLst>
          </p:cNvPr>
          <p:cNvSpPr/>
          <p:nvPr/>
        </p:nvSpPr>
        <p:spPr>
          <a:xfrm>
            <a:off x="9882917" y="1383140"/>
            <a:ext cx="833120" cy="88392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MCU</a:t>
            </a:r>
            <a:endParaRPr kumimoji="1" lang="ja-JP" altLang="en-US"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cxnSp>
        <p:nvCxnSpPr>
          <p:cNvPr id="115" name="直線矢印コネクタ 114">
            <a:extLst>
              <a:ext uri="{FF2B5EF4-FFF2-40B4-BE49-F238E27FC236}">
                <a16:creationId xmlns:a16="http://schemas.microsoft.com/office/drawing/2014/main" id="{FCC3E20D-6CE2-B267-C37B-DE714BF9627C}"/>
              </a:ext>
            </a:extLst>
          </p:cNvPr>
          <p:cNvCxnSpPr>
            <a:cxnSpLocks/>
            <a:stCxn id="114" idx="1"/>
          </p:cNvCxnSpPr>
          <p:nvPr/>
        </p:nvCxnSpPr>
        <p:spPr>
          <a:xfrm flipH="1">
            <a:off x="9560742" y="1825100"/>
            <a:ext cx="322175"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397A816E-432D-61EA-F336-9EBC0666FC3F}"/>
              </a:ext>
            </a:extLst>
          </p:cNvPr>
          <p:cNvCxnSpPr>
            <a:cxnSpLocks/>
            <a:stCxn id="114" idx="2"/>
            <a:endCxn id="111" idx="0"/>
          </p:cNvCxnSpPr>
          <p:nvPr/>
        </p:nvCxnSpPr>
        <p:spPr>
          <a:xfrm flipH="1">
            <a:off x="10294794" y="2267060"/>
            <a:ext cx="4683" cy="41616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 name="矢印: 右 120">
            <a:extLst>
              <a:ext uri="{FF2B5EF4-FFF2-40B4-BE49-F238E27FC236}">
                <a16:creationId xmlns:a16="http://schemas.microsoft.com/office/drawing/2014/main" id="{4EFBEDD9-DB6C-0EB2-CC75-50AB7A008AE0}"/>
              </a:ext>
            </a:extLst>
          </p:cNvPr>
          <p:cNvSpPr/>
          <p:nvPr/>
        </p:nvSpPr>
        <p:spPr>
          <a:xfrm rot="5400000">
            <a:off x="1954172" y="2594601"/>
            <a:ext cx="656905" cy="304127"/>
          </a:xfrm>
          <a:prstGeom prst="rightArrow">
            <a:avLst/>
          </a:prstGeom>
          <a:solidFill>
            <a:srgbClr val="B91440">
              <a:lumMod val="40000"/>
              <a:lumOff val="60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23" name="正方形/長方形 122">
            <a:extLst>
              <a:ext uri="{FF2B5EF4-FFF2-40B4-BE49-F238E27FC236}">
                <a16:creationId xmlns:a16="http://schemas.microsoft.com/office/drawing/2014/main" id="{DECFD47B-F93D-63C5-19FD-A83056FB1A25}"/>
              </a:ext>
            </a:extLst>
          </p:cNvPr>
          <p:cNvSpPr/>
          <p:nvPr/>
        </p:nvSpPr>
        <p:spPr>
          <a:xfrm>
            <a:off x="4502722" y="1747793"/>
            <a:ext cx="4929437" cy="32896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UI</a:t>
            </a:r>
          </a:p>
        </p:txBody>
      </p:sp>
      <p:sp>
        <p:nvSpPr>
          <p:cNvPr id="124" name="矢印: 右 123">
            <a:extLst>
              <a:ext uri="{FF2B5EF4-FFF2-40B4-BE49-F238E27FC236}">
                <a16:creationId xmlns:a16="http://schemas.microsoft.com/office/drawing/2014/main" id="{A14EC596-D340-FC99-885D-110C42F1EC91}"/>
              </a:ext>
            </a:extLst>
          </p:cNvPr>
          <p:cNvSpPr/>
          <p:nvPr/>
        </p:nvSpPr>
        <p:spPr>
          <a:xfrm rot="16200000">
            <a:off x="6137351" y="2235107"/>
            <a:ext cx="852684" cy="283906"/>
          </a:xfrm>
          <a:prstGeom prst="rightArrow">
            <a:avLst/>
          </a:prstGeom>
          <a:solidFill>
            <a:schemeClr val="accent2">
              <a:lumMod val="60000"/>
              <a:lumOff val="40000"/>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38" name="正方形/長方形 137">
            <a:extLst>
              <a:ext uri="{FF2B5EF4-FFF2-40B4-BE49-F238E27FC236}">
                <a16:creationId xmlns:a16="http://schemas.microsoft.com/office/drawing/2014/main" id="{F6956923-8179-AFDC-5298-676E9C59DC12}"/>
              </a:ext>
            </a:extLst>
          </p:cNvPr>
          <p:cNvSpPr/>
          <p:nvPr/>
        </p:nvSpPr>
        <p:spPr>
          <a:xfrm>
            <a:off x="2746739" y="3507255"/>
            <a:ext cx="2086917" cy="523220"/>
          </a:xfrm>
          <a:prstGeom prst="rect">
            <a:avLst/>
          </a:prstGeom>
          <a:noFill/>
          <a:ln w="25400" cap="flat" cmpd="sng" algn="ctr">
            <a:noFill/>
            <a:prstDash val="solid"/>
          </a:ln>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100" b="0" i="0" u="none" strike="noStrike" kern="0" cap="none" spc="0" normalizeH="0" baseline="0" noProof="0" dirty="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All packet data</a:t>
            </a:r>
            <a:endParaRPr kumimoji="0" lang="ja-JP" altLang="en-US" sz="1100" b="0" i="0" u="none" strike="noStrike" kern="0" cap="none" spc="0" normalizeH="0" baseline="0" noProof="0" dirty="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0" name="矢印: 右 139">
            <a:extLst>
              <a:ext uri="{FF2B5EF4-FFF2-40B4-BE49-F238E27FC236}">
                <a16:creationId xmlns:a16="http://schemas.microsoft.com/office/drawing/2014/main" id="{8D0BEE58-8830-A24C-76CA-F7CEB42E3844}"/>
              </a:ext>
            </a:extLst>
          </p:cNvPr>
          <p:cNvSpPr/>
          <p:nvPr/>
        </p:nvSpPr>
        <p:spPr>
          <a:xfrm>
            <a:off x="8272173" y="3251411"/>
            <a:ext cx="705363" cy="328963"/>
          </a:xfrm>
          <a:prstGeom prst="rightArrow">
            <a:avLst/>
          </a:prstGeom>
          <a:solidFill>
            <a:srgbClr val="B91440">
              <a:lumMod val="40000"/>
              <a:lumOff val="60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2ch</a:t>
            </a:r>
            <a:endParaRPr kumimoji="0" lang="ja-JP" altLang="en-US"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1" name="矢印: 右 140">
            <a:extLst>
              <a:ext uri="{FF2B5EF4-FFF2-40B4-BE49-F238E27FC236}">
                <a16:creationId xmlns:a16="http://schemas.microsoft.com/office/drawing/2014/main" id="{2BE21563-7034-27BB-60AA-0EDFEE53C550}"/>
              </a:ext>
            </a:extLst>
          </p:cNvPr>
          <p:cNvSpPr/>
          <p:nvPr/>
        </p:nvSpPr>
        <p:spPr>
          <a:xfrm>
            <a:off x="9312853" y="3285734"/>
            <a:ext cx="732462" cy="294640"/>
          </a:xfrm>
          <a:prstGeom prst="rightArrow">
            <a:avLst/>
          </a:prstGeom>
          <a:solidFill>
            <a:srgbClr val="B91440">
              <a:lumMod val="40000"/>
              <a:lumOff val="60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2ch</a:t>
            </a:r>
            <a:endParaRPr kumimoji="0" lang="ja-JP" altLang="en-US"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pic>
        <p:nvPicPr>
          <p:cNvPr id="143" name="グラフィックス 142" descr="Smartphone Solid Color Fill">
            <a:extLst>
              <a:ext uri="{FF2B5EF4-FFF2-40B4-BE49-F238E27FC236}">
                <a16:creationId xmlns:a16="http://schemas.microsoft.com/office/drawing/2014/main" id="{E503C814-CA3E-069D-9717-FEBBF2A08D34}"/>
              </a:ext>
            </a:extLst>
          </p:cNvPr>
          <p:cNvPicPr>
            <a:picLocks noChangeAspect="1"/>
          </p:cNvPicPr>
          <p:nvPr/>
        </p:nvPicPr>
        <p:blipFill>
          <a:blip r:embed="rId3"/>
          <a:stretch>
            <a:fillRect/>
          </a:stretch>
        </p:blipFill>
        <p:spPr>
          <a:xfrm>
            <a:off x="-107132" y="1649155"/>
            <a:ext cx="914400" cy="914400"/>
          </a:xfrm>
          <a:prstGeom prst="rect">
            <a:avLst/>
          </a:prstGeom>
        </p:spPr>
      </p:pic>
      <p:sp>
        <p:nvSpPr>
          <p:cNvPr id="144" name="正方形/長方形 143">
            <a:extLst>
              <a:ext uri="{FF2B5EF4-FFF2-40B4-BE49-F238E27FC236}">
                <a16:creationId xmlns:a16="http://schemas.microsoft.com/office/drawing/2014/main" id="{3EBF1C15-1FE3-5A05-F357-135F0E8E7663}"/>
              </a:ext>
            </a:extLst>
          </p:cNvPr>
          <p:cNvSpPr/>
          <p:nvPr/>
        </p:nvSpPr>
        <p:spPr>
          <a:xfrm>
            <a:off x="9800328" y="5150929"/>
            <a:ext cx="1121088" cy="78910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Mixer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Switcher</a:t>
            </a:r>
            <a:endParaRPr kumimoji="1" lang="ja-JP" altLang="en-US" sz="1200" b="0" i="0" u="none" strike="noStrike" kern="1200" cap="none" spc="0" normalizeH="0" baseline="0" noProof="0" dirty="0">
              <a:ln>
                <a:noFill/>
              </a:ln>
              <a:solidFill>
                <a:schemeClr val="bg1">
                  <a:lumMod val="75000"/>
                </a:schemeClr>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5" name="矢印: 右 144">
            <a:extLst>
              <a:ext uri="{FF2B5EF4-FFF2-40B4-BE49-F238E27FC236}">
                <a16:creationId xmlns:a16="http://schemas.microsoft.com/office/drawing/2014/main" id="{C422B579-C6E7-099A-B30C-414A4FAB7A8B}"/>
              </a:ext>
            </a:extLst>
          </p:cNvPr>
          <p:cNvSpPr/>
          <p:nvPr/>
        </p:nvSpPr>
        <p:spPr>
          <a:xfrm rot="5400000">
            <a:off x="9962494" y="4633246"/>
            <a:ext cx="721058" cy="309304"/>
          </a:xfrm>
          <a:prstGeom prst="rightArrow">
            <a:avLst/>
          </a:prstGeom>
          <a:solidFill>
            <a:srgbClr val="FFC000"/>
          </a:solidFill>
          <a:ln>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6" name="矢印: 右 145">
            <a:extLst>
              <a:ext uri="{FF2B5EF4-FFF2-40B4-BE49-F238E27FC236}">
                <a16:creationId xmlns:a16="http://schemas.microsoft.com/office/drawing/2014/main" id="{3580DD74-A3E0-DEC0-B4DD-833A26FEAF37}"/>
              </a:ext>
            </a:extLst>
          </p:cNvPr>
          <p:cNvSpPr/>
          <p:nvPr/>
        </p:nvSpPr>
        <p:spPr>
          <a:xfrm>
            <a:off x="4705708" y="5492176"/>
            <a:ext cx="5124840" cy="291501"/>
          </a:xfrm>
          <a:prstGeom prst="rightArrow">
            <a:avLst/>
          </a:prstGeom>
          <a:solidFill>
            <a:schemeClr val="accent5"/>
          </a:solidFill>
          <a:ln>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7" name="正方形/長方形 146">
            <a:extLst>
              <a:ext uri="{FF2B5EF4-FFF2-40B4-BE49-F238E27FC236}">
                <a16:creationId xmlns:a16="http://schemas.microsoft.com/office/drawing/2014/main" id="{D8ECA543-A802-E288-B722-A81C38825737}"/>
              </a:ext>
            </a:extLst>
          </p:cNvPr>
          <p:cNvSpPr/>
          <p:nvPr/>
        </p:nvSpPr>
        <p:spPr>
          <a:xfrm>
            <a:off x="7912292" y="3006873"/>
            <a:ext cx="1386234" cy="276052"/>
          </a:xfrm>
          <a:prstGeom prst="rect">
            <a:avLst/>
          </a:prstGeom>
          <a:noFill/>
          <a:ln w="25400" cap="flat" cmpd="sng" algn="ctr">
            <a:noFill/>
            <a:prstDash val="solid"/>
          </a:ln>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400" b="0" i="0" u="none" strike="noStrike" kern="0" cap="none" spc="0" normalizeH="0" baseline="0" noProof="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Regular Audio</a:t>
            </a:r>
            <a:endParaRPr kumimoji="0" lang="ja-JP" altLang="en-US" sz="1400" b="0" i="0" u="none" strike="noStrike" kern="0" cap="none" spc="0" normalizeH="0" baseline="0" noProof="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8" name="正方形/長方形 147">
            <a:extLst>
              <a:ext uri="{FF2B5EF4-FFF2-40B4-BE49-F238E27FC236}">
                <a16:creationId xmlns:a16="http://schemas.microsoft.com/office/drawing/2014/main" id="{50AE8E6C-6243-E315-6878-25CADA4A9C45}"/>
              </a:ext>
            </a:extLst>
          </p:cNvPr>
          <p:cNvSpPr/>
          <p:nvPr/>
        </p:nvSpPr>
        <p:spPr>
          <a:xfrm>
            <a:off x="5845887" y="1994661"/>
            <a:ext cx="1386234" cy="276052"/>
          </a:xfrm>
          <a:prstGeom prst="rect">
            <a:avLst/>
          </a:prstGeom>
          <a:noFill/>
          <a:ln w="25400" cap="flat" cmpd="sng" algn="ctr">
            <a:noFill/>
            <a:prstDash val="solid"/>
          </a:ln>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400" b="0" i="0" u="none" strike="noStrike" kern="0" cap="none" spc="0" normalizeH="0" baseline="0" noProof="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Video</a:t>
            </a:r>
            <a:endParaRPr kumimoji="0" lang="ja-JP" altLang="en-US" sz="1400" b="0" i="0" u="none" strike="noStrike" kern="0" cap="none" spc="0" normalizeH="0" baseline="0" noProof="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9" name="正方形/長方形 148">
            <a:extLst>
              <a:ext uri="{FF2B5EF4-FFF2-40B4-BE49-F238E27FC236}">
                <a16:creationId xmlns:a16="http://schemas.microsoft.com/office/drawing/2014/main" id="{FCA806E3-DC40-907C-3274-D89B19EFEED2}"/>
              </a:ext>
            </a:extLst>
          </p:cNvPr>
          <p:cNvSpPr/>
          <p:nvPr/>
        </p:nvSpPr>
        <p:spPr>
          <a:xfrm>
            <a:off x="10756732" y="4668714"/>
            <a:ext cx="1002879" cy="19171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1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4ch</a:t>
            </a:r>
            <a:endParaRPr kumimoji="1" lang="ja-JP" altLang="en-US" sz="11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50" name="正方形/長方形 149">
            <a:extLst>
              <a:ext uri="{FF2B5EF4-FFF2-40B4-BE49-F238E27FC236}">
                <a16:creationId xmlns:a16="http://schemas.microsoft.com/office/drawing/2014/main" id="{59CD2E88-15FF-D23B-543C-208A3D851EFB}"/>
              </a:ext>
            </a:extLst>
          </p:cNvPr>
          <p:cNvSpPr/>
          <p:nvPr/>
        </p:nvSpPr>
        <p:spPr>
          <a:xfrm>
            <a:off x="9803402" y="4678989"/>
            <a:ext cx="1002879" cy="2760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1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4ch</a:t>
            </a:r>
          </a:p>
        </p:txBody>
      </p:sp>
      <p:sp>
        <p:nvSpPr>
          <p:cNvPr id="18" name="テキスト ボックス 17">
            <a:extLst>
              <a:ext uri="{FF2B5EF4-FFF2-40B4-BE49-F238E27FC236}">
                <a16:creationId xmlns:a16="http://schemas.microsoft.com/office/drawing/2014/main" id="{FE81A745-2DA6-A09B-AD9D-62CE90AFB51A}"/>
              </a:ext>
            </a:extLst>
          </p:cNvPr>
          <p:cNvSpPr txBox="1"/>
          <p:nvPr/>
        </p:nvSpPr>
        <p:spPr>
          <a:xfrm>
            <a:off x="1480359" y="850736"/>
            <a:ext cx="1637248"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4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Gateway Unit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solidFill>
                <a:latin typeface="Segoe UI Semibold" panose="020B0702040204020203" pitchFamily="34" charset="0"/>
                <a:ea typeface="Yu Gothic UI Semibold" panose="020B0700000000000000" pitchFamily="34" charset="-128"/>
                <a:cs typeface="Segoe UI Semibold" panose="020B0702040204020203" pitchFamily="34" charset="0"/>
              </a:rPr>
              <a:t>（</a:t>
            </a:r>
            <a:r>
              <a:rPr kumimoji="1" lang="en-US" altLang="ja-JP" sz="1400" dirty="0">
                <a:solidFill>
                  <a:prstClr val="black"/>
                </a:solidFill>
                <a:latin typeface="Segoe UI Semibold" panose="020B0702040204020203" pitchFamily="34" charset="0"/>
                <a:ea typeface="Yu Gothic UI Semibold" panose="020B0700000000000000" pitchFamily="34" charset="-128"/>
                <a:cs typeface="Segoe UI Semibold" panose="020B0702040204020203" pitchFamily="34" charset="0"/>
              </a:rPr>
              <a:t>External AMP system)</a:t>
            </a:r>
            <a:endParaRPr kumimoji="1" lang="ja-JP" altLang="en-US" sz="14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27" name="正方形/長方形 26">
            <a:extLst>
              <a:ext uri="{FF2B5EF4-FFF2-40B4-BE49-F238E27FC236}">
                <a16:creationId xmlns:a16="http://schemas.microsoft.com/office/drawing/2014/main" id="{8455ADF7-6C67-A0F3-85CF-169CE048E8C8}"/>
              </a:ext>
            </a:extLst>
          </p:cNvPr>
          <p:cNvSpPr/>
          <p:nvPr/>
        </p:nvSpPr>
        <p:spPr>
          <a:xfrm>
            <a:off x="1888250" y="5476177"/>
            <a:ext cx="902423" cy="35199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srgbClr val="FF0000"/>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APAC</a:t>
            </a:r>
            <a:endParaRPr kumimoji="1" lang="ja-JP" altLang="en-US" sz="1200" b="0" i="0" u="none" strike="noStrike" kern="1200" cap="none" spc="0" normalizeH="0" baseline="0" noProof="0">
              <a:ln>
                <a:noFill/>
              </a:ln>
              <a:solidFill>
                <a:srgbClr val="FF0000"/>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29" name="正方形/長方形 28">
            <a:extLst>
              <a:ext uri="{FF2B5EF4-FFF2-40B4-BE49-F238E27FC236}">
                <a16:creationId xmlns:a16="http://schemas.microsoft.com/office/drawing/2014/main" id="{39A3EE6E-FBC4-E23E-A4F8-270B14EF8592}"/>
              </a:ext>
            </a:extLst>
          </p:cNvPr>
          <p:cNvSpPr/>
          <p:nvPr/>
        </p:nvSpPr>
        <p:spPr>
          <a:xfrm>
            <a:off x="1705226" y="5150929"/>
            <a:ext cx="1233578" cy="7891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 SDK</a:t>
            </a:r>
            <a:endParaRPr kumimoji="1" lang="ja-JP" altLang="en-US"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32" name="正方形/長方形 31">
            <a:extLst>
              <a:ext uri="{FF2B5EF4-FFF2-40B4-BE49-F238E27FC236}">
                <a16:creationId xmlns:a16="http://schemas.microsoft.com/office/drawing/2014/main" id="{CBF78D82-7139-9C37-549A-05F85622A410}"/>
              </a:ext>
            </a:extLst>
          </p:cNvPr>
          <p:cNvSpPr/>
          <p:nvPr/>
        </p:nvSpPr>
        <p:spPr>
          <a:xfrm>
            <a:off x="3707925" y="5150929"/>
            <a:ext cx="997783" cy="78910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Signal Processing</a:t>
            </a:r>
            <a:endParaRPr kumimoji="1" lang="ja-JP" altLang="en-US"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pic>
        <p:nvPicPr>
          <p:cNvPr id="36" name="グラフィックス 35" descr="Volume: Solid color fill">
            <a:extLst>
              <a:ext uri="{FF2B5EF4-FFF2-40B4-BE49-F238E27FC236}">
                <a16:creationId xmlns:a16="http://schemas.microsoft.com/office/drawing/2014/main" id="{9112A626-7D5D-DE2B-F50F-B797DC74668C}"/>
              </a:ext>
            </a:extLst>
          </p:cNvPr>
          <p:cNvPicPr>
            <a:picLocks noChangeAspect="1"/>
          </p:cNvPicPr>
          <p:nvPr/>
        </p:nvPicPr>
        <p:blipFill>
          <a:blip r:embed="rId4"/>
          <a:stretch>
            <a:fillRect/>
          </a:stretch>
        </p:blipFill>
        <p:spPr>
          <a:xfrm>
            <a:off x="11436917" y="1554773"/>
            <a:ext cx="685800" cy="685800"/>
          </a:xfrm>
          <a:prstGeom prst="rect">
            <a:avLst/>
          </a:prstGeom>
        </p:spPr>
      </p:pic>
      <p:pic>
        <p:nvPicPr>
          <p:cNvPr id="37" name="グラフィックス 36" descr="Volume: Solid color fill">
            <a:extLst>
              <a:ext uri="{FF2B5EF4-FFF2-40B4-BE49-F238E27FC236}">
                <a16:creationId xmlns:a16="http://schemas.microsoft.com/office/drawing/2014/main" id="{C9862FFE-ADE6-5E1D-7EDE-E968314CBE4F}"/>
              </a:ext>
            </a:extLst>
          </p:cNvPr>
          <p:cNvPicPr>
            <a:picLocks noChangeAspect="1"/>
          </p:cNvPicPr>
          <p:nvPr/>
        </p:nvPicPr>
        <p:blipFill>
          <a:blip r:embed="rId4"/>
          <a:stretch>
            <a:fillRect/>
          </a:stretch>
        </p:blipFill>
        <p:spPr>
          <a:xfrm>
            <a:off x="11436917" y="2194853"/>
            <a:ext cx="685800" cy="685800"/>
          </a:xfrm>
          <a:prstGeom prst="rect">
            <a:avLst/>
          </a:prstGeom>
        </p:spPr>
      </p:pic>
      <p:pic>
        <p:nvPicPr>
          <p:cNvPr id="38" name="グラフィックス 37" descr="Volume: Solid color fill">
            <a:extLst>
              <a:ext uri="{FF2B5EF4-FFF2-40B4-BE49-F238E27FC236}">
                <a16:creationId xmlns:a16="http://schemas.microsoft.com/office/drawing/2014/main" id="{B1736D0A-6469-41A4-8179-ADFFE35D262E}"/>
              </a:ext>
            </a:extLst>
          </p:cNvPr>
          <p:cNvPicPr>
            <a:picLocks noChangeAspect="1"/>
          </p:cNvPicPr>
          <p:nvPr/>
        </p:nvPicPr>
        <p:blipFill>
          <a:blip r:embed="rId4"/>
          <a:stretch>
            <a:fillRect/>
          </a:stretch>
        </p:blipFill>
        <p:spPr>
          <a:xfrm>
            <a:off x="11450521" y="2813942"/>
            <a:ext cx="685800" cy="685800"/>
          </a:xfrm>
          <a:prstGeom prst="rect">
            <a:avLst/>
          </a:prstGeom>
        </p:spPr>
      </p:pic>
      <p:sp>
        <p:nvSpPr>
          <p:cNvPr id="39" name="正方形/長方形 38">
            <a:extLst>
              <a:ext uri="{FF2B5EF4-FFF2-40B4-BE49-F238E27FC236}">
                <a16:creationId xmlns:a16="http://schemas.microsoft.com/office/drawing/2014/main" id="{EFF0B055-89AA-B3C4-1739-AFB8CB71826C}"/>
              </a:ext>
            </a:extLst>
          </p:cNvPr>
          <p:cNvSpPr/>
          <p:nvPr/>
        </p:nvSpPr>
        <p:spPr>
          <a:xfrm>
            <a:off x="11384596" y="1280535"/>
            <a:ext cx="685800" cy="5484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4ch</a:t>
            </a:r>
            <a:endParaRPr kumimoji="1" lang="ja-JP" altLang="en-US" sz="16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pic>
        <p:nvPicPr>
          <p:cNvPr id="40" name="グラフィックス 39" descr="Volume: Solid color fill">
            <a:extLst>
              <a:ext uri="{FF2B5EF4-FFF2-40B4-BE49-F238E27FC236}">
                <a16:creationId xmlns:a16="http://schemas.microsoft.com/office/drawing/2014/main" id="{377C6286-EFA2-1936-5C11-3BD27FCC7281}"/>
              </a:ext>
            </a:extLst>
          </p:cNvPr>
          <p:cNvPicPr>
            <a:picLocks noChangeAspect="1"/>
          </p:cNvPicPr>
          <p:nvPr/>
        </p:nvPicPr>
        <p:blipFill>
          <a:blip r:embed="rId4"/>
          <a:stretch>
            <a:fillRect/>
          </a:stretch>
        </p:blipFill>
        <p:spPr>
          <a:xfrm>
            <a:off x="11431323" y="3425365"/>
            <a:ext cx="685800" cy="685800"/>
          </a:xfrm>
          <a:prstGeom prst="rect">
            <a:avLst/>
          </a:prstGeom>
        </p:spPr>
      </p:pic>
      <p:sp>
        <p:nvSpPr>
          <p:cNvPr id="46" name="正方形/長方形 45">
            <a:extLst>
              <a:ext uri="{FF2B5EF4-FFF2-40B4-BE49-F238E27FC236}">
                <a16:creationId xmlns:a16="http://schemas.microsoft.com/office/drawing/2014/main" id="{22842F3C-ACE9-29AD-DD02-995A89202B6E}"/>
              </a:ext>
            </a:extLst>
          </p:cNvPr>
          <p:cNvSpPr/>
          <p:nvPr/>
        </p:nvSpPr>
        <p:spPr>
          <a:xfrm>
            <a:off x="1557966" y="1553253"/>
            <a:ext cx="1440611" cy="98042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4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Data Receiver</a:t>
            </a:r>
            <a:endParaRPr kumimoji="1" lang="ja-JP" altLang="en-US" sz="14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47" name="正方形/長方形 46">
            <a:extLst>
              <a:ext uri="{FF2B5EF4-FFF2-40B4-BE49-F238E27FC236}">
                <a16:creationId xmlns:a16="http://schemas.microsoft.com/office/drawing/2014/main" id="{D508BA1C-79FB-50C2-E8C0-EFCB46981E7A}"/>
              </a:ext>
            </a:extLst>
          </p:cNvPr>
          <p:cNvSpPr/>
          <p:nvPr/>
        </p:nvSpPr>
        <p:spPr>
          <a:xfrm>
            <a:off x="1779194" y="1808364"/>
            <a:ext cx="1050644" cy="60980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Wi-Fi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Receiver</a:t>
            </a:r>
            <a:endParaRPr kumimoji="1" lang="ja-JP" altLang="en-US" sz="12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52" name="正方形/長方形 51">
            <a:extLst>
              <a:ext uri="{FF2B5EF4-FFF2-40B4-BE49-F238E27FC236}">
                <a16:creationId xmlns:a16="http://schemas.microsoft.com/office/drawing/2014/main" id="{938BF4F3-7F40-3309-6A1B-5E5DA05E3150}"/>
              </a:ext>
            </a:extLst>
          </p:cNvPr>
          <p:cNvSpPr/>
          <p:nvPr/>
        </p:nvSpPr>
        <p:spPr>
          <a:xfrm>
            <a:off x="3025996" y="3890015"/>
            <a:ext cx="1154028" cy="5449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050" b="1"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 Packets except for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050" b="1"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Spatial Audio</a:t>
            </a:r>
          </a:p>
        </p:txBody>
      </p:sp>
      <p:sp>
        <p:nvSpPr>
          <p:cNvPr id="130" name="正方形/長方形 129">
            <a:extLst>
              <a:ext uri="{FF2B5EF4-FFF2-40B4-BE49-F238E27FC236}">
                <a16:creationId xmlns:a16="http://schemas.microsoft.com/office/drawing/2014/main" id="{11340FF8-84C1-B1CC-8CC8-3790D4995585}"/>
              </a:ext>
            </a:extLst>
          </p:cNvPr>
          <p:cNvSpPr/>
          <p:nvPr/>
        </p:nvSpPr>
        <p:spPr>
          <a:xfrm>
            <a:off x="1658606" y="3075117"/>
            <a:ext cx="1233578" cy="69533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 Emulator</a:t>
            </a:r>
            <a:endParaRPr kumimoji="1" lang="ja-JP" altLang="en-US" sz="1200" b="0"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59" name="正方形/長方形 58">
            <a:extLst>
              <a:ext uri="{FF2B5EF4-FFF2-40B4-BE49-F238E27FC236}">
                <a16:creationId xmlns:a16="http://schemas.microsoft.com/office/drawing/2014/main" id="{91D21AE2-29B7-7D22-848B-2644411C5888}"/>
              </a:ext>
            </a:extLst>
          </p:cNvPr>
          <p:cNvSpPr/>
          <p:nvPr/>
        </p:nvSpPr>
        <p:spPr>
          <a:xfrm>
            <a:off x="1989045" y="3530389"/>
            <a:ext cx="596886" cy="16158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wrap="none" lIns="36000" tIns="0" rIns="36000" bIns="0" rtlCol="0"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050" b="0" i="0" u="none" strike="noStrike" kern="1200" cap="none" spc="0" normalizeH="0" baseline="0" noProof="0">
                <a:ln>
                  <a:noFill/>
                </a:ln>
                <a:solidFill>
                  <a:srgbClr val="FF0000"/>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Auth IC?</a:t>
            </a:r>
            <a:endParaRPr kumimoji="1" lang="ja-JP" altLang="en-US" sz="1050" b="0" i="0" u="none" strike="noStrike" kern="1200" cap="none" spc="0" normalizeH="0" baseline="0" noProof="0">
              <a:ln>
                <a:noFill/>
              </a:ln>
              <a:solidFill>
                <a:srgbClr val="FF0000"/>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4" name="矢印: 右 13">
            <a:extLst>
              <a:ext uri="{FF2B5EF4-FFF2-40B4-BE49-F238E27FC236}">
                <a16:creationId xmlns:a16="http://schemas.microsoft.com/office/drawing/2014/main" id="{E81A2495-B552-0345-C082-CDCFED7D95C2}"/>
              </a:ext>
            </a:extLst>
          </p:cNvPr>
          <p:cNvSpPr/>
          <p:nvPr/>
        </p:nvSpPr>
        <p:spPr>
          <a:xfrm>
            <a:off x="589922" y="2128555"/>
            <a:ext cx="1174462" cy="293850"/>
          </a:xfrm>
          <a:prstGeom prst="rightArrow">
            <a:avLst/>
          </a:prstGeom>
          <a:solidFill>
            <a:srgbClr val="B91440">
              <a:lumMod val="40000"/>
              <a:lumOff val="60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100" b="0" i="0" u="none" strike="noStrike" kern="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100" b="0" i="0" u="none" strike="noStrike" kern="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or Bonjour</a:t>
            </a:r>
            <a:endParaRPr kumimoji="0" lang="ja-JP" altLang="en-US" sz="1100" b="0" i="0" u="none" strike="noStrike" kern="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5" name="正方形/長方形 14">
            <a:extLst>
              <a:ext uri="{FF2B5EF4-FFF2-40B4-BE49-F238E27FC236}">
                <a16:creationId xmlns:a16="http://schemas.microsoft.com/office/drawing/2014/main" id="{2F4B7495-DF52-FBD3-C341-496192558F56}"/>
              </a:ext>
            </a:extLst>
          </p:cNvPr>
          <p:cNvSpPr/>
          <p:nvPr/>
        </p:nvSpPr>
        <p:spPr>
          <a:xfrm>
            <a:off x="3121586" y="3013250"/>
            <a:ext cx="938178" cy="310045"/>
          </a:xfrm>
          <a:prstGeom prst="rect">
            <a:avLst/>
          </a:prstGeom>
          <a:solidFill>
            <a:srgbClr val="FFC000"/>
          </a:solidFill>
          <a:ln w="25400" cap="flat" cmpd="sng" algn="ctr">
            <a:noFill/>
            <a:prstDash val="solid"/>
          </a:ln>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R9</a:t>
            </a:r>
            <a:endParaRPr kumimoji="0" lang="ja-JP" altLang="en-US" sz="1400" b="0" i="0" u="none" strike="noStrike" kern="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7" name="正方形/長方形 16">
            <a:extLst>
              <a:ext uri="{FF2B5EF4-FFF2-40B4-BE49-F238E27FC236}">
                <a16:creationId xmlns:a16="http://schemas.microsoft.com/office/drawing/2014/main" id="{CE7EDD17-035F-8E0B-0F99-789F2FFBE547}"/>
              </a:ext>
            </a:extLst>
          </p:cNvPr>
          <p:cNvSpPr/>
          <p:nvPr/>
        </p:nvSpPr>
        <p:spPr>
          <a:xfrm>
            <a:off x="595471" y="1857985"/>
            <a:ext cx="1172198" cy="261611"/>
          </a:xfrm>
          <a:prstGeom prst="rect">
            <a:avLst/>
          </a:prstGeom>
          <a:solidFill>
            <a:srgbClr val="FFC000"/>
          </a:solidFill>
          <a:ln w="25400" cap="flat" cmpd="sng" algn="ctr">
            <a:noFill/>
            <a:prstDash val="solid"/>
          </a:ln>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400" b="0" i="0" u="none" strike="noStrike" kern="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R9</a:t>
            </a:r>
          </a:p>
        </p:txBody>
      </p:sp>
      <p:sp>
        <p:nvSpPr>
          <p:cNvPr id="19" name="矢印: 右 18">
            <a:extLst>
              <a:ext uri="{FF2B5EF4-FFF2-40B4-BE49-F238E27FC236}">
                <a16:creationId xmlns:a16="http://schemas.microsoft.com/office/drawing/2014/main" id="{9AED6796-34E9-6A68-F9BE-D9310B5261EC}"/>
              </a:ext>
            </a:extLst>
          </p:cNvPr>
          <p:cNvSpPr/>
          <p:nvPr/>
        </p:nvSpPr>
        <p:spPr>
          <a:xfrm>
            <a:off x="2977295" y="3282924"/>
            <a:ext cx="1831463" cy="314967"/>
          </a:xfrm>
          <a:prstGeom prst="rightArrow">
            <a:avLst/>
          </a:prstGeom>
          <a:solidFill>
            <a:srgbClr val="B91440">
              <a:lumMod val="40000"/>
              <a:lumOff val="60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a:t>
            </a:r>
            <a:endParaRPr kumimoji="0" lang="ja-JP" altLang="en-US"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21" name="矢印: 右 20">
            <a:extLst>
              <a:ext uri="{FF2B5EF4-FFF2-40B4-BE49-F238E27FC236}">
                <a16:creationId xmlns:a16="http://schemas.microsoft.com/office/drawing/2014/main" id="{4054570C-43E6-6222-D128-8DBFE8A0EF08}"/>
              </a:ext>
            </a:extLst>
          </p:cNvPr>
          <p:cNvSpPr/>
          <p:nvPr/>
        </p:nvSpPr>
        <p:spPr>
          <a:xfrm>
            <a:off x="5642509" y="3293764"/>
            <a:ext cx="855806" cy="328963"/>
          </a:xfrm>
          <a:prstGeom prst="rightArrow">
            <a:avLst/>
          </a:prstGeom>
          <a:solidFill>
            <a:srgbClr val="B91440">
              <a:lumMod val="40000"/>
              <a:lumOff val="60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a:t>
            </a:r>
            <a:endParaRPr kumimoji="0" lang="ja-JP" altLang="en-US"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51" name="正方形/長方形 50">
            <a:extLst>
              <a:ext uri="{FF2B5EF4-FFF2-40B4-BE49-F238E27FC236}">
                <a16:creationId xmlns:a16="http://schemas.microsoft.com/office/drawing/2014/main" id="{D16E0C40-B718-58AB-316E-1D7F89DFE4FF}"/>
              </a:ext>
            </a:extLst>
          </p:cNvPr>
          <p:cNvSpPr/>
          <p:nvPr/>
        </p:nvSpPr>
        <p:spPr>
          <a:xfrm>
            <a:off x="1779267" y="2508386"/>
            <a:ext cx="1174461" cy="6994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100" b="1"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100" b="1"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(All packets)</a:t>
            </a:r>
            <a:endParaRPr kumimoji="1" lang="ja-JP" altLang="en-US" sz="1100" b="1" i="0" u="none" strike="noStrike" kern="120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cxnSp>
        <p:nvCxnSpPr>
          <p:cNvPr id="23" name="直線矢印コネクタ 22">
            <a:extLst>
              <a:ext uri="{FF2B5EF4-FFF2-40B4-BE49-F238E27FC236}">
                <a16:creationId xmlns:a16="http://schemas.microsoft.com/office/drawing/2014/main" id="{B8803A48-5144-9079-6EBA-D0F172ABF7B2}"/>
              </a:ext>
            </a:extLst>
          </p:cNvPr>
          <p:cNvCxnSpPr>
            <a:cxnSpLocks/>
          </p:cNvCxnSpPr>
          <p:nvPr/>
        </p:nvCxnSpPr>
        <p:spPr>
          <a:xfrm>
            <a:off x="549656" y="1808364"/>
            <a:ext cx="930702" cy="0"/>
          </a:xfrm>
          <a:prstGeom prst="straightConnector1">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4FC2F924-1C5E-E039-F921-16A4128EBF77}"/>
              </a:ext>
            </a:extLst>
          </p:cNvPr>
          <p:cNvSpPr/>
          <p:nvPr/>
        </p:nvSpPr>
        <p:spPr>
          <a:xfrm>
            <a:off x="589242" y="1169275"/>
            <a:ext cx="922617" cy="35390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200" b="0" i="0" u="none" strike="noStrike" kern="1200" cap="none" spc="0" normalizeH="0" baseline="0" noProof="0" dirty="0">
                <a:ln>
                  <a:noFill/>
                </a:ln>
                <a:solidFill>
                  <a:srgbClr val="0000FF"/>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BT/Wi-Fi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0000FF"/>
                </a:solidFill>
                <a:latin typeface="Segoe UI Semibold" panose="020B0702040204020203" pitchFamily="34" charset="0"/>
                <a:ea typeface="Yu Gothic UI Semibold" panose="020B0700000000000000" pitchFamily="34" charset="-128"/>
                <a:cs typeface="Segoe UI Semibold" panose="020B0702040204020203" pitchFamily="34" charset="0"/>
              </a:rPr>
              <a:t>or</a:t>
            </a:r>
            <a:endParaRPr kumimoji="1" lang="en" altLang="ja-JP" sz="1200" b="0" i="0" u="none" strike="noStrike" kern="1200" cap="none" spc="0" normalizeH="0" baseline="0" noProof="0" dirty="0">
              <a:ln>
                <a:noFill/>
              </a:ln>
              <a:solidFill>
                <a:srgbClr val="0000FF"/>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0000FF"/>
                </a:solidFill>
                <a:latin typeface="Segoe UI Semibold" panose="020B0702040204020203" pitchFamily="34" charset="0"/>
                <a:ea typeface="Yu Gothic UI Semibold" panose="020B0700000000000000" pitchFamily="34" charset="-128"/>
                <a:cs typeface="Segoe UI Semibold" panose="020B0702040204020203" pitchFamily="34" charset="0"/>
              </a:rPr>
              <a:t>USB</a:t>
            </a:r>
            <a:endParaRPr kumimoji="1" lang="ja-JP" altLang="en-US" sz="1200" b="0" i="0" u="none" strike="noStrike" kern="1200" cap="none" spc="0" normalizeH="0" baseline="0" noProof="0" dirty="0">
              <a:ln>
                <a:noFill/>
              </a:ln>
              <a:solidFill>
                <a:srgbClr val="0000FF"/>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cxnSp>
        <p:nvCxnSpPr>
          <p:cNvPr id="25" name="直線矢印コネクタ 24">
            <a:extLst>
              <a:ext uri="{FF2B5EF4-FFF2-40B4-BE49-F238E27FC236}">
                <a16:creationId xmlns:a16="http://schemas.microsoft.com/office/drawing/2014/main" id="{6B3E6A55-2885-45D7-8F1A-111A318E503E}"/>
              </a:ext>
            </a:extLst>
          </p:cNvPr>
          <p:cNvCxnSpPr>
            <a:cxnSpLocks/>
          </p:cNvCxnSpPr>
          <p:nvPr/>
        </p:nvCxnSpPr>
        <p:spPr>
          <a:xfrm>
            <a:off x="3074416" y="2947450"/>
            <a:ext cx="1038809" cy="0"/>
          </a:xfrm>
          <a:prstGeom prst="straightConnector1">
            <a:avLst/>
          </a:prstGeom>
          <a:ln w="25400">
            <a:solidFill>
              <a:srgbClr val="0000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タイトル 13">
            <a:extLst>
              <a:ext uri="{FF2B5EF4-FFF2-40B4-BE49-F238E27FC236}">
                <a16:creationId xmlns:a16="http://schemas.microsoft.com/office/drawing/2014/main" id="{CE7FD2EE-38B8-C0A8-B19C-FD8671D9792E}"/>
              </a:ext>
            </a:extLst>
          </p:cNvPr>
          <p:cNvSpPr>
            <a:spLocks noGrp="1"/>
          </p:cNvSpPr>
          <p:nvPr>
            <p:ph type="title"/>
          </p:nvPr>
        </p:nvSpPr>
        <p:spPr>
          <a:xfrm>
            <a:off x="254318" y="149104"/>
            <a:ext cx="9830630" cy="613907"/>
          </a:xfrm>
        </p:spPr>
        <p:txBody>
          <a:bodyPr>
            <a:normAutofit/>
          </a:bodyPr>
          <a:lstStyle/>
          <a:p>
            <a:r>
              <a:rPr lang="en-US" altLang="ja-JP" sz="3200" dirty="0">
                <a:latin typeface="Segoe UI Semibold" panose="020B0702040204020203" pitchFamily="34" charset="0"/>
                <a:ea typeface="Yu Gothic UI Semibold" panose="020B0700000000000000" pitchFamily="34" charset="-128"/>
                <a:cs typeface="Segoe UI Semibold" panose="020B0702040204020203" pitchFamily="34" charset="0"/>
              </a:rPr>
              <a:t>PoC Image #2</a:t>
            </a:r>
            <a:endParaRPr lang="ja-JP" altLang="en-US" sz="3200" dirty="0">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63" name="矢印: 右 62">
            <a:extLst>
              <a:ext uri="{FF2B5EF4-FFF2-40B4-BE49-F238E27FC236}">
                <a16:creationId xmlns:a16="http://schemas.microsoft.com/office/drawing/2014/main" id="{B3EBD15E-EBEE-1A6A-70F4-3E6E520535BA}"/>
              </a:ext>
            </a:extLst>
          </p:cNvPr>
          <p:cNvSpPr/>
          <p:nvPr/>
        </p:nvSpPr>
        <p:spPr>
          <a:xfrm rot="5400000">
            <a:off x="1590469" y="4269656"/>
            <a:ext cx="1418858" cy="338674"/>
          </a:xfrm>
          <a:prstGeom prst="rightArrow">
            <a:avLst/>
          </a:prstGeom>
          <a:solidFill>
            <a:srgbClr val="B91440">
              <a:lumMod val="40000"/>
              <a:lumOff val="60000"/>
            </a:srgbClr>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36" name="正方形/長方形 135">
            <a:extLst>
              <a:ext uri="{FF2B5EF4-FFF2-40B4-BE49-F238E27FC236}">
                <a16:creationId xmlns:a16="http://schemas.microsoft.com/office/drawing/2014/main" id="{B4F07AA6-A055-C3B7-3492-D4A7F449E646}"/>
              </a:ext>
            </a:extLst>
          </p:cNvPr>
          <p:cNvSpPr/>
          <p:nvPr/>
        </p:nvSpPr>
        <p:spPr>
          <a:xfrm>
            <a:off x="1447177" y="4445949"/>
            <a:ext cx="1737416" cy="4416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050" b="1"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CarPlay Packets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 altLang="ja-JP" sz="1050" b="1"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related to Spatial Audio</a:t>
            </a:r>
          </a:p>
        </p:txBody>
      </p:sp>
      <p:sp>
        <p:nvSpPr>
          <p:cNvPr id="137" name="正方形/長方形 136">
            <a:extLst>
              <a:ext uri="{FF2B5EF4-FFF2-40B4-BE49-F238E27FC236}">
                <a16:creationId xmlns:a16="http://schemas.microsoft.com/office/drawing/2014/main" id="{029ECE2C-3187-C22D-0D66-2AA22FFBB542}"/>
              </a:ext>
            </a:extLst>
          </p:cNvPr>
          <p:cNvSpPr/>
          <p:nvPr/>
        </p:nvSpPr>
        <p:spPr>
          <a:xfrm>
            <a:off x="1113047" y="3928703"/>
            <a:ext cx="2282818" cy="814252"/>
          </a:xfrm>
          <a:prstGeom prst="rect">
            <a:avLst/>
          </a:prstGeom>
          <a:noFill/>
          <a:ln w="25400" cap="flat" cmpd="sng" algn="ctr">
            <a:noFill/>
            <a:prstDash val="solid"/>
          </a:ln>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 altLang="ja-JP" sz="1400" b="0" i="0" u="none" strike="noStrike" kern="0" cap="none" spc="0" normalizeH="0" baseline="0" noProof="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Spatial Audio</a:t>
            </a: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kern="0">
                <a:solidFill>
                  <a:srgbClr val="0000FF"/>
                </a:solidFill>
                <a:effectLst>
                  <a:outerShdw blurRad="38100" dist="38100" dir="2700000" algn="tl">
                    <a:srgbClr val="000000">
                      <a:alpha val="43137"/>
                    </a:srgbClr>
                  </a:outerShdw>
                </a:effectLst>
                <a:latin typeface="Segoe UI Semibold" panose="020B0702040204020203" pitchFamily="34" charset="0"/>
                <a:ea typeface="Yu Gothic UI Semibold" panose="020B0700000000000000" pitchFamily="34" charset="-128"/>
                <a:cs typeface="Segoe UI Semibold" panose="020B0702040204020203" pitchFamily="34" charset="0"/>
              </a:rPr>
              <a:t>（</a:t>
            </a:r>
            <a:r>
              <a:rPr lang="en-US" altLang="ja-JP" sz="1400" kern="0">
                <a:solidFill>
                  <a:srgbClr val="0000FF"/>
                </a:solidFill>
                <a:effectLst>
                  <a:outerShdw blurRad="38100" dist="38100" dir="2700000" algn="tl">
                    <a:srgbClr val="000000">
                      <a:alpha val="43137"/>
                    </a:srgbClr>
                  </a:outerShdw>
                </a:effectLst>
                <a:latin typeface="Segoe UI Semibold" panose="020B0702040204020203" pitchFamily="34" charset="0"/>
                <a:ea typeface="Yu Gothic UI Semibold" panose="020B0700000000000000" pitchFamily="34" charset="-128"/>
                <a:cs typeface="Segoe UI Semibold" panose="020B0702040204020203" pitchFamily="34" charset="0"/>
              </a:rPr>
              <a:t>Main Buffered Audio</a:t>
            </a:r>
            <a:r>
              <a:rPr lang="ja-JP" altLang="en-US" sz="1400" kern="0">
                <a:solidFill>
                  <a:srgbClr val="0000FF"/>
                </a:solidFill>
                <a:effectLst>
                  <a:outerShdw blurRad="38100" dist="38100" dir="2700000" algn="tl">
                    <a:srgbClr val="000000">
                      <a:alpha val="43137"/>
                    </a:srgbClr>
                  </a:outerShdw>
                </a:effectLst>
                <a:latin typeface="Segoe UI Semibold" panose="020B0702040204020203" pitchFamily="34" charset="0"/>
                <a:ea typeface="Yu Gothic UI Semibold" panose="020B0700000000000000" pitchFamily="34" charset="-128"/>
                <a:cs typeface="Segoe UI Semibold" panose="020B0702040204020203" pitchFamily="34" charset="0"/>
              </a:rPr>
              <a:t>）</a:t>
            </a:r>
            <a:endParaRPr kumimoji="0" lang="ja-JP" altLang="en-US" sz="1400" b="0" i="0" u="none" strike="noStrike" kern="0" cap="none" spc="0" normalizeH="0" baseline="0" noProof="0">
              <a:ln>
                <a:noFill/>
              </a:ln>
              <a:solidFill>
                <a:srgbClr val="0000FF"/>
              </a:solidFill>
              <a:effectLst>
                <a:outerShdw blurRad="38100" dist="38100" dir="2700000" algn="tl">
                  <a:srgbClr val="000000">
                    <a:alpha val="43137"/>
                  </a:srgbClr>
                </a:outerShdw>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3" name="正方形/長方形 2">
            <a:extLst>
              <a:ext uri="{FF2B5EF4-FFF2-40B4-BE49-F238E27FC236}">
                <a16:creationId xmlns:a16="http://schemas.microsoft.com/office/drawing/2014/main" id="{579D20EF-2099-51AD-875C-2A1B79F21AB2}"/>
              </a:ext>
            </a:extLst>
          </p:cNvPr>
          <p:cNvSpPr/>
          <p:nvPr/>
        </p:nvSpPr>
        <p:spPr>
          <a:xfrm>
            <a:off x="3137147" y="2655316"/>
            <a:ext cx="922617" cy="31956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FF"/>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rPr>
              <a:t>USB</a:t>
            </a:r>
            <a:endParaRPr kumimoji="1" lang="ja-JP" altLang="en-US" sz="1200" b="0" i="0" u="none" strike="noStrike" kern="1200" cap="none" spc="0" normalizeH="0" baseline="0" noProof="0" dirty="0">
              <a:ln>
                <a:noFill/>
              </a:ln>
              <a:solidFill>
                <a:srgbClr val="0000FF"/>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6" name="テキスト ボックス 5">
            <a:extLst>
              <a:ext uri="{FF2B5EF4-FFF2-40B4-BE49-F238E27FC236}">
                <a16:creationId xmlns:a16="http://schemas.microsoft.com/office/drawing/2014/main" id="{A6A1D9AC-9C0B-1E24-302F-C55EEE9C4DFB}"/>
              </a:ext>
            </a:extLst>
          </p:cNvPr>
          <p:cNvSpPr txBox="1"/>
          <p:nvPr/>
        </p:nvSpPr>
        <p:spPr>
          <a:xfrm>
            <a:off x="9993297" y="77239"/>
            <a:ext cx="1968809" cy="243143"/>
          </a:xfrm>
          <a:prstGeom prst="rect">
            <a:avLst/>
          </a:prstGeom>
          <a:noFill/>
        </p:spPr>
        <p:txBody>
          <a:bodyPr wrap="square" rtlCol="0">
            <a:spAutoFit/>
          </a:bodyPr>
          <a:lstStyle/>
          <a:p>
            <a:pPr algn="r">
              <a:lnSpc>
                <a:spcPct val="120000"/>
              </a:lnSpc>
            </a:pPr>
            <a:r>
              <a:rPr kumimoji="1" lang="en-US" altLang="ja-JP" sz="900" b="1" dirty="0">
                <a:solidFill>
                  <a:schemeClr val="bg1"/>
                </a:solidFill>
                <a:latin typeface="Meiryo UI" panose="020B0604030504040204" pitchFamily="50" charset="-128"/>
                <a:ea typeface="Meiryo UI" panose="020B0604030504040204" pitchFamily="50" charset="-128"/>
                <a:cs typeface="Segoe UI Semibold" panose="020B0702040204020203" pitchFamily="34" charset="0"/>
              </a:rPr>
              <a:t>Confidential</a:t>
            </a:r>
            <a:endParaRPr kumimoji="1" lang="ja-JP" altLang="en-US" sz="900" b="1" dirty="0">
              <a:solidFill>
                <a:schemeClr val="bg1"/>
              </a:solidFill>
              <a:latin typeface="Meiryo UI" panose="020B0604030504040204" pitchFamily="50" charset="-128"/>
              <a:ea typeface="Meiryo UI" panose="020B0604030504040204" pitchFamily="50" charset="-128"/>
              <a:cs typeface="Segoe UI Semibold" panose="020B0702040204020203" pitchFamily="34" charset="0"/>
            </a:endParaRPr>
          </a:p>
        </p:txBody>
      </p:sp>
      <p:sp>
        <p:nvSpPr>
          <p:cNvPr id="7" name="矢印: 右 6">
            <a:extLst>
              <a:ext uri="{FF2B5EF4-FFF2-40B4-BE49-F238E27FC236}">
                <a16:creationId xmlns:a16="http://schemas.microsoft.com/office/drawing/2014/main" id="{BBD961B0-1FB2-D9B1-6349-5D3B7F5C936C}"/>
              </a:ext>
            </a:extLst>
          </p:cNvPr>
          <p:cNvSpPr/>
          <p:nvPr/>
        </p:nvSpPr>
        <p:spPr>
          <a:xfrm>
            <a:off x="2908584" y="5491234"/>
            <a:ext cx="799340" cy="261229"/>
          </a:xfrm>
          <a:prstGeom prst="rightArrow">
            <a:avLst/>
          </a:prstGeom>
          <a:solidFill>
            <a:schemeClr val="accent5"/>
          </a:solidFill>
          <a:ln>
            <a:no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Segoe UI Semibold" panose="020B0702040204020203" pitchFamily="34" charset="0"/>
              <a:ea typeface="Yu Gothic UI Semibold" panose="020B0700000000000000" pitchFamily="34" charset="-128"/>
              <a:cs typeface="Segoe UI Semibold" panose="020B0702040204020203" pitchFamily="34" charset="0"/>
            </a:endParaRPr>
          </a:p>
        </p:txBody>
      </p:sp>
      <p:sp>
        <p:nvSpPr>
          <p:cNvPr id="12" name="吹き出し: 四角形 11">
            <a:extLst>
              <a:ext uri="{FF2B5EF4-FFF2-40B4-BE49-F238E27FC236}">
                <a16:creationId xmlns:a16="http://schemas.microsoft.com/office/drawing/2014/main" id="{A06EBAFB-C8AD-72D8-CFEA-B94A9D722744}"/>
              </a:ext>
            </a:extLst>
          </p:cNvPr>
          <p:cNvSpPr/>
          <p:nvPr/>
        </p:nvSpPr>
        <p:spPr>
          <a:xfrm>
            <a:off x="4308039" y="4270970"/>
            <a:ext cx="2746274" cy="843017"/>
          </a:xfrm>
          <a:prstGeom prst="wedgeRectCallout">
            <a:avLst>
              <a:gd name="adj1" fmla="val -123496"/>
              <a:gd name="adj2" fmla="val -92452"/>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en-US" altLang="ja-JP" dirty="0"/>
              <a:t>Only CarPlay Packets</a:t>
            </a:r>
          </a:p>
          <a:p>
            <a:pPr algn="ctr"/>
            <a:r>
              <a:rPr kumimoji="1" lang="en-US" altLang="ja-JP" dirty="0"/>
              <a:t>related to Spatial Audio will be decoded</a:t>
            </a:r>
          </a:p>
        </p:txBody>
      </p:sp>
      <p:sp>
        <p:nvSpPr>
          <p:cNvPr id="16" name="正方形/長方形 15">
            <a:extLst>
              <a:ext uri="{FF2B5EF4-FFF2-40B4-BE49-F238E27FC236}">
                <a16:creationId xmlns:a16="http://schemas.microsoft.com/office/drawing/2014/main" id="{B97538BA-09FA-D379-A829-F8B5D9C57211}"/>
              </a:ext>
            </a:extLst>
          </p:cNvPr>
          <p:cNvSpPr/>
          <p:nvPr/>
        </p:nvSpPr>
        <p:spPr>
          <a:xfrm>
            <a:off x="418119" y="767869"/>
            <a:ext cx="4186166" cy="3122294"/>
          </a:xfrm>
          <a:prstGeom prst="rect">
            <a:avLst/>
          </a:prstGeom>
          <a:solidFill>
            <a:srgbClr val="FFC000">
              <a:alpha val="30000"/>
            </a:srgbClr>
          </a:solidFill>
          <a:ln w="38100">
            <a:solidFill>
              <a:srgbClr val="FF0000"/>
            </a:solidFill>
            <a:prstDash val="sysDash"/>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10" name="吹き出し: 四角形 9">
            <a:extLst>
              <a:ext uri="{FF2B5EF4-FFF2-40B4-BE49-F238E27FC236}">
                <a16:creationId xmlns:a16="http://schemas.microsoft.com/office/drawing/2014/main" id="{1DF17AE1-F2FE-1A54-6850-79BC2B193019}"/>
              </a:ext>
            </a:extLst>
          </p:cNvPr>
          <p:cNvSpPr/>
          <p:nvPr/>
        </p:nvSpPr>
        <p:spPr>
          <a:xfrm>
            <a:off x="3338835" y="1413331"/>
            <a:ext cx="2746274" cy="843017"/>
          </a:xfrm>
          <a:prstGeom prst="wedgeRectCallout">
            <a:avLst>
              <a:gd name="adj1" fmla="val -30544"/>
              <a:gd name="adj2" fmla="val 173067"/>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en-US" altLang="ja-JP" dirty="0"/>
              <a:t>All CarPlay Packets from iPhone without conversion will be sent to H/U.</a:t>
            </a:r>
            <a:endParaRPr kumimoji="1" lang="ja-JP" altLang="en-US" dirty="0"/>
          </a:p>
        </p:txBody>
      </p:sp>
      <p:grpSp>
        <p:nvGrpSpPr>
          <p:cNvPr id="42" name="グループ化 41">
            <a:extLst>
              <a:ext uri="{FF2B5EF4-FFF2-40B4-BE49-F238E27FC236}">
                <a16:creationId xmlns:a16="http://schemas.microsoft.com/office/drawing/2014/main" id="{5CE21F19-516E-B9BF-7649-BDF0768E093A}"/>
              </a:ext>
            </a:extLst>
          </p:cNvPr>
          <p:cNvGrpSpPr/>
          <p:nvPr/>
        </p:nvGrpSpPr>
        <p:grpSpPr>
          <a:xfrm>
            <a:off x="10140795" y="4592341"/>
            <a:ext cx="378929" cy="362700"/>
            <a:chOff x="10167534" y="6254611"/>
            <a:chExt cx="378929" cy="362700"/>
          </a:xfrm>
        </p:grpSpPr>
        <p:cxnSp>
          <p:nvCxnSpPr>
            <p:cNvPr id="28" name="直線コネクタ 27">
              <a:extLst>
                <a:ext uri="{FF2B5EF4-FFF2-40B4-BE49-F238E27FC236}">
                  <a16:creationId xmlns:a16="http://schemas.microsoft.com/office/drawing/2014/main" id="{61E3F1A6-A211-E3D0-C345-36165F01F99B}"/>
                </a:ext>
              </a:extLst>
            </p:cNvPr>
            <p:cNvCxnSpPr>
              <a:cxnSpLocks/>
            </p:cNvCxnSpPr>
            <p:nvPr/>
          </p:nvCxnSpPr>
          <p:spPr>
            <a:xfrm flipH="1" flipV="1">
              <a:off x="10174336" y="6254611"/>
              <a:ext cx="372127" cy="3627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FD515A36-8913-AF6D-C013-FD9D6720B856}"/>
                </a:ext>
              </a:extLst>
            </p:cNvPr>
            <p:cNvCxnSpPr>
              <a:cxnSpLocks/>
            </p:cNvCxnSpPr>
            <p:nvPr/>
          </p:nvCxnSpPr>
          <p:spPr>
            <a:xfrm flipH="1">
              <a:off x="10167534" y="6279004"/>
              <a:ext cx="358542" cy="338307"/>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55" name="グループ化 54">
            <a:extLst>
              <a:ext uri="{FF2B5EF4-FFF2-40B4-BE49-F238E27FC236}">
                <a16:creationId xmlns:a16="http://schemas.microsoft.com/office/drawing/2014/main" id="{1D418112-F7E7-9AD2-A2D5-B1ED7905CDB3}"/>
              </a:ext>
            </a:extLst>
          </p:cNvPr>
          <p:cNvGrpSpPr/>
          <p:nvPr/>
        </p:nvGrpSpPr>
        <p:grpSpPr>
          <a:xfrm>
            <a:off x="11098742" y="4859588"/>
            <a:ext cx="417427" cy="1232241"/>
            <a:chOff x="11583723" y="1707173"/>
            <a:chExt cx="704998" cy="2556392"/>
          </a:xfrm>
        </p:grpSpPr>
        <p:pic>
          <p:nvPicPr>
            <p:cNvPr id="49" name="グラフィックス 48" descr="Volume: Solid color fill">
              <a:extLst>
                <a:ext uri="{FF2B5EF4-FFF2-40B4-BE49-F238E27FC236}">
                  <a16:creationId xmlns:a16="http://schemas.microsoft.com/office/drawing/2014/main" id="{670D5B39-F531-9025-6B15-2620147EF8F1}"/>
                </a:ext>
              </a:extLst>
            </p:cNvPr>
            <p:cNvPicPr>
              <a:picLocks noChangeAspect="1"/>
            </p:cNvPicPr>
            <p:nvPr/>
          </p:nvPicPr>
          <p:blipFill>
            <a:blip r:embed="rId4"/>
            <a:stretch>
              <a:fillRect/>
            </a:stretch>
          </p:blipFill>
          <p:spPr>
            <a:xfrm>
              <a:off x="11589317" y="1707173"/>
              <a:ext cx="685800" cy="685800"/>
            </a:xfrm>
            <a:prstGeom prst="rect">
              <a:avLst/>
            </a:prstGeom>
          </p:spPr>
        </p:pic>
        <p:pic>
          <p:nvPicPr>
            <p:cNvPr id="50" name="グラフィックス 49" descr="Volume: Solid color fill">
              <a:extLst>
                <a:ext uri="{FF2B5EF4-FFF2-40B4-BE49-F238E27FC236}">
                  <a16:creationId xmlns:a16="http://schemas.microsoft.com/office/drawing/2014/main" id="{1CBB169F-24A4-1671-6001-C53B406E5F16}"/>
                </a:ext>
              </a:extLst>
            </p:cNvPr>
            <p:cNvPicPr>
              <a:picLocks noChangeAspect="1"/>
            </p:cNvPicPr>
            <p:nvPr/>
          </p:nvPicPr>
          <p:blipFill>
            <a:blip r:embed="rId4"/>
            <a:stretch>
              <a:fillRect/>
            </a:stretch>
          </p:blipFill>
          <p:spPr>
            <a:xfrm>
              <a:off x="11589317" y="2347253"/>
              <a:ext cx="685800" cy="685800"/>
            </a:xfrm>
            <a:prstGeom prst="rect">
              <a:avLst/>
            </a:prstGeom>
          </p:spPr>
        </p:pic>
        <p:pic>
          <p:nvPicPr>
            <p:cNvPr id="53" name="グラフィックス 52" descr="Volume: Solid color fill">
              <a:extLst>
                <a:ext uri="{FF2B5EF4-FFF2-40B4-BE49-F238E27FC236}">
                  <a16:creationId xmlns:a16="http://schemas.microsoft.com/office/drawing/2014/main" id="{E032AA18-DF96-BDAA-292A-C2C05430CDD4}"/>
                </a:ext>
              </a:extLst>
            </p:cNvPr>
            <p:cNvPicPr>
              <a:picLocks noChangeAspect="1"/>
            </p:cNvPicPr>
            <p:nvPr/>
          </p:nvPicPr>
          <p:blipFill>
            <a:blip r:embed="rId4"/>
            <a:stretch>
              <a:fillRect/>
            </a:stretch>
          </p:blipFill>
          <p:spPr>
            <a:xfrm>
              <a:off x="11602921" y="2966342"/>
              <a:ext cx="685800" cy="685800"/>
            </a:xfrm>
            <a:prstGeom prst="rect">
              <a:avLst/>
            </a:prstGeom>
          </p:spPr>
        </p:pic>
        <p:pic>
          <p:nvPicPr>
            <p:cNvPr id="54" name="グラフィックス 53" descr="Volume: Solid color fill">
              <a:extLst>
                <a:ext uri="{FF2B5EF4-FFF2-40B4-BE49-F238E27FC236}">
                  <a16:creationId xmlns:a16="http://schemas.microsoft.com/office/drawing/2014/main" id="{22DA0995-83E8-59A3-9473-7D8F83BC0355}"/>
                </a:ext>
              </a:extLst>
            </p:cNvPr>
            <p:cNvPicPr>
              <a:picLocks noChangeAspect="1"/>
            </p:cNvPicPr>
            <p:nvPr/>
          </p:nvPicPr>
          <p:blipFill>
            <a:blip r:embed="rId4"/>
            <a:stretch>
              <a:fillRect/>
            </a:stretch>
          </p:blipFill>
          <p:spPr>
            <a:xfrm>
              <a:off x="11583723" y="3577765"/>
              <a:ext cx="685800" cy="685800"/>
            </a:xfrm>
            <a:prstGeom prst="rect">
              <a:avLst/>
            </a:prstGeom>
          </p:spPr>
        </p:pic>
      </p:grpSp>
      <p:sp>
        <p:nvSpPr>
          <p:cNvPr id="56" name="吹き出し: 四角形 55">
            <a:extLst>
              <a:ext uri="{FF2B5EF4-FFF2-40B4-BE49-F238E27FC236}">
                <a16:creationId xmlns:a16="http://schemas.microsoft.com/office/drawing/2014/main" id="{64308979-5FDA-E744-9D2B-385E944D60A2}"/>
              </a:ext>
            </a:extLst>
          </p:cNvPr>
          <p:cNvSpPr/>
          <p:nvPr/>
        </p:nvSpPr>
        <p:spPr>
          <a:xfrm>
            <a:off x="3733477" y="171410"/>
            <a:ext cx="1730072" cy="381994"/>
          </a:xfrm>
          <a:prstGeom prst="wedgeRectCallout">
            <a:avLst>
              <a:gd name="adj1" fmla="val -37932"/>
              <a:gd name="adj2" fmla="val 155050"/>
            </a:avLst>
          </a:prstGeom>
          <a:solidFill>
            <a:srgbClr val="92D05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en-US" altLang="ja-JP" dirty="0"/>
              <a:t>A&amp;W’s scope</a:t>
            </a:r>
            <a:endParaRPr kumimoji="1" lang="ja-JP" altLang="en-US" dirty="0"/>
          </a:p>
        </p:txBody>
      </p:sp>
    </p:spTree>
    <p:extLst>
      <p:ext uri="{BB962C8B-B14F-4D97-AF65-F5344CB8AC3E}">
        <p14:creationId xmlns:p14="http://schemas.microsoft.com/office/powerpoint/2010/main" val="669473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9378" y="158750"/>
            <a:ext cx="8533245" cy="647054"/>
          </a:xfrm>
        </p:spPr>
        <p:txBody>
          <a:bodyPr/>
          <a:lstStyle/>
          <a:p>
            <a:r>
              <a:rPr lang="en-US" dirty="0"/>
              <a:t>Q&amp;A</a:t>
            </a:r>
          </a:p>
        </p:txBody>
      </p:sp>
      <p:sp>
        <p:nvSpPr>
          <p:cNvPr id="5" name="Content Placeholder 4"/>
          <p:cNvSpPr>
            <a:spLocks noGrp="1"/>
          </p:cNvSpPr>
          <p:nvPr>
            <p:ph idx="1"/>
          </p:nvPr>
        </p:nvSpPr>
        <p:spPr>
          <a:xfrm>
            <a:off x="499621" y="886120"/>
            <a:ext cx="11114201" cy="5813130"/>
          </a:xfrm>
        </p:spPr>
        <p:txBody>
          <a:bodyPr>
            <a:normAutofit/>
          </a:bodyPr>
          <a:lstStyle/>
          <a:p>
            <a:pPr>
              <a:buNone/>
            </a:pPr>
            <a:r>
              <a:rPr lang="zh-TW" altLang="en-US" sz="1800" dirty="0">
                <a:effectLst/>
                <a:latin typeface="Calibri" panose="020F0502020204030204" pitchFamily="34" charset="0"/>
                <a:ea typeface="Yu Gothic" panose="020B0400000000000000" pitchFamily="34" charset="-128"/>
              </a:rPr>
              <a:t>     </a:t>
            </a:r>
            <a:r>
              <a:rPr lang="en-US" altLang="zh-TW" sz="1800" dirty="0">
                <a:effectLst/>
                <a:ea typeface="Yu Gothic" panose="020B0400000000000000" pitchFamily="34" charset="-128"/>
              </a:rPr>
              <a:t>Regarding certification, especially latency and audio quality, system-wide adjustments might be necessary to ensure proper compatibility.</a:t>
            </a:r>
            <a:r>
              <a:rPr lang="en-US" altLang="zh-TW" sz="1800" b="1" dirty="0">
                <a:solidFill>
                  <a:srgbClr val="0070C0"/>
                </a:solidFill>
                <a:effectLst/>
                <a:ea typeface="Yu Gothic" panose="020B0400000000000000" pitchFamily="34" charset="-128"/>
                <a:cs typeface="PMingLiU" panose="02020500000000000000" pitchFamily="18" charset="-120"/>
              </a:rPr>
              <a:t> </a:t>
            </a:r>
            <a:endParaRPr lang="zh-TW" altLang="zh-TW" sz="1800" dirty="0">
              <a:effectLst/>
              <a:ea typeface="Yu Gothic" panose="020B0400000000000000" pitchFamily="34" charset="-128"/>
              <a:cs typeface="PMingLiU" panose="02020500000000000000" pitchFamily="18" charset="-120"/>
            </a:endParaRPr>
          </a:p>
          <a:p>
            <a:pPr marL="0" indent="0">
              <a:buNone/>
            </a:pP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    Q3 : Also, how much time will be needed to study in more detail?</a:t>
            </a:r>
          </a:p>
          <a:p>
            <a:endPar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marL="0" indent="0">
              <a:buNone/>
            </a:pPr>
            <a:endPar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endParaRPr>
          </a:p>
          <a:p>
            <a:pPr marL="0" indent="0">
              <a:buNone/>
            </a:pPr>
            <a:r>
              <a:rPr lang="en-US" altLang="zh-TW" sz="1800" dirty="0"/>
              <a:t>A&amp;W: </a:t>
            </a:r>
          </a:p>
          <a:p>
            <a:pPr marL="0" indent="0">
              <a:buNone/>
            </a:pPr>
            <a:r>
              <a:rPr lang="zh-TW" altLang="en-US" sz="1800" kern="100" dirty="0">
                <a:effectLst/>
                <a:latin typeface="Aptos" panose="020B0004020202020204" pitchFamily="34" charset="0"/>
                <a:ea typeface="PMingLiU" panose="02020500000000000000" pitchFamily="18" charset="-120"/>
                <a:cs typeface="Times New Roman" panose="02020603050405020304" pitchFamily="18" charset="0"/>
              </a:rPr>
              <a:t> </a:t>
            </a:r>
            <a:r>
              <a:rPr lang="en-US" altLang="zh-TW" sz="1800" kern="100" dirty="0">
                <a:effectLst/>
                <a:latin typeface="Aptos" panose="020B0004020202020204" pitchFamily="34" charset="0"/>
                <a:ea typeface="PMingLiU" panose="02020500000000000000" pitchFamily="18" charset="-120"/>
                <a:cs typeface="Times New Roman" panose="02020603050405020304" pitchFamily="18" charset="0"/>
              </a:rPr>
              <a:t>1. </a:t>
            </a:r>
            <a:r>
              <a:rPr lang="zh-TW" altLang="zh-TW" sz="1600" kern="100" dirty="0">
                <a:effectLst/>
                <a:latin typeface="Aptos" panose="020B0004020202020204" pitchFamily="34" charset="0"/>
                <a:ea typeface="PMingLiU" panose="02020500000000000000" pitchFamily="18" charset="-120"/>
                <a:cs typeface="Times New Roman" panose="02020603050405020304" pitchFamily="18" charset="0"/>
              </a:rPr>
              <a:t> </a:t>
            </a: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Pioneer needs to obtain Apple’s certification test items for this product in order to determine if there are any special</a:t>
            </a:r>
          </a:p>
          <a:p>
            <a:pPr marL="0" indent="0">
              <a:buNone/>
            </a:pPr>
            <a:r>
              <a:rPr lang="en-US" altLang="zh-TW" sz="1600" kern="100" dirty="0">
                <a:latin typeface="Aptos" panose="020B0004020202020204" pitchFamily="34" charset="0"/>
                <a:ea typeface="PMingLiU" panose="02020500000000000000" pitchFamily="18" charset="-120"/>
                <a:cs typeface="Times New Roman" panose="02020603050405020304" pitchFamily="18" charset="0"/>
              </a:rPr>
              <a:t>       </a:t>
            </a: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 testing requirements.</a:t>
            </a:r>
          </a:p>
          <a:p>
            <a:pPr marL="0" indent="0">
              <a:buNone/>
            </a:pPr>
            <a:endParaRPr lang="zh-TW" altLang="zh-TW" sz="1600" kern="100" dirty="0">
              <a:effectLst/>
              <a:latin typeface="Aptos" panose="020B0004020202020204" pitchFamily="34" charset="0"/>
              <a:ea typeface="PMingLiU" panose="02020500000000000000" pitchFamily="18" charset="-120"/>
              <a:cs typeface="Times New Roman" panose="02020603050405020304" pitchFamily="18" charset="0"/>
            </a:endParaRPr>
          </a:p>
          <a:p>
            <a:pPr>
              <a:lnSpc>
                <a:spcPct val="115000"/>
              </a:lnSpc>
              <a:spcAft>
                <a:spcPts val="800"/>
              </a:spcAft>
              <a:buNone/>
            </a:pPr>
            <a:r>
              <a:rPr lang="en-US" altLang="zh-TW" sz="1600" kern="100" dirty="0">
                <a:latin typeface="Aptos" panose="020B0004020202020204" pitchFamily="34" charset="0"/>
                <a:ea typeface="PMingLiU" panose="02020500000000000000" pitchFamily="18" charset="-120"/>
                <a:cs typeface="Times New Roman" panose="02020603050405020304" pitchFamily="18" charset="0"/>
              </a:rPr>
              <a:t> 2. </a:t>
            </a: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 Based on the existing CarPlay certification test items, for example:</a:t>
            </a:r>
            <a:endParaRPr lang="zh-TW" altLang="zh-TW" sz="1600" kern="100" dirty="0">
              <a:effectLst/>
              <a:latin typeface="Aptos" panose="020B0004020202020204" pitchFamily="34" charset="0"/>
              <a:ea typeface="PMingLiU" panose="02020500000000000000" pitchFamily="18" charset="-120"/>
              <a:cs typeface="Times New Roman" panose="02020603050405020304" pitchFamily="18" charset="0"/>
            </a:endParaRPr>
          </a:p>
          <a:p>
            <a:pPr marL="0" lvl="0" indent="0">
              <a:lnSpc>
                <a:spcPct val="115000"/>
              </a:lnSpc>
              <a:spcAft>
                <a:spcPts val="800"/>
              </a:spcAft>
              <a:buSzPts val="1000"/>
              <a:buNone/>
              <a:tabLst>
                <a:tab pos="457200" algn="l"/>
              </a:tabLst>
            </a:pP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           Latency issue: Wireless Round Trip Delay &lt; 415ms, Reconnect &lt; 3 seconds</a:t>
            </a:r>
            <a:endParaRPr lang="en-US" altLang="zh-TW" sz="1600" kern="100" dirty="0">
              <a:latin typeface="Aptos" panose="020B0004020202020204" pitchFamily="34" charset="0"/>
              <a:ea typeface="PMingLiU" panose="02020500000000000000" pitchFamily="18" charset="-120"/>
              <a:cs typeface="Times New Roman" panose="02020603050405020304" pitchFamily="18" charset="0"/>
            </a:endParaRPr>
          </a:p>
          <a:p>
            <a:pPr marL="0" lvl="0" indent="0">
              <a:lnSpc>
                <a:spcPct val="115000"/>
              </a:lnSpc>
              <a:spcAft>
                <a:spcPts val="800"/>
              </a:spcAft>
              <a:buSzPts val="1000"/>
              <a:buNone/>
              <a:tabLst>
                <a:tab pos="457200" algn="l"/>
              </a:tabLst>
            </a:pP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                                       Startup connection request latency will not exceed 7 seconds…</a:t>
            </a:r>
            <a:endParaRPr lang="zh-TW" altLang="zh-TW" sz="1600" kern="100" dirty="0">
              <a:effectLst/>
              <a:latin typeface="Aptos" panose="020B0004020202020204" pitchFamily="34" charset="0"/>
              <a:ea typeface="PMingLiU" panose="02020500000000000000" pitchFamily="18" charset="-120"/>
              <a:cs typeface="Times New Roman" panose="02020603050405020304" pitchFamily="18" charset="0"/>
            </a:endParaRPr>
          </a:p>
          <a:p>
            <a:pPr marL="0" lvl="0" indent="0">
              <a:lnSpc>
                <a:spcPct val="115000"/>
              </a:lnSpc>
              <a:spcAft>
                <a:spcPts val="800"/>
              </a:spcAft>
              <a:buSzPts val="1000"/>
              <a:buNone/>
              <a:tabLst>
                <a:tab pos="457200" algn="l"/>
              </a:tabLst>
            </a:pP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           Siri : Leading Zero = 0, Max Zero = 0, Latency: (±300ms)…</a:t>
            </a:r>
            <a:b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b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        Pioneer needs to confirm whether the existing head unit still has enough timing margin for the Wireless CarPlay dongle.</a:t>
            </a:r>
            <a:endParaRPr lang="zh-TW" altLang="zh-TW" sz="1600" kern="100" dirty="0">
              <a:effectLst/>
              <a:latin typeface="Aptos" panose="020B0004020202020204" pitchFamily="34" charset="0"/>
              <a:ea typeface="PMingLiU" panose="02020500000000000000" pitchFamily="18" charset="-120"/>
              <a:cs typeface="Times New Roman" panose="02020603050405020304" pitchFamily="18" charset="0"/>
            </a:endParaRPr>
          </a:p>
          <a:p>
            <a:pPr>
              <a:lnSpc>
                <a:spcPct val="115000"/>
              </a:lnSpc>
              <a:spcAft>
                <a:spcPts val="800"/>
              </a:spcAft>
              <a:buNone/>
            </a:pPr>
            <a:r>
              <a:rPr lang="en-US" altLang="zh-TW" sz="1600" kern="100" dirty="0">
                <a:latin typeface="Aptos" panose="020B0004020202020204" pitchFamily="34" charset="0"/>
                <a:ea typeface="PMingLiU" panose="02020500000000000000" pitchFamily="18" charset="-120"/>
                <a:cs typeface="Times New Roman" panose="02020603050405020304" pitchFamily="18" charset="0"/>
              </a:rPr>
              <a:t>3. </a:t>
            </a:r>
            <a:r>
              <a:rPr lang="en-US" altLang="zh-TW" sz="1600" kern="100" dirty="0">
                <a:effectLst/>
                <a:latin typeface="Aptos" panose="020B0004020202020204" pitchFamily="34" charset="0"/>
                <a:ea typeface="PMingLiU" panose="02020500000000000000" pitchFamily="18" charset="-120"/>
                <a:cs typeface="Times New Roman" panose="02020603050405020304" pitchFamily="18" charset="0"/>
              </a:rPr>
              <a:t> Does Pioneer know of any similar product that is already on the market and has passed certification, which can be used as a reference?</a:t>
            </a:r>
            <a:endParaRPr lang="zh-TW" altLang="zh-TW" sz="1600" kern="100" dirty="0">
              <a:effectLst/>
              <a:latin typeface="Aptos" panose="020B0004020202020204" pitchFamily="34" charset="0"/>
              <a:ea typeface="PMingLiU" panose="02020500000000000000" pitchFamily="18" charset="-120"/>
              <a:cs typeface="Times New Roman" panose="02020603050405020304" pitchFamily="18" charset="0"/>
            </a:endParaRPr>
          </a:p>
          <a:p>
            <a:pPr marL="0" indent="0">
              <a:buNone/>
            </a:pPr>
            <a:endParaRPr lang="en-US" altLang="zh-TW" sz="2000" dirty="0">
              <a:latin typeface="+mj-lt"/>
            </a:endParaRPr>
          </a:p>
          <a:p>
            <a:pPr marL="0" indent="0">
              <a:buNone/>
            </a:pPr>
            <a:endParaRPr lang="en-US" sz="2000" dirty="0">
              <a:latin typeface="+mj-lt"/>
            </a:endParaRPr>
          </a:p>
          <a:p>
            <a:pPr marL="0" indent="0">
              <a:buNone/>
            </a:pPr>
            <a:endParaRPr lang="en-US" sz="2000" dirty="0">
              <a:latin typeface="+mj-lt"/>
            </a:endParaRPr>
          </a:p>
          <a:p>
            <a:pPr marL="0" indent="0">
              <a:buNone/>
            </a:pPr>
            <a:endParaRPr lang="en-US" sz="2000"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9378" y="158750"/>
            <a:ext cx="8533245" cy="647054"/>
          </a:xfrm>
        </p:spPr>
        <p:txBody>
          <a:bodyPr/>
          <a:lstStyle/>
          <a:p>
            <a:r>
              <a:rPr lang="en-US" dirty="0"/>
              <a:t>Q&amp;A</a:t>
            </a:r>
          </a:p>
        </p:txBody>
      </p:sp>
      <p:sp>
        <p:nvSpPr>
          <p:cNvPr id="5" name="Content Placeholder 4"/>
          <p:cNvSpPr>
            <a:spLocks noGrp="1"/>
          </p:cNvSpPr>
          <p:nvPr>
            <p:ph idx="1"/>
          </p:nvPr>
        </p:nvSpPr>
        <p:spPr>
          <a:xfrm>
            <a:off x="1004670" y="912246"/>
            <a:ext cx="10182659" cy="5671672"/>
          </a:xfrm>
        </p:spPr>
        <p:txBody>
          <a:bodyPr>
            <a:normAutofit/>
          </a:bodyPr>
          <a:lstStyle/>
          <a:p>
            <a:pPr>
              <a:buNone/>
            </a:pPr>
            <a:r>
              <a:rPr lang="en-US" altLang="zh-TW" sz="1800" dirty="0">
                <a:effectLst/>
                <a:latin typeface="Yu Gothic" panose="020B0400000000000000" pitchFamily="34" charset="-128"/>
                <a:ea typeface="Yu Gothic" panose="020B0400000000000000" pitchFamily="34" charset="-128"/>
                <a:cs typeface="PMingLiU" panose="02020500000000000000" pitchFamily="18" charset="-120"/>
              </a:rPr>
              <a:t> 2. </a:t>
            </a:r>
            <a:r>
              <a:rPr lang="en-US" altLang="zh-TW" sz="1800" dirty="0">
                <a:effectLst/>
                <a:ea typeface="Yu Gothic" panose="020B0400000000000000" pitchFamily="34" charset="-128"/>
                <a:cs typeface="PMingLiU" panose="02020500000000000000" pitchFamily="18" charset="-120"/>
              </a:rPr>
              <a:t>There are some details we don‘t have experience with, so further study is needed to be more certain.</a:t>
            </a:r>
            <a:r>
              <a:rPr lang="zh-TW" altLang="en-US" sz="1800" dirty="0">
                <a:effectLst/>
                <a:ea typeface="Yu Gothic" panose="020B0400000000000000" pitchFamily="34" charset="-128"/>
                <a:cs typeface="PMingLiU" panose="02020500000000000000" pitchFamily="18" charset="-120"/>
              </a:rPr>
              <a:t>  </a:t>
            </a:r>
            <a:endParaRPr lang="en-US" altLang="zh-TW" sz="1800" dirty="0">
              <a:effectLst/>
              <a:ea typeface="Yu Gothic" panose="020B0400000000000000" pitchFamily="34" charset="-128"/>
              <a:cs typeface="PMingLiU" panose="02020500000000000000" pitchFamily="18" charset="-120"/>
            </a:endParaRPr>
          </a:p>
          <a:p>
            <a:pPr>
              <a:buNone/>
            </a:pPr>
            <a:r>
              <a:rPr lang="zh-TW" altLang="en-US" sz="1800" dirty="0">
                <a:ea typeface="Yu Gothic" panose="020B0400000000000000" pitchFamily="34" charset="-128"/>
                <a:cs typeface="PMingLiU" panose="02020500000000000000" pitchFamily="18" charset="-120"/>
              </a:rPr>
              <a:t>    </a:t>
            </a:r>
            <a:r>
              <a:rPr lang="zh-TW" altLang="en-US" sz="1800" dirty="0">
                <a:effectLst/>
                <a:ea typeface="Yu Gothic" panose="020B0400000000000000" pitchFamily="34" charset="-128"/>
                <a:cs typeface="PMingLiU" panose="02020500000000000000" pitchFamily="18" charset="-120"/>
              </a:rPr>
              <a:t>  </a:t>
            </a:r>
            <a:r>
              <a:rPr lang="en-US" altLang="zh-TW" sz="1600" dirty="0">
                <a:effectLst/>
                <a:ea typeface="Yu Gothic" panose="020B0400000000000000" pitchFamily="34" charset="-128"/>
                <a:cs typeface="PMingLiU" panose="02020500000000000000" pitchFamily="18" charset="-120"/>
              </a:rPr>
              <a:t>For example:</a:t>
            </a:r>
            <a:r>
              <a:rPr lang="zh-TW" altLang="en-US" sz="1600" dirty="0">
                <a:ea typeface="Yu Gothic" panose="020B0400000000000000" pitchFamily="34" charset="-128"/>
                <a:cs typeface="PMingLiU" panose="02020500000000000000" pitchFamily="18" charset="-120"/>
              </a:rPr>
              <a:t>    </a:t>
            </a:r>
            <a:r>
              <a:rPr lang="en-US" altLang="zh-TW" sz="1600" dirty="0">
                <a:effectLst/>
                <a:ea typeface="Yu Gothic" panose="020B0400000000000000" pitchFamily="34" charset="-128"/>
                <a:cs typeface="PMingLiU" panose="02020500000000000000" pitchFamily="18" charset="-120"/>
              </a:rPr>
              <a:t>USB interaction data between the CarPlay dongle and the IVI (e.g., USB role switching)</a:t>
            </a:r>
            <a:endParaRPr lang="en-US" altLang="zh-TW" sz="1600" dirty="0">
              <a:ea typeface="Yu Gothic" panose="020B0400000000000000" pitchFamily="34" charset="-128"/>
              <a:cs typeface="PMingLiU" panose="02020500000000000000" pitchFamily="18" charset="-120"/>
            </a:endParaRPr>
          </a:p>
          <a:p>
            <a:pPr>
              <a:buNone/>
            </a:pPr>
            <a:r>
              <a:rPr lang="zh-TW" altLang="en-US" sz="1600" dirty="0">
                <a:effectLst/>
                <a:ea typeface="Yu Gothic" panose="020B0400000000000000" pitchFamily="34" charset="-128"/>
                <a:cs typeface="PMingLiU" panose="02020500000000000000" pitchFamily="18" charset="-120"/>
              </a:rPr>
              <a:t>                                  </a:t>
            </a:r>
            <a:r>
              <a:rPr lang="en-US" altLang="zh-TW" sz="1600" dirty="0">
                <a:effectLst/>
                <a:ea typeface="Yu Gothic" panose="020B0400000000000000" pitchFamily="34" charset="-128"/>
                <a:cs typeface="PMingLiU" panose="02020500000000000000" pitchFamily="18" charset="-120"/>
              </a:rPr>
              <a:t>Conversion of CarPlay R9/R8 packets or audio formats, etc.</a:t>
            </a:r>
            <a:endParaRPr lang="zh-TW" altLang="zh-TW" sz="1600" dirty="0">
              <a:effectLst/>
              <a:ea typeface="Yu Gothic" panose="020B0400000000000000" pitchFamily="34" charset="-128"/>
              <a:cs typeface="PMingLiU" panose="02020500000000000000" pitchFamily="18" charset="-120"/>
            </a:endParaRPr>
          </a:p>
          <a:p>
            <a:pPr>
              <a:buNone/>
            </a:pPr>
            <a:endParaRPr lang="zh-TW" altLang="zh-TW" sz="1800" dirty="0">
              <a:effectLst/>
              <a:latin typeface="Yu Gothic" panose="020B0400000000000000" pitchFamily="34" charset="-128"/>
              <a:ea typeface="Yu Gothic" panose="020B0400000000000000" pitchFamily="34" charset="-128"/>
              <a:cs typeface="PMingLiU" panose="02020500000000000000" pitchFamily="18" charset="-120"/>
            </a:endParaRPr>
          </a:p>
          <a:p>
            <a:pPr>
              <a:buNone/>
            </a:pP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Q2 : Assuming that a more detailed study is necessary, can you give us an idea of </a:t>
            </a:r>
            <a:r>
              <a:rPr lang="en-US" altLang="zh-TW" sz="1800" b="1" dirty="0">
                <a:solidFill>
                  <a:srgbClr val="0070C0"/>
                </a:solidFill>
                <a:effectLst/>
                <a:latin typeface="Cambria Math" panose="02040503050406030204" pitchFamily="18" charset="0"/>
                <a:ea typeface="Yu Gothic" panose="020B0400000000000000" pitchFamily="34" charset="-128"/>
                <a:cs typeface="PMingLiU" panose="02020500000000000000" pitchFamily="18" charset="-120"/>
              </a:rPr>
              <a:t>​​</a:t>
            </a: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how</a:t>
            </a:r>
          </a:p>
          <a:p>
            <a:pPr>
              <a:buNone/>
            </a:pPr>
            <a:r>
              <a:rPr lang="zh-TW" altLang="en-US"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       </a:t>
            </a: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 much work and time it will take to develop a PoC?</a:t>
            </a:r>
            <a:endParaRPr lang="zh-TW" altLang="zh-TW" sz="1800" dirty="0">
              <a:effectLst/>
              <a:latin typeface="Yu Gothic" panose="020B0400000000000000" pitchFamily="34" charset="-128"/>
              <a:ea typeface="Yu Gothic" panose="020B0400000000000000" pitchFamily="34" charset="-128"/>
              <a:cs typeface="PMingLiU" panose="02020500000000000000" pitchFamily="18" charset="-120"/>
            </a:endParaRPr>
          </a:p>
          <a:p>
            <a:pPr>
              <a:buNone/>
            </a:pP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 </a:t>
            </a:r>
            <a:endParaRPr lang="en-US" sz="2000" dirty="0">
              <a:latin typeface="+mj-lt"/>
            </a:endParaRPr>
          </a:p>
          <a:p>
            <a:pPr marL="0" indent="0">
              <a:buNone/>
            </a:pPr>
            <a:r>
              <a:rPr lang="en-US" altLang="zh-TW" sz="2000" dirty="0">
                <a:latin typeface="+mj-lt"/>
              </a:rPr>
              <a:t>A&amp;W: </a:t>
            </a:r>
          </a:p>
          <a:p>
            <a:pPr marL="0" indent="0">
              <a:buNone/>
            </a:pPr>
            <a:r>
              <a:rPr lang="zh-TW" altLang="en-US" sz="1400" dirty="0"/>
              <a:t>      </a:t>
            </a:r>
            <a:r>
              <a:rPr lang="en-US" altLang="zh-TW" sz="1800" dirty="0"/>
              <a:t>Points:</a:t>
            </a:r>
          </a:p>
          <a:p>
            <a:pPr marL="0" indent="0">
              <a:buNone/>
            </a:pPr>
            <a:r>
              <a:rPr lang="zh-TW" altLang="en-US" sz="1800" dirty="0"/>
              <a:t>       </a:t>
            </a:r>
            <a:r>
              <a:rPr lang="en-US" altLang="zh-TW" sz="1800" dirty="0"/>
              <a:t>a. “Modifications” to the control session content are required.</a:t>
            </a:r>
          </a:p>
          <a:p>
            <a:pPr marL="0" indent="0">
              <a:buNone/>
            </a:pPr>
            <a:r>
              <a:rPr lang="zh-TW" altLang="en-US" sz="1800" dirty="0"/>
              <a:t>       </a:t>
            </a:r>
            <a:r>
              <a:rPr lang="en-US" altLang="zh-TW" sz="1800" dirty="0"/>
              <a:t>b. Spatial audio extraction, “decryption” and routing to DSP.</a:t>
            </a:r>
          </a:p>
          <a:p>
            <a:pPr marL="0" indent="0">
              <a:buNone/>
            </a:pPr>
            <a:r>
              <a:rPr lang="en-US" altLang="zh-TW" sz="1800" dirty="0"/>
              <a:t> </a:t>
            </a:r>
          </a:p>
          <a:p>
            <a:pPr marL="0" indent="0">
              <a:buNone/>
            </a:pPr>
            <a:r>
              <a:rPr lang="zh-TW" altLang="en-US" sz="1800" dirty="0"/>
              <a:t>         </a:t>
            </a:r>
            <a:r>
              <a:rPr lang="en-US" altLang="zh-TW" sz="1800" dirty="0"/>
              <a:t>Both of the above points necessitate decoding and modifying packets. However, due to the encryption</a:t>
            </a:r>
          </a:p>
          <a:p>
            <a:pPr marL="0" indent="0">
              <a:buNone/>
            </a:pPr>
            <a:r>
              <a:rPr lang="zh-TW" altLang="en-US" sz="1800" dirty="0"/>
              <a:t>    </a:t>
            </a:r>
            <a:r>
              <a:rPr lang="en-US" altLang="zh-TW" sz="1800" dirty="0"/>
              <a:t> of the CarPlay session, direct decoding and modification of the packets is not possible.</a:t>
            </a:r>
          </a:p>
          <a:p>
            <a:pPr marL="0" indent="0">
              <a:buNone/>
            </a:pPr>
            <a:r>
              <a:rPr lang="en-US" altLang="zh-TW" sz="1800" dirty="0"/>
              <a:t>       No good solution has been figured out yet.</a:t>
            </a:r>
          </a:p>
          <a:p>
            <a:pPr marL="0" indent="0">
              <a:buNone/>
            </a:pPr>
            <a:r>
              <a:rPr lang="zh-TW" altLang="en-US" sz="1800" dirty="0"/>
              <a:t>      </a:t>
            </a:r>
            <a:endParaRPr lang="en-US" sz="1800" dirty="0">
              <a:latin typeface="+mj-lt"/>
            </a:endParaRPr>
          </a:p>
          <a:p>
            <a:pPr marL="0" indent="0">
              <a:buNone/>
            </a:pPr>
            <a:endParaRPr lang="en-US" sz="1800" dirty="0">
              <a:latin typeface="+mj-lt"/>
            </a:endParaRPr>
          </a:p>
          <a:p>
            <a:pPr marL="0" indent="0">
              <a:buNone/>
            </a:pPr>
            <a:endParaRPr lang="en-US" sz="2000"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07CF8-8CC2-8F86-8458-D4B29A1B296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8DF557-E8B9-C982-17E3-98994ECDA54D}"/>
              </a:ext>
            </a:extLst>
          </p:cNvPr>
          <p:cNvSpPr>
            <a:spLocks noGrp="1"/>
          </p:cNvSpPr>
          <p:nvPr>
            <p:ph type="title"/>
          </p:nvPr>
        </p:nvSpPr>
        <p:spPr>
          <a:xfrm>
            <a:off x="1829378" y="158750"/>
            <a:ext cx="8533245" cy="647054"/>
          </a:xfrm>
        </p:spPr>
        <p:txBody>
          <a:bodyPr/>
          <a:lstStyle/>
          <a:p>
            <a:r>
              <a:rPr lang="en-US" dirty="0"/>
              <a:t>Q&amp;A</a:t>
            </a:r>
          </a:p>
        </p:txBody>
      </p:sp>
      <p:sp>
        <p:nvSpPr>
          <p:cNvPr id="5" name="Content Placeholder 4">
            <a:extLst>
              <a:ext uri="{FF2B5EF4-FFF2-40B4-BE49-F238E27FC236}">
                <a16:creationId xmlns:a16="http://schemas.microsoft.com/office/drawing/2014/main" id="{43BBC579-2291-9EB8-5F97-FC039B7821B5}"/>
              </a:ext>
            </a:extLst>
          </p:cNvPr>
          <p:cNvSpPr>
            <a:spLocks noGrp="1"/>
          </p:cNvSpPr>
          <p:nvPr>
            <p:ph idx="1"/>
          </p:nvPr>
        </p:nvSpPr>
        <p:spPr>
          <a:xfrm>
            <a:off x="499621" y="886120"/>
            <a:ext cx="11114201" cy="5813130"/>
          </a:xfrm>
        </p:spPr>
        <p:txBody>
          <a:bodyPr>
            <a:normAutofit/>
          </a:bodyPr>
          <a:lstStyle/>
          <a:p>
            <a:pPr>
              <a:buNone/>
            </a:pP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Q4: What kind of work is likely to occur regarding the Hardware/Driver Check of the PIO Task Platform?</a:t>
            </a:r>
          </a:p>
          <a:p>
            <a:pPr marL="704850" lvl="1" indent="-342900">
              <a:buAutoNum type="alphaLcPeriod"/>
            </a:pPr>
            <a:r>
              <a:rPr lang="en-US" altLang="zh-TW" sz="1400" b="1" dirty="0">
                <a:solidFill>
                  <a:srgbClr val="FF0000"/>
                </a:solidFill>
                <a:latin typeface="Yu Gothic" panose="020B0400000000000000" pitchFamily="34" charset="-128"/>
                <a:ea typeface="Yu Gothic" panose="020B0400000000000000" pitchFamily="34" charset="-128"/>
                <a:cs typeface="PMingLiU" panose="02020500000000000000" pitchFamily="18" charset="-120"/>
              </a:rPr>
              <a:t>Verify that the development board has two USB ports, one with host capabilities and the other with OTG capabilities. Verify that the NCM host and NCM Gadget drivers are configured and functioning properly.</a:t>
            </a:r>
          </a:p>
          <a:p>
            <a:pPr marL="704850" lvl="1" indent="-342900">
              <a:buAutoNum type="alphaLcPeriod"/>
            </a:pPr>
            <a:r>
              <a:rPr lang="en-US" altLang="zh-TW" sz="1400" b="1" dirty="0">
                <a:solidFill>
                  <a:srgbClr val="FF0000"/>
                </a:solidFill>
                <a:latin typeface="Yu Gothic" panose="020B0400000000000000" pitchFamily="34" charset="-128"/>
                <a:ea typeface="Yu Gothic" panose="020B0400000000000000" pitchFamily="34" charset="-128"/>
                <a:cs typeface="PMingLiU" panose="02020500000000000000" pitchFamily="18" charset="-120"/>
              </a:rPr>
              <a:t>b. Verify that the development board is connected to the ACP and functioning properly.</a:t>
            </a:r>
          </a:p>
          <a:p>
            <a:pPr marL="704850" lvl="1" indent="-342900">
              <a:buAutoNum type="alphaLcPeriod"/>
            </a:pPr>
            <a:r>
              <a:rPr lang="en-US" altLang="zh-TW" sz="1400" b="1" dirty="0">
                <a:solidFill>
                  <a:srgbClr val="FF0000"/>
                </a:solidFill>
                <a:latin typeface="Yu Gothic" panose="020B0400000000000000" pitchFamily="34" charset="-128"/>
                <a:ea typeface="Yu Gothic" panose="020B0400000000000000" pitchFamily="34" charset="-128"/>
                <a:cs typeface="PMingLiU" panose="02020500000000000000" pitchFamily="18" charset="-120"/>
              </a:rPr>
              <a:t>c. Verify that the Wi-Fi/BT hardware is functioning properly. Verify that the Wi-Fi driver is functioning properly in AP mode 5G and that IE can be configured.</a:t>
            </a:r>
          </a:p>
          <a:p>
            <a:pPr marL="704850" lvl="1" indent="-342900">
              <a:buAutoNum type="alphaLcPeriod"/>
            </a:pPr>
            <a:r>
              <a:rPr lang="en-US" altLang="zh-TW" sz="1400" b="1" dirty="0">
                <a:solidFill>
                  <a:srgbClr val="FF0000"/>
                </a:solidFill>
                <a:latin typeface="Yu Gothic" panose="020B0400000000000000" pitchFamily="34" charset="-128"/>
                <a:ea typeface="Yu Gothic" panose="020B0400000000000000" pitchFamily="34" charset="-128"/>
                <a:cs typeface="PMingLiU" panose="02020500000000000000" pitchFamily="18" charset="-120"/>
              </a:rPr>
              <a:t>d. Verify that the audio path is functioning properly (transmission rate, codec, and audio output).</a:t>
            </a:r>
          </a:p>
          <a:p>
            <a:pPr>
              <a:buNone/>
            </a:pPr>
            <a:endPar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a:buNone/>
            </a:pPr>
            <a:endPar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a:buNone/>
            </a:pPr>
            <a:r>
              <a:rPr lang="en-US" altLang="ja-JP"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Q5:</a:t>
            </a:r>
            <a:r>
              <a:rPr lang="ja-JP" altLang="en-US"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 </a:t>
            </a:r>
            <a:r>
              <a:rPr lang="en-US" altLang="ja-JP"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Is it possible to shorten the development period by increasing resources?</a:t>
            </a:r>
          </a:p>
          <a:p>
            <a:pPr>
              <a:buNone/>
            </a:pPr>
            <a:r>
              <a:rPr lang="en-US" altLang="zh-TW" sz="1800" b="1" dirty="0">
                <a:solidFill>
                  <a:srgbClr val="FF0000"/>
                </a:solidFill>
                <a:latin typeface="Yu Gothic" panose="020B0400000000000000" pitchFamily="34" charset="-128"/>
                <a:ea typeface="Yu Gothic" panose="020B0400000000000000" pitchFamily="34" charset="-128"/>
                <a:cs typeface="PMingLiU" panose="02020500000000000000" pitchFamily="18" charset="-120"/>
              </a:rPr>
              <a:t>	It was determined that the main tasks could not be carried out in parallel, and that increasing manpower would not significantly shorten the completion time.</a:t>
            </a:r>
          </a:p>
          <a:p>
            <a:pPr>
              <a:buNone/>
            </a:pPr>
            <a:endPar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a:buNone/>
            </a:pPr>
            <a:r>
              <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Q6: How much will it cost?</a:t>
            </a:r>
          </a:p>
          <a:p>
            <a:pPr>
              <a:buNone/>
            </a:pPr>
            <a:endPar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a:buNone/>
            </a:pPr>
            <a:r>
              <a:rPr lang="en-US" altLang="ja-JP"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Q7: Is it possible to provide the deliverable in source code?</a:t>
            </a:r>
            <a:endPar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marL="0" indent="0">
              <a:buNone/>
            </a:pPr>
            <a:endParaRPr lang="en-US" sz="2000" dirty="0">
              <a:latin typeface="+mj-lt"/>
            </a:endParaRPr>
          </a:p>
        </p:txBody>
      </p:sp>
    </p:spTree>
    <p:extLst>
      <p:ext uri="{BB962C8B-B14F-4D97-AF65-F5344CB8AC3E}">
        <p14:creationId xmlns:p14="http://schemas.microsoft.com/office/powerpoint/2010/main" val="2351643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Case #2 Software Requirement Analysis</a:t>
            </a:r>
            <a:endParaRPr lang="zh-TW" altLang="en-US" dirty="0"/>
          </a:p>
        </p:txBody>
      </p:sp>
      <p:sp>
        <p:nvSpPr>
          <p:cNvPr id="3" name="內容版面配置區 2"/>
          <p:cNvSpPr>
            <a:spLocks noGrp="1"/>
          </p:cNvSpPr>
          <p:nvPr>
            <p:ph idx="1"/>
          </p:nvPr>
        </p:nvSpPr>
        <p:spPr>
          <a:xfrm>
            <a:off x="838419" y="1432800"/>
            <a:ext cx="10515164" cy="5149232"/>
          </a:xfrm>
        </p:spPr>
        <p:txBody>
          <a:bodyPr>
            <a:normAutofit fontScale="92500" lnSpcReduction="20000"/>
          </a:bodyPr>
          <a:lstStyle/>
          <a:p>
            <a:r>
              <a:rPr lang="en-US" altLang="zh-TW" dirty="0"/>
              <a:t>Requirement “Only </a:t>
            </a:r>
            <a:r>
              <a:rPr lang="en-US" altLang="zh-TW" dirty="0" err="1"/>
              <a:t>CarPlay</a:t>
            </a:r>
            <a:r>
              <a:rPr lang="en-US" altLang="zh-TW" dirty="0"/>
              <a:t> Packets related to Spatial Audio will be decoded”</a:t>
            </a:r>
          </a:p>
          <a:p>
            <a:pPr marL="360045" lvl="1" indent="0">
              <a:buNone/>
            </a:pPr>
            <a:r>
              <a:rPr lang="en-US" altLang="zh-TW" dirty="0"/>
              <a:t>No change:</a:t>
            </a:r>
          </a:p>
          <a:p>
            <a:pPr lvl="1"/>
            <a:r>
              <a:rPr lang="en-US" altLang="zh-TW" dirty="0"/>
              <a:t>Requirement for hijacking packets: Hijacking remains necessary because the dongle is responsible for recognize and </a:t>
            </a:r>
            <a:r>
              <a:rPr lang="en-US" altLang="zh-TW" b="1" dirty="0">
                <a:solidFill>
                  <a:srgbClr val="FF0000"/>
                </a:solidFill>
              </a:rPr>
              <a:t>decrypting</a:t>
            </a:r>
            <a:r>
              <a:rPr lang="en-US" altLang="zh-TW" dirty="0"/>
              <a:t> Spatial Audio packets and subsequently forwarding them to the DSP.</a:t>
            </a:r>
          </a:p>
          <a:p>
            <a:endParaRPr lang="en-US" altLang="zh-TW" dirty="0"/>
          </a:p>
          <a:p>
            <a:r>
              <a:rPr lang="en-US" altLang="zh-TW" dirty="0"/>
              <a:t>Requirement “All </a:t>
            </a:r>
            <a:r>
              <a:rPr lang="en-US" altLang="zh-TW" dirty="0" err="1"/>
              <a:t>CarPlay</a:t>
            </a:r>
            <a:r>
              <a:rPr lang="en-US" altLang="zh-TW" dirty="0"/>
              <a:t> Packets from iPhone without conversion will be sent to H/U.”</a:t>
            </a:r>
          </a:p>
          <a:p>
            <a:pPr marL="360045" lvl="1" indent="0">
              <a:buNone/>
            </a:pPr>
            <a:r>
              <a:rPr lang="en-US" altLang="zh-TW" dirty="0"/>
              <a:t>New risk</a:t>
            </a:r>
            <a:r>
              <a:rPr lang="zh-TW" altLang="en-US" dirty="0"/>
              <a:t> </a:t>
            </a:r>
            <a:r>
              <a:rPr lang="en-US" altLang="zh-TW" dirty="0"/>
              <a:t>on HU:</a:t>
            </a:r>
          </a:p>
          <a:p>
            <a:pPr lvl="1"/>
            <a:r>
              <a:rPr lang="en-US" altLang="zh-TW" dirty="0"/>
              <a:t>Sending unanticipated packet types to the Head Unit's (HU) </a:t>
            </a:r>
            <a:r>
              <a:rPr lang="en-US" altLang="zh-TW" dirty="0" err="1"/>
              <a:t>CarPlay</a:t>
            </a:r>
            <a:r>
              <a:rPr lang="en-US" altLang="zh-TW" dirty="0"/>
              <a:t> plugin leads to unknown or unpredictable behavior, including but not limited to:</a:t>
            </a:r>
          </a:p>
          <a:p>
            <a:pPr lvl="2"/>
            <a:r>
              <a:rPr lang="en-US" altLang="zh-CN" kern="0" dirty="0">
                <a:ea typeface="PMingLiU" panose="02020500000000000000" pitchFamily="18" charset="-120"/>
                <a:sym typeface="+mn-ea"/>
              </a:rPr>
              <a:t>Spatial Audio packets</a:t>
            </a:r>
          </a:p>
          <a:p>
            <a:pPr lvl="2"/>
            <a:r>
              <a:rPr lang="en-US" altLang="zh-TW" kern="0" dirty="0">
                <a:ea typeface="PMingLiU" panose="02020500000000000000" pitchFamily="18" charset="-120"/>
                <a:sym typeface="+mn-ea"/>
              </a:rPr>
              <a:t>AAC packets (expected to be PCM)</a:t>
            </a:r>
          </a:p>
          <a:p>
            <a:pPr lvl="2"/>
            <a:r>
              <a:rPr lang="en-US" altLang="zh-TW" kern="0" dirty="0">
                <a:ea typeface="PMingLiU" panose="02020500000000000000" pitchFamily="18" charset="-120"/>
                <a:sym typeface="+mn-ea"/>
              </a:rPr>
              <a:t>Other new packet types </a:t>
            </a:r>
            <a:r>
              <a:rPr lang="en-US" altLang="zh-TW" dirty="0"/>
              <a:t>introduced </a:t>
            </a:r>
            <a:r>
              <a:rPr lang="en-US" altLang="zh-TW" kern="0" dirty="0">
                <a:ea typeface="PMingLiU" panose="02020500000000000000" pitchFamily="18" charset="-120"/>
                <a:sym typeface="+mn-ea"/>
              </a:rPr>
              <a:t>from R9</a:t>
            </a:r>
          </a:p>
          <a:p>
            <a:pPr lvl="2"/>
            <a:r>
              <a:rPr lang="en-US" altLang="zh-TW" kern="0" dirty="0">
                <a:ea typeface="PMingLiU" panose="02020500000000000000" pitchFamily="18" charset="-120"/>
                <a:sym typeface="+mn-ea"/>
              </a:rPr>
              <a:t>…</a:t>
            </a:r>
          </a:p>
          <a:p>
            <a:endParaRPr lang="en-US" altLang="zh-TW" dirty="0"/>
          </a:p>
          <a:p>
            <a:r>
              <a:rPr lang="en-US" altLang="zh-TW" dirty="0"/>
              <a:t>Case #1's risk remains</a:t>
            </a:r>
            <a:endParaRPr lang="en-US" altLang="zh-TW" kern="0" dirty="0">
              <a:ea typeface="PMingLiU" panose="02020500000000000000" pitchFamily="18" charset="-120"/>
              <a:sym typeface="+mn-ea"/>
            </a:endParaRPr>
          </a:p>
        </p:txBody>
      </p:sp>
    </p:spTree>
    <p:extLst>
      <p:ext uri="{BB962C8B-B14F-4D97-AF65-F5344CB8AC3E}">
        <p14:creationId xmlns:p14="http://schemas.microsoft.com/office/powerpoint/2010/main" val="973813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9378" y="158750"/>
            <a:ext cx="8533245" cy="647054"/>
          </a:xfrm>
        </p:spPr>
        <p:txBody>
          <a:bodyPr/>
          <a:lstStyle/>
          <a:p>
            <a:r>
              <a:rPr lang="en-US" altLang="zh-TW" dirty="0"/>
              <a:t>#2 </a:t>
            </a:r>
            <a:r>
              <a:rPr lang="en-US" dirty="0"/>
              <a:t>Q&amp;A</a:t>
            </a:r>
          </a:p>
        </p:txBody>
      </p:sp>
      <p:sp>
        <p:nvSpPr>
          <p:cNvPr id="5" name="Content Placeholder 4"/>
          <p:cNvSpPr>
            <a:spLocks noGrp="1"/>
          </p:cNvSpPr>
          <p:nvPr>
            <p:ph idx="1"/>
          </p:nvPr>
        </p:nvSpPr>
        <p:spPr>
          <a:xfrm>
            <a:off x="1004670" y="912246"/>
            <a:ext cx="10182659" cy="5671672"/>
          </a:xfrm>
        </p:spPr>
        <p:txBody>
          <a:bodyPr>
            <a:normAutofit fontScale="92500"/>
          </a:bodyPr>
          <a:lstStyle/>
          <a:p>
            <a:pPr>
              <a:buNone/>
            </a:pP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Q1 : </a:t>
            </a:r>
            <a:r>
              <a:rPr lang="en-US" altLang="ja-JP"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Case#2</a:t>
            </a:r>
            <a:r>
              <a:rPr lang="ja-JP" altLang="en-US"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に関して、</a:t>
            </a:r>
            <a:r>
              <a:rPr lang="en-US" altLang="ja-JP"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Gateway Unit</a:t>
            </a:r>
            <a:r>
              <a:rPr lang="ja-JP" altLang="en-US"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と</a:t>
            </a:r>
            <a:r>
              <a:rPr lang="en-US" altLang="ja-JP"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Head Unit</a:t>
            </a:r>
            <a:r>
              <a:rPr lang="ja-JP" altLang="en-US"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間の</a:t>
            </a:r>
            <a:r>
              <a:rPr lang="en-US" altLang="ja-JP" sz="1800" b="1" dirty="0" err="1">
                <a:solidFill>
                  <a:srgbClr val="0070C0"/>
                </a:solidFill>
                <a:latin typeface="Yu Gothic" panose="020B0400000000000000" pitchFamily="34" charset="-128"/>
                <a:ea typeface="Yu Gothic" panose="020B0400000000000000" pitchFamily="34" charset="-128"/>
                <a:cs typeface="PMingLiU" panose="02020500000000000000" pitchFamily="18" charset="-120"/>
              </a:rPr>
              <a:t>CarPlay</a:t>
            </a:r>
            <a:r>
              <a:rPr lang="ja-JP" altLang="en-US"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接続は実現できそうでしょうか？</a:t>
            </a: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 </a:t>
            </a:r>
            <a:endParaRPr lang="en-US" sz="2000" dirty="0">
              <a:latin typeface="+mj-lt"/>
            </a:endParaRPr>
          </a:p>
          <a:p>
            <a:pPr marL="0" indent="0">
              <a:buNone/>
            </a:pPr>
            <a:endParaRPr lang="en-US" altLang="zh-TW" sz="2000" dirty="0">
              <a:latin typeface="+mj-lt"/>
            </a:endParaRPr>
          </a:p>
          <a:p>
            <a:pPr marL="0" indent="0">
              <a:buNone/>
            </a:pPr>
            <a:r>
              <a:rPr lang="en-US" altLang="zh-TW" sz="2000" dirty="0">
                <a:latin typeface="+mj-lt"/>
              </a:rPr>
              <a:t>A&amp;W: </a:t>
            </a:r>
          </a:p>
          <a:p>
            <a:pPr marL="0" indent="0">
              <a:buNone/>
            </a:pPr>
            <a:r>
              <a:rPr lang="en-US" altLang="zh-TW" sz="1800" dirty="0"/>
              <a:t>==========================</a:t>
            </a:r>
          </a:p>
          <a:p>
            <a:pPr marL="0" indent="0">
              <a:buNone/>
            </a:pPr>
            <a:r>
              <a:rPr lang="en-US" altLang="zh-TW" sz="1800" dirty="0"/>
              <a:t>Points:</a:t>
            </a:r>
          </a:p>
          <a:p>
            <a:pPr marL="0" indent="0">
              <a:buNone/>
            </a:pPr>
            <a:r>
              <a:rPr lang="en-US" altLang="zh-TW" sz="1800" dirty="0"/>
              <a:t>This concept is fundamentally different from wireless to USB products on the market.</a:t>
            </a:r>
          </a:p>
          <a:p>
            <a:pPr marL="0" indent="0">
              <a:buNone/>
            </a:pPr>
            <a:r>
              <a:rPr lang="en-US" altLang="zh-TW" sz="1800" dirty="0"/>
              <a:t>Off-the-shelf products don't need to parse or extract packet content; they merely pass data from one hand to the other. </a:t>
            </a:r>
          </a:p>
          <a:p>
            <a:pPr marL="0" indent="0">
              <a:buNone/>
            </a:pPr>
            <a:endParaRPr lang="en-US" altLang="zh-TW" sz="1800" dirty="0"/>
          </a:p>
          <a:p>
            <a:pPr marL="0" indent="0">
              <a:buNone/>
            </a:pPr>
            <a:r>
              <a:rPr lang="en-US" altLang="zh-TW" sz="1800" dirty="0"/>
              <a:t>The product proposed here, however, must </a:t>
            </a:r>
            <a:r>
              <a:rPr lang="en-US" altLang="zh-TW" sz="1800" b="1" dirty="0">
                <a:solidFill>
                  <a:srgbClr val="FF0000"/>
                </a:solidFill>
              </a:rPr>
              <a:t>parse</a:t>
            </a:r>
            <a:r>
              <a:rPr lang="en-US" altLang="zh-TW" sz="1800" dirty="0"/>
              <a:t> the </a:t>
            </a:r>
            <a:r>
              <a:rPr lang="en-US" altLang="zh-TW" sz="1800" dirty="0" err="1"/>
              <a:t>CarPlay</a:t>
            </a:r>
            <a:r>
              <a:rPr lang="en-US" altLang="zh-TW" sz="1800" dirty="0"/>
              <a:t> (CP) protocol and </a:t>
            </a:r>
            <a:r>
              <a:rPr lang="en-US" altLang="zh-TW" sz="1800" b="1" dirty="0">
                <a:solidFill>
                  <a:srgbClr val="FF0000"/>
                </a:solidFill>
              </a:rPr>
              <a:t>decrypt</a:t>
            </a:r>
            <a:r>
              <a:rPr lang="en-US" altLang="zh-TW" sz="1800" dirty="0"/>
              <a:t> the spatial audio packets.</a:t>
            </a:r>
          </a:p>
          <a:p>
            <a:pPr marL="0" indent="0">
              <a:buNone/>
            </a:pPr>
            <a:r>
              <a:rPr lang="en-US" altLang="zh-TW" sz="1800" dirty="0"/>
              <a:t>Since you cannot obtain the </a:t>
            </a:r>
            <a:r>
              <a:rPr lang="en-US" altLang="zh-TW" sz="1800" dirty="0" err="1"/>
              <a:t>CarPlay</a:t>
            </a:r>
            <a:r>
              <a:rPr lang="en-US" altLang="zh-TW" sz="1800" dirty="0"/>
              <a:t> session keys from both the head unit and the iPhone, as a man-in-the-middle, you would have to simultaneously implement the roles of a “CP accessory” and a “CP iPhone”. </a:t>
            </a:r>
          </a:p>
          <a:p>
            <a:pPr marL="0" indent="0">
              <a:buNone/>
            </a:pPr>
            <a:r>
              <a:rPr lang="en-US" altLang="zh-TW" sz="1800" dirty="0"/>
              <a:t>This involves maintaining separate keys for both the iPhone and the head unit, which is essentially a </a:t>
            </a:r>
            <a:r>
              <a:rPr lang="en-US" altLang="zh-TW" sz="1800" b="1" dirty="0">
                <a:solidFill>
                  <a:srgbClr val="FF0000"/>
                </a:solidFill>
              </a:rPr>
              <a:t>hijack</a:t>
            </a:r>
            <a:r>
              <a:rPr lang="en-US" altLang="zh-TW" sz="1800" dirty="0"/>
              <a:t>.</a:t>
            </a:r>
          </a:p>
          <a:p>
            <a:pPr marL="0" indent="0">
              <a:buNone/>
            </a:pPr>
            <a:r>
              <a:rPr lang="en-US" altLang="zh-TW" sz="1800" dirty="0"/>
              <a:t>While there's official Apple source code for a CP accessory plugin that can be referenced, the role of a CP iPhone is unprecedented. </a:t>
            </a:r>
          </a:p>
          <a:p>
            <a:pPr marL="0" indent="0">
              <a:buNone/>
            </a:pPr>
            <a:r>
              <a:rPr lang="en-US" altLang="zh-TW" sz="1800" dirty="0"/>
              <a:t>Although “</a:t>
            </a:r>
            <a:r>
              <a:rPr lang="en-US" altLang="zh-TW" sz="1800" b="1" dirty="0">
                <a:solidFill>
                  <a:srgbClr val="FF0000"/>
                </a:solidFill>
              </a:rPr>
              <a:t>theoretically feasible</a:t>
            </a:r>
            <a:r>
              <a:rPr lang="en-US" altLang="zh-TW" sz="1800" dirty="0"/>
              <a:t>”, its implementation would inevitably require Apple's support. </a:t>
            </a:r>
          </a:p>
          <a:p>
            <a:pPr marL="0" indent="0">
              <a:buNone/>
            </a:pPr>
            <a:endParaRPr lang="en-US" altLang="zh-TW" sz="1800" dirty="0"/>
          </a:p>
          <a:p>
            <a:pPr marL="0" indent="0">
              <a:buNone/>
            </a:pPr>
            <a:r>
              <a:rPr lang="en-US" altLang="zh-TW" sz="1800" dirty="0"/>
              <a:t>Conclusion:</a:t>
            </a:r>
          </a:p>
          <a:p>
            <a:pPr marL="0" indent="0">
              <a:buNone/>
            </a:pPr>
            <a:r>
              <a:rPr lang="en-US" altLang="zh-TW" sz="1800" b="1" dirty="0">
                <a:solidFill>
                  <a:srgbClr val="FF0000"/>
                </a:solidFill>
              </a:rPr>
              <a:t>Theoretically feasible  but Apple's stance therefore becomes critical.</a:t>
            </a:r>
            <a:r>
              <a:rPr lang="zh-TW" altLang="en-US" sz="1800" b="1" dirty="0">
                <a:solidFill>
                  <a:srgbClr val="FF0000"/>
                </a:solidFill>
              </a:rPr>
              <a:t>      </a:t>
            </a:r>
            <a:endParaRPr lang="en-US" sz="1800" b="1" dirty="0">
              <a:solidFill>
                <a:srgbClr val="FF0000"/>
              </a:solidFill>
              <a:latin typeface="+mj-lt"/>
            </a:endParaRPr>
          </a:p>
          <a:p>
            <a:pPr marL="0" indent="0">
              <a:buNone/>
            </a:pPr>
            <a:endParaRPr lang="en-US" sz="1800" dirty="0">
              <a:latin typeface="+mj-lt"/>
            </a:endParaRPr>
          </a:p>
          <a:p>
            <a:pPr marL="0" indent="0">
              <a:buNone/>
            </a:pPr>
            <a:endParaRPr lang="en-US" sz="2000" dirty="0">
              <a:latin typeface="+mj-lt"/>
            </a:endParaRPr>
          </a:p>
        </p:txBody>
      </p:sp>
    </p:spTree>
    <p:extLst>
      <p:ext uri="{BB962C8B-B14F-4D97-AF65-F5344CB8AC3E}">
        <p14:creationId xmlns:p14="http://schemas.microsoft.com/office/powerpoint/2010/main" val="556036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#2 Q&amp;A</a:t>
            </a:r>
            <a:endParaRPr lang="zh-TW" altLang="en-US" dirty="0"/>
          </a:p>
        </p:txBody>
      </p:sp>
      <p:sp>
        <p:nvSpPr>
          <p:cNvPr id="3" name="內容版面配置區 2"/>
          <p:cNvSpPr>
            <a:spLocks noGrp="1"/>
          </p:cNvSpPr>
          <p:nvPr>
            <p:ph idx="1"/>
          </p:nvPr>
        </p:nvSpPr>
        <p:spPr/>
        <p:txBody>
          <a:bodyPr>
            <a:normAutofit fontScale="70000" lnSpcReduction="20000"/>
          </a:bodyPr>
          <a:lstStyle/>
          <a:p>
            <a:r>
              <a:rPr lang="en-US" altLang="zh-TW"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Q2 :</a:t>
            </a:r>
          </a:p>
          <a:p>
            <a:pPr marL="0" indent="0">
              <a:buNone/>
            </a:pPr>
            <a:r>
              <a:rPr lang="en-US" altLang="zh-TW" dirty="0"/>
              <a:t>&gt;Although “theoretically feasible”, its implementation would inevitably require Apple's support. </a:t>
            </a:r>
            <a:endParaRPr lang="en-US" altLang="ja-JP"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marL="0" indent="0">
              <a:buNone/>
            </a:pPr>
            <a:r>
              <a:rPr lang="ja-JP" altLang="en-US"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上記内容に関して、</a:t>
            </a:r>
            <a:r>
              <a:rPr lang="en-US" altLang="ja-JP"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CP </a:t>
            </a:r>
            <a:r>
              <a:rPr lang="ja-JP" altLang="en-US"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アクセサリ プラグインの公式 </a:t>
            </a:r>
            <a:r>
              <a:rPr lang="en-US" altLang="ja-JP"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Apple </a:t>
            </a:r>
            <a:r>
              <a:rPr lang="ja-JP" altLang="en-US"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ソース コードを参考にすれば基本的には実現可能だが、何かあった場合には</a:t>
            </a:r>
            <a:r>
              <a:rPr lang="en-US" altLang="ja-JP"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Apple</a:t>
            </a:r>
            <a:r>
              <a:rPr lang="ja-JP" altLang="en-US"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のサポートが必要という意味合いなのか、</a:t>
            </a:r>
            <a:r>
              <a:rPr lang="en-US" altLang="ja-JP"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Apple </a:t>
            </a:r>
            <a:r>
              <a:rPr lang="ja-JP" altLang="en-US"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ソース コードだけではそもそも実現できずに</a:t>
            </a:r>
            <a:r>
              <a:rPr lang="en-US" altLang="ja-JP"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Apple</a:t>
            </a:r>
            <a:r>
              <a:rPr lang="ja-JP" altLang="en-US"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のサポートは必須、なのか何れの意味合いですか？</a:t>
            </a:r>
          </a:p>
          <a:p>
            <a:pPr marL="0" indent="0">
              <a:buNone/>
            </a:pPr>
            <a:endParaRPr lang="en-US" altLang="zh-TW" sz="3200" dirty="0"/>
          </a:p>
          <a:p>
            <a:pPr marL="0" indent="0">
              <a:buNone/>
            </a:pPr>
            <a:r>
              <a:rPr lang="en-US" altLang="zh-TW" sz="3200" dirty="0"/>
              <a:t>A&amp;W: </a:t>
            </a:r>
          </a:p>
          <a:p>
            <a:pPr marL="0" indent="0">
              <a:buNone/>
            </a:pPr>
            <a:r>
              <a:rPr lang="en-US" altLang="zh-TW" dirty="0"/>
              <a:t>==========================</a:t>
            </a:r>
          </a:p>
          <a:p>
            <a:r>
              <a:rPr lang="en-US" altLang="zh-TW" dirty="0"/>
              <a:t>For case #2, it avoids packet content translation by merely decrypting packets with the iPhone-Dongle key and then encrypting them with the Dongle-Head Unit key. This approach significantly reduces implementation effort. </a:t>
            </a:r>
          </a:p>
          <a:p>
            <a:r>
              <a:rPr lang="en-US" altLang="zh-TW" dirty="0"/>
              <a:t>However, case #1 presents inherent risks, such as the unknown behavior of ACP 3.0's iPhone-side simulation during implementation, and certification risks still persist. </a:t>
            </a:r>
          </a:p>
          <a:p>
            <a:endParaRPr lang="en-US" altLang="zh-TW" dirty="0"/>
          </a:p>
          <a:p>
            <a:r>
              <a:rPr lang="en-US" altLang="zh-TW" dirty="0"/>
              <a:t>In short, That's correct. Theoretically, it's achievable by referencing the </a:t>
            </a:r>
            <a:r>
              <a:rPr lang="en-US" altLang="zh-TW" dirty="0" err="1"/>
              <a:t>CarPlay</a:t>
            </a:r>
            <a:r>
              <a:rPr lang="en-US" altLang="zh-TW" dirty="0"/>
              <a:t> plugin's source code and behavior. However, should any issues arise, Apple's support would be required, making Apple's stance crucial.</a:t>
            </a:r>
          </a:p>
        </p:txBody>
      </p:sp>
    </p:spTree>
    <p:extLst>
      <p:ext uri="{BB962C8B-B14F-4D97-AF65-F5344CB8AC3E}">
        <p14:creationId xmlns:p14="http://schemas.microsoft.com/office/powerpoint/2010/main" val="971054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C5CCF-D403-CAD7-E720-E6BE60B6A6A6}"/>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A383A558-6AD3-84F2-D5B2-99C84F27A56F}"/>
              </a:ext>
            </a:extLst>
          </p:cNvPr>
          <p:cNvSpPr>
            <a:spLocks noGrp="1"/>
          </p:cNvSpPr>
          <p:nvPr>
            <p:ph type="title"/>
          </p:nvPr>
        </p:nvSpPr>
        <p:spPr/>
        <p:txBody>
          <a:bodyPr/>
          <a:lstStyle/>
          <a:p>
            <a:r>
              <a:rPr lang="en-US" altLang="zh-TW" dirty="0"/>
              <a:t>#3 Q&amp;A</a:t>
            </a:r>
            <a:endParaRPr lang="zh-TW" altLang="en-US" dirty="0"/>
          </a:p>
        </p:txBody>
      </p:sp>
      <p:sp>
        <p:nvSpPr>
          <p:cNvPr id="3" name="內容版面配置區 2">
            <a:extLst>
              <a:ext uri="{FF2B5EF4-FFF2-40B4-BE49-F238E27FC236}">
                <a16:creationId xmlns:a16="http://schemas.microsoft.com/office/drawing/2014/main" id="{2D60DF70-D816-3E28-9FE5-37886C90582E}"/>
              </a:ext>
            </a:extLst>
          </p:cNvPr>
          <p:cNvSpPr>
            <a:spLocks noGrp="1"/>
          </p:cNvSpPr>
          <p:nvPr>
            <p:ph idx="1"/>
          </p:nvPr>
        </p:nvSpPr>
        <p:spPr>
          <a:xfrm>
            <a:off x="838418" y="730594"/>
            <a:ext cx="10515164" cy="2563449"/>
          </a:xfrm>
        </p:spPr>
        <p:txBody>
          <a:bodyPr>
            <a:normAutofit fontScale="92500" lnSpcReduction="10000"/>
          </a:bodyPr>
          <a:lstStyle/>
          <a:p>
            <a:r>
              <a:rPr lang="en-US" altLang="zh-TW" sz="2000" b="1" dirty="0">
                <a:solidFill>
                  <a:srgbClr val="0070C0"/>
                </a:solidFill>
                <a:latin typeface="Yu Gothic" panose="020B0400000000000000" pitchFamily="34" charset="-128"/>
                <a:ea typeface="Yu Gothic" panose="020B0400000000000000" pitchFamily="34" charset="-128"/>
                <a:cs typeface="PMingLiU" panose="02020500000000000000" pitchFamily="18" charset="-120"/>
              </a:rPr>
              <a:t>Q3 :</a:t>
            </a:r>
          </a:p>
          <a:p>
            <a:pPr marL="0" indent="0">
              <a:buNone/>
            </a:pPr>
            <a:r>
              <a:rPr lang="en-US" altLang="zh-TW" sz="2000" dirty="0">
                <a:solidFill>
                  <a:srgbClr val="0070C0"/>
                </a:solidFill>
              </a:rPr>
              <a:t>    </a:t>
            </a:r>
            <a:r>
              <a:rPr lang="en-US" altLang="zh-TW" sz="2000" b="1" dirty="0">
                <a:solidFill>
                  <a:srgbClr val="0070C0"/>
                </a:solidFill>
              </a:rPr>
              <a:t>&gt;</a:t>
            </a:r>
            <a:r>
              <a:rPr lang="en-US" altLang="ja-JP" sz="2000" b="1" dirty="0">
                <a:solidFill>
                  <a:srgbClr val="0070C0"/>
                </a:solidFill>
              </a:rPr>
              <a:t>&gt;Theoretically, it's achievable by referencing the CarPlay plugin's source code and behavior.</a:t>
            </a:r>
            <a:endParaRPr lang="ja-JP" altLang="ja-JP" sz="2000" b="1" dirty="0">
              <a:solidFill>
                <a:srgbClr val="0070C0"/>
              </a:solidFill>
            </a:endParaRPr>
          </a:p>
          <a:p>
            <a:pPr marL="0" indent="0">
              <a:buNone/>
            </a:pPr>
            <a:r>
              <a:rPr lang="en-US" altLang="ja-JP" sz="2000" b="1" dirty="0">
                <a:solidFill>
                  <a:srgbClr val="0070C0"/>
                </a:solidFill>
              </a:rPr>
              <a:t>   </a:t>
            </a:r>
            <a:r>
              <a:rPr lang="ja-JP" altLang="ja-JP" sz="2000" b="1" dirty="0">
                <a:solidFill>
                  <a:srgbClr val="0070C0"/>
                </a:solidFill>
              </a:rPr>
              <a:t>上記に関して、試しに実装して動作が確認できるようになるまで、どれ位の工数／工期がかかりますか？</a:t>
            </a:r>
          </a:p>
          <a:p>
            <a:pPr marL="0" indent="0">
              <a:buNone/>
            </a:pPr>
            <a:r>
              <a:rPr lang="en-US" altLang="zh-TW" sz="2400" dirty="0"/>
              <a:t>A&amp;W</a:t>
            </a:r>
            <a:r>
              <a:rPr lang="zh-TW" altLang="en-US" sz="2400" dirty="0"/>
              <a:t> </a:t>
            </a:r>
            <a:r>
              <a:rPr lang="en-US" altLang="zh-TW" sz="2400" dirty="0"/>
              <a:t>: </a:t>
            </a:r>
          </a:p>
          <a:p>
            <a:pPr marL="0" indent="0">
              <a:buNone/>
            </a:pPr>
            <a:r>
              <a:rPr lang="en-US" altLang="zh-TW" sz="2000" dirty="0"/>
              <a:t>Based on the current assessment, assuming the hardware is ready and Apple support is available (as listed below), it is estimated that it will take approximately six months (with two engineers) to complete the product development and reach the prototype stage. The planned development items are as follows for your reference.</a:t>
            </a:r>
          </a:p>
        </p:txBody>
      </p:sp>
      <p:graphicFrame>
        <p:nvGraphicFramePr>
          <p:cNvPr id="5" name="表格 4">
            <a:extLst>
              <a:ext uri="{FF2B5EF4-FFF2-40B4-BE49-F238E27FC236}">
                <a16:creationId xmlns:a16="http://schemas.microsoft.com/office/drawing/2014/main" id="{B1BF1F8F-13E6-0F8D-B6E5-577313569793}"/>
              </a:ext>
            </a:extLst>
          </p:cNvPr>
          <p:cNvGraphicFramePr>
            <a:graphicFrameLocks noGrp="1"/>
          </p:cNvGraphicFramePr>
          <p:nvPr/>
        </p:nvGraphicFramePr>
        <p:xfrm>
          <a:off x="3295651" y="3298626"/>
          <a:ext cx="4636494" cy="3415554"/>
        </p:xfrm>
        <a:graphic>
          <a:graphicData uri="http://schemas.openxmlformats.org/drawingml/2006/table">
            <a:tbl>
              <a:tblPr/>
              <a:tblGrid>
                <a:gridCol w="880645">
                  <a:extLst>
                    <a:ext uri="{9D8B030D-6E8A-4147-A177-3AD203B41FA5}">
                      <a16:colId xmlns:a16="http://schemas.microsoft.com/office/drawing/2014/main" val="3238786424"/>
                    </a:ext>
                  </a:extLst>
                </a:gridCol>
                <a:gridCol w="2571171">
                  <a:extLst>
                    <a:ext uri="{9D8B030D-6E8A-4147-A177-3AD203B41FA5}">
                      <a16:colId xmlns:a16="http://schemas.microsoft.com/office/drawing/2014/main" val="768360852"/>
                    </a:ext>
                  </a:extLst>
                </a:gridCol>
                <a:gridCol w="1184678">
                  <a:extLst>
                    <a:ext uri="{9D8B030D-6E8A-4147-A177-3AD203B41FA5}">
                      <a16:colId xmlns:a16="http://schemas.microsoft.com/office/drawing/2014/main" val="2366543167"/>
                    </a:ext>
                  </a:extLst>
                </a:gridCol>
              </a:tblGrid>
              <a:tr h="312010">
                <a:tc>
                  <a:txBody>
                    <a:bodyPr/>
                    <a:lstStyle/>
                    <a:p>
                      <a:pPr algn="ctr" fontAlgn="b"/>
                      <a:r>
                        <a:rPr lang="en-US" sz="1100" b="0" i="0" u="none" strike="noStrike">
                          <a:solidFill>
                            <a:srgbClr val="000000"/>
                          </a:solidFill>
                          <a:effectLst/>
                          <a:latin typeface="新細明體" panose="02020500000000000000" pitchFamily="18" charset="-120"/>
                          <a:ea typeface="新細明體" panose="02020500000000000000" pitchFamily="18" charset="-120"/>
                        </a:rPr>
                        <a:t>Task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4C6E7"/>
                    </a:solidFill>
                  </a:tcPr>
                </a:tc>
                <a:tc>
                  <a:txBody>
                    <a:bodyPr/>
                    <a:lstStyle/>
                    <a:p>
                      <a:pPr algn="ctr" fontAlgn="b"/>
                      <a:r>
                        <a:rPr lang="en-US" sz="1100" b="0" i="0" u="none" strike="noStrike" dirty="0">
                          <a:solidFill>
                            <a:srgbClr val="000000"/>
                          </a:solidFill>
                          <a:effectLst/>
                          <a:latin typeface="新細明體" panose="02020500000000000000" pitchFamily="18" charset="-120"/>
                          <a:ea typeface="新細明體" panose="02020500000000000000" pitchFamily="18" charset="-120"/>
                        </a:rPr>
                        <a:t>Task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4C6E7"/>
                    </a:solidFill>
                  </a:tcPr>
                </a:tc>
                <a:tc>
                  <a:txBody>
                    <a:bodyPr/>
                    <a:lstStyle/>
                    <a:p>
                      <a:pPr algn="ctr" fontAlgn="b"/>
                      <a:r>
                        <a:rPr lang="en-US" sz="1100" b="0" i="0" u="none" strike="noStrike">
                          <a:solidFill>
                            <a:srgbClr val="000000"/>
                          </a:solidFill>
                          <a:effectLst/>
                          <a:latin typeface="新細明體" panose="02020500000000000000" pitchFamily="18" charset="-120"/>
                          <a:ea typeface="新細明體" panose="02020500000000000000" pitchFamily="18" charset="-120"/>
                        </a:rPr>
                        <a:t>resource </a:t>
                      </a:r>
                      <a:br>
                        <a:rPr lang="en-US" sz="1100" b="0" i="0" u="none" strike="noStrike">
                          <a:solidFill>
                            <a:srgbClr val="000000"/>
                          </a:solidFill>
                          <a:effectLst/>
                          <a:latin typeface="新細明體" panose="02020500000000000000" pitchFamily="18" charset="-120"/>
                          <a:ea typeface="新細明體" panose="02020500000000000000" pitchFamily="18" charset="-120"/>
                        </a:rPr>
                      </a:br>
                      <a:r>
                        <a:rPr lang="en-US" sz="1100" b="0" i="0" u="none" strike="noStrike">
                          <a:solidFill>
                            <a:srgbClr val="000000"/>
                          </a:solidFill>
                          <a:effectLst/>
                          <a:latin typeface="新細明體" panose="02020500000000000000" pitchFamily="18" charset="-120"/>
                          <a:ea typeface="新細明體" panose="02020500000000000000" pitchFamily="18" charset="-120"/>
                        </a:rPr>
                        <a:t>(man/month)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509687089"/>
                  </a:ext>
                </a:extLst>
              </a:tr>
              <a:tr h="160314">
                <a:tc rowSpan="4">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Apple Support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ACP Support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4">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PIO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8012566"/>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iAP Support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20330173"/>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CP Session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2253485936"/>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Misc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891612951"/>
                  </a:ext>
                </a:extLst>
              </a:tr>
              <a:tr h="236109">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Platform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dirty="0">
                          <a:solidFill>
                            <a:srgbClr val="000000"/>
                          </a:solidFill>
                          <a:effectLst/>
                          <a:latin typeface="新細明體" panose="02020500000000000000" pitchFamily="18" charset="-120"/>
                          <a:ea typeface="新細明體" panose="02020500000000000000" pitchFamily="18" charset="-120"/>
                        </a:rPr>
                        <a:t>Hardware/Driver Check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dirty="0">
                          <a:solidFill>
                            <a:srgbClr val="000000"/>
                          </a:solidFill>
                          <a:effectLst/>
                          <a:latin typeface="新細明體" panose="02020500000000000000" pitchFamily="18" charset="-120"/>
                          <a:ea typeface="新細明體" panose="02020500000000000000" pitchFamily="18" charset="-120"/>
                        </a:rPr>
                        <a:t>PIO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82866330"/>
                  </a:ext>
                </a:extLst>
              </a:tr>
              <a:tr h="160314">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Accessory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porting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2828482"/>
                  </a:ext>
                </a:extLst>
              </a:tr>
              <a:tr h="160314">
                <a:tc rowSpan="4">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CP USB</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USB device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4">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199965"/>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USB role switch and power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3132627606"/>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USB host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1307477914"/>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Hijack packets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3902046654"/>
                  </a:ext>
                </a:extLst>
              </a:tr>
              <a:tr h="160314">
                <a:tc rowSpan="2">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CP simulation</a:t>
                      </a:r>
                      <a:br>
                        <a:rPr lang="en-US" sz="1100" b="0" i="0" u="none" strike="noStrike">
                          <a:solidFill>
                            <a:srgbClr val="000000"/>
                          </a:solidFill>
                          <a:effectLst/>
                          <a:latin typeface="新細明體" panose="02020500000000000000" pitchFamily="18" charset="-120"/>
                          <a:ea typeface="新細明體" panose="02020500000000000000" pitchFamily="18" charset="-120"/>
                        </a:rPr>
                      </a:br>
                      <a:r>
                        <a:rPr lang="en-US" sz="1100" b="0" i="0" u="none" strike="noStrike">
                          <a:solidFill>
                            <a:srgbClr val="000000"/>
                          </a:solidFill>
                          <a:effectLst/>
                          <a:latin typeface="新細明體" panose="02020500000000000000" pitchFamily="18" charset="-120"/>
                          <a:ea typeface="新細明體" panose="02020500000000000000" pitchFamily="18" charset="-120"/>
                        </a:rPr>
                        <a:t>(iAP)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iAP packet translate (ACP Check)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4066724395"/>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USB Host and Device protocol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0909400"/>
                  </a:ext>
                </a:extLst>
              </a:tr>
              <a:tr h="160314">
                <a:tc rowSpan="3">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CP simulation</a:t>
                      </a:r>
                      <a:br>
                        <a:rPr lang="en-US" sz="1100" b="0" i="0" u="none" strike="noStrike">
                          <a:solidFill>
                            <a:srgbClr val="000000"/>
                          </a:solidFill>
                          <a:effectLst/>
                          <a:latin typeface="新細明體" panose="02020500000000000000" pitchFamily="18" charset="-120"/>
                          <a:ea typeface="新細明體" panose="02020500000000000000" pitchFamily="18" charset="-120"/>
                        </a:rPr>
                      </a:br>
                      <a:r>
                        <a:rPr lang="en-US" sz="1100" b="0" i="0" u="none" strike="noStrike">
                          <a:solidFill>
                            <a:srgbClr val="000000"/>
                          </a:solidFill>
                          <a:effectLst/>
                          <a:latin typeface="新細明體" panose="02020500000000000000" pitchFamily="18" charset="-120"/>
                          <a:ea typeface="新細明體" panose="02020500000000000000" pitchFamily="18" charset="-120"/>
                        </a:rPr>
                        <a:t>(Session)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CP packet translate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656993583"/>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TCP/IP translate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263155090"/>
                  </a:ext>
                </a:extLst>
              </a:tr>
              <a:tr h="160314">
                <a:tc vMerge="1">
                  <a:txBody>
                    <a:bodyPr/>
                    <a:lstStyle/>
                    <a:p>
                      <a:endParaRPr lang="zh-TW" altLang="en-US"/>
                    </a:p>
                  </a:txBody>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USB NCM mapping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1756406"/>
                  </a:ext>
                </a:extLst>
              </a:tr>
              <a:tr h="160314">
                <a:tc rowSpan="2">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Spatial Audio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100" b="0" i="0" u="none" strike="noStrike">
                          <a:solidFill>
                            <a:srgbClr val="000000"/>
                          </a:solidFill>
                          <a:effectLst/>
                          <a:latin typeface="新細明體" panose="02020500000000000000" pitchFamily="18" charset="-120"/>
                          <a:ea typeface="新細明體" panose="02020500000000000000" pitchFamily="18" charset="-120"/>
                        </a:rPr>
                        <a:t>Function/Decrypt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2">
                  <a:txBody>
                    <a:bodyPr/>
                    <a:lstStyle/>
                    <a:p>
                      <a:pPr algn="ctr" fontAlgn="ctr"/>
                      <a:r>
                        <a:rPr lang="en-US" altLang="zh-TW" sz="1100" b="0" i="0" u="none" strike="noStrike">
                          <a:solidFill>
                            <a:srgbClr val="000000"/>
                          </a:solidFill>
                          <a:effectLst/>
                          <a:latin typeface="新細明體" panose="02020500000000000000" pitchFamily="18" charset="-120"/>
                          <a:ea typeface="新細明體" panose="02020500000000000000" pitchFamily="18" charset="-12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503643"/>
                  </a:ext>
                </a:extLst>
              </a:tr>
              <a:tr h="160314">
                <a:tc vMerge="1">
                  <a:txBody>
                    <a:bodyPr/>
                    <a:lstStyle/>
                    <a:p>
                      <a:endParaRPr lang="zh-TW" altLang="en-US"/>
                    </a:p>
                  </a:txBody>
                  <a:tcPr/>
                </a:tc>
                <a:tc>
                  <a:txBody>
                    <a:bodyPr/>
                    <a:lstStyle/>
                    <a:p>
                      <a:pPr algn="ctr" fontAlgn="ctr"/>
                      <a:r>
                        <a:rPr lang="en-US" sz="1100" b="0" i="0" u="none" strike="noStrike" dirty="0">
                          <a:solidFill>
                            <a:srgbClr val="000000"/>
                          </a:solidFill>
                          <a:effectLst/>
                          <a:latin typeface="新細明體" panose="02020500000000000000" pitchFamily="18" charset="-120"/>
                          <a:ea typeface="新細明體" panose="02020500000000000000" pitchFamily="18" charset="-120"/>
                        </a:rPr>
                        <a:t>Routing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lang="zh-TW" altLang="en-US"/>
                    </a:p>
                  </a:txBody>
                  <a:tcPr/>
                </a:tc>
                <a:extLst>
                  <a:ext uri="{0D108BD9-81ED-4DB2-BD59-A6C34878D82A}">
                    <a16:rowId xmlns:a16="http://schemas.microsoft.com/office/drawing/2014/main" val="703512059"/>
                  </a:ext>
                </a:extLst>
              </a:tr>
            </a:tbl>
          </a:graphicData>
        </a:graphic>
      </p:graphicFrame>
    </p:spTree>
    <p:extLst>
      <p:ext uri="{BB962C8B-B14F-4D97-AF65-F5344CB8AC3E}">
        <p14:creationId xmlns:p14="http://schemas.microsoft.com/office/powerpoint/2010/main" val="134093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一張含有 文字, 螢幕擷取畫面, 圖表, 方案 的圖片&#10;&#10;AI 產生的內容可能不正確。"/>
          <p:cNvPicPr>
            <a:picLocks noChangeAspect="1"/>
          </p:cNvPicPr>
          <p:nvPr/>
        </p:nvPicPr>
        <p:blipFill>
          <a:blip r:embed="rId2"/>
          <a:stretch>
            <a:fillRect/>
          </a:stretch>
        </p:blipFill>
        <p:spPr>
          <a:xfrm>
            <a:off x="313206" y="156308"/>
            <a:ext cx="11542731" cy="655741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一張含有 文字, 圖表, 平行, 行 的圖片&#10;&#10;AI 產生的內容可能不正確。"/>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27938" y="163131"/>
            <a:ext cx="4120050" cy="653173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29378" y="264700"/>
            <a:ext cx="8533245" cy="647054"/>
          </a:xfrm>
        </p:spPr>
        <p:txBody>
          <a:bodyPr/>
          <a:lstStyle/>
          <a:p>
            <a:r>
              <a:rPr lang="en-US" altLang="zh-TW" dirty="0"/>
              <a:t>Case #1 Critical / Risk Part - Ask Apple</a:t>
            </a:r>
          </a:p>
        </p:txBody>
      </p:sp>
      <p:sp>
        <p:nvSpPr>
          <p:cNvPr id="3" name="內容版面配置區 2"/>
          <p:cNvSpPr>
            <a:spLocks noGrp="1"/>
          </p:cNvSpPr>
          <p:nvPr>
            <p:ph idx="1"/>
          </p:nvPr>
        </p:nvSpPr>
        <p:spPr>
          <a:xfrm>
            <a:off x="389890" y="911860"/>
            <a:ext cx="11387455" cy="5690235"/>
          </a:xfrm>
        </p:spPr>
        <p:txBody>
          <a:bodyPr>
            <a:normAutofit fontScale="87500" lnSpcReduction="20000"/>
          </a:bodyPr>
          <a:lstStyle/>
          <a:p>
            <a:pPr marL="0" indent="0">
              <a:buNone/>
            </a:pPr>
            <a:r>
              <a:rPr lang="en-US" altLang="zh-CN" sz="2000" b="1" kern="0" dirty="0">
                <a:ea typeface="PMingLiU" panose="02020500000000000000" pitchFamily="18" charset="-120"/>
              </a:rPr>
              <a:t>Implemention</a:t>
            </a:r>
            <a:endParaRPr lang="en-US" altLang="zh-CN" sz="2000" kern="0" dirty="0">
              <a:ea typeface="PMingLiU" panose="02020500000000000000" pitchFamily="18" charset="-120"/>
            </a:endParaRPr>
          </a:p>
          <a:p>
            <a:pPr marL="0" indent="0">
              <a:buNone/>
            </a:pPr>
            <a:r>
              <a:rPr lang="en-US" altLang="zh-CN" sz="2000" kern="0" dirty="0">
                <a:ea typeface="PMingLiU" panose="02020500000000000000" pitchFamily="18" charset="-120"/>
              </a:rPr>
              <a:t>Establish wireless carplay between iPhone and Dongle, and establish USB carplay between Dongle simulating iPhone role and HU.</a:t>
            </a:r>
          </a:p>
          <a:p>
            <a:pPr marL="0" indent="0">
              <a:buNone/>
            </a:pPr>
            <a:r>
              <a:rPr lang="en-US" altLang="zh-CN" sz="2000" kern="0" dirty="0">
                <a:ea typeface="PMingLiU" panose="02020500000000000000" pitchFamily="18" charset="-120"/>
              </a:rPr>
              <a:t>1. Can Dongle simulate iPhone. More details are as follows</a:t>
            </a:r>
          </a:p>
          <a:p>
            <a:pPr marL="0" indent="0">
              <a:buNone/>
            </a:pPr>
            <a:r>
              <a:rPr lang="en-US" altLang="zh-CN" sz="2000" kern="0" dirty="0">
                <a:ea typeface="PMingLiU" panose="02020500000000000000" pitchFamily="18" charset="-120"/>
              </a:rPr>
              <a:t>1.1. Can Dongle use Authentication Coprocesser 3.0 chip as IPhone role to perform authentication check on response data from HU.</a:t>
            </a:r>
          </a:p>
          <a:p>
            <a:pPr marL="0" indent="0">
              <a:buNone/>
            </a:pPr>
            <a:r>
              <a:rPr lang="en-US" altLang="zh-CN" sz="2000" kern="0" dirty="0">
                <a:ea typeface="PMingLiU" panose="02020500000000000000" pitchFamily="18" charset="-120"/>
              </a:rPr>
              <a:t>1.2 Can Dongle hijack all CarPlay protocol packets, parse and modify them so that they can convert between wired CarPlay packets and Wireless CarPlay packets. For example,</a:t>
            </a:r>
          </a:p>
          <a:p>
            <a:r>
              <a:rPr lang="en-US" altLang="zh-CN" sz="2000" kern="0" dirty="0">
                <a:ea typeface="PMingLiU" panose="02020500000000000000" pitchFamily="18" charset="-120"/>
              </a:rPr>
              <a:t>nowplaying converts between iap over usb and iap over carplay</a:t>
            </a:r>
          </a:p>
          <a:p>
            <a:r>
              <a:rPr lang="en-US" altLang="zh-CN" sz="2000" kern="0" dirty="0">
                <a:ea typeface="PMingLiU" panose="02020500000000000000" pitchFamily="18" charset="-120"/>
              </a:rPr>
              <a:t>audio data converts between PCM and AAC.</a:t>
            </a:r>
          </a:p>
          <a:p>
            <a:r>
              <a:rPr lang="en-US" altLang="zh-CN" sz="2000" kern="0" dirty="0">
                <a:ea typeface="PMingLiU" panose="02020500000000000000" pitchFamily="18" charset="-120"/>
                <a:sym typeface="+mn-ea"/>
              </a:rPr>
              <a:t>Dongle hijacks MainBufferedAudio data (Spatial Audio) to play separately.</a:t>
            </a:r>
            <a:endParaRPr lang="en-US" altLang="zh-CN" sz="2000" kern="0" dirty="0">
              <a:ea typeface="PMingLiU" panose="02020500000000000000" pitchFamily="18" charset="-120"/>
            </a:endParaRPr>
          </a:p>
          <a:p>
            <a:r>
              <a:rPr lang="en-US" altLang="zh-CN" sz="2000" kern="0" dirty="0">
                <a:ea typeface="PMingLiU" panose="02020500000000000000" pitchFamily="18" charset="-120"/>
                <a:sym typeface="+mn-ea"/>
              </a:rPr>
              <a:t>Dongle needs to use Communication PluginR18 to communicate with iPhone via wifi, HU uses the old version of Communication Plugin(e.g. R16) to communicate with Dongle via USB. </a:t>
            </a:r>
            <a:endParaRPr lang="en-US" altLang="zh-CN" sz="1710" kern="0" dirty="0">
              <a:ea typeface="PMingLiU" panose="02020500000000000000" pitchFamily="18" charset="-120"/>
              <a:sym typeface="+mn-ea"/>
            </a:endParaRPr>
          </a:p>
          <a:p>
            <a:pPr lvl="1"/>
            <a:r>
              <a:rPr lang="en-US" altLang="zh-CN" sz="1710" kern="0" dirty="0">
                <a:ea typeface="PMingLiU" panose="02020500000000000000" pitchFamily="18" charset="-120"/>
              </a:rPr>
              <a:t>Are there any CarPlay protocol differences that are not mentioned in the Accessory Interface Specification CarPlay Addendum?</a:t>
            </a:r>
            <a:endParaRPr lang="en-US" altLang="zh-CN" sz="2000" kern="0" dirty="0">
              <a:ea typeface="PMingLiU" panose="02020500000000000000" pitchFamily="18" charset="-120"/>
            </a:endParaRPr>
          </a:p>
          <a:p>
            <a:pPr marL="0" indent="0">
              <a:buNone/>
            </a:pPr>
            <a:r>
              <a:rPr lang="en-US" altLang="zh-CN" sz="2000" b="1" kern="0" dirty="0">
                <a:ea typeface="PMingLiU" panose="02020500000000000000" pitchFamily="18" charset="-120"/>
                <a:sym typeface="+mn-ea"/>
              </a:rPr>
              <a:t>Certification</a:t>
            </a:r>
          </a:p>
          <a:p>
            <a:pPr marL="0" indent="0">
              <a:buNone/>
            </a:pPr>
            <a:r>
              <a:rPr lang="en-US" altLang="zh-CN" sz="2000" kern="0" dirty="0">
                <a:ea typeface="PMingLiU" panose="02020500000000000000" pitchFamily="18" charset="-120"/>
              </a:rPr>
              <a:t>Is the dongle's authentication the same as the general carplay counterpart? If the authentication is the same, how to handle the following use cases?</a:t>
            </a:r>
          </a:p>
          <a:p>
            <a:r>
              <a:rPr lang="en-US" altLang="zh-CN" sz="2000" kern="0" dirty="0">
                <a:ea typeface="PMingLiU" panose="02020500000000000000" pitchFamily="18" charset="-120"/>
              </a:rPr>
              <a:t>UI (Facet ID: B0793, 55A17...): Long press the Siri button, HU cannot display the dongle name and prompt the user to connect to wireless CarPlay. It can only be initiated by the phone.</a:t>
            </a:r>
          </a:p>
          <a:p>
            <a:r>
              <a:rPr lang="en-US" altLang="zh-CN" sz="2000" kern="0" dirty="0">
                <a:ea typeface="PMingLiU" panose="02020500000000000000" pitchFamily="18" charset="-120"/>
              </a:rPr>
              <a:t>Multi-device switching (Facet ID: 70D77, 3D9FD ...): HU does not display the wireless carplay device list and cannot switch.</a:t>
            </a:r>
          </a:p>
          <a:p>
            <a:r>
              <a:rPr lang="en-US" altLang="zh-CN" sz="2000" kern="0" dirty="0">
                <a:ea typeface="PMingLiU" panose="02020500000000000000" pitchFamily="18" charset="-120"/>
                <a:sym typeface="+mn-ea"/>
              </a:rPr>
              <a:t>ITUT and Facet ID:3F560  : The routing between iPhone Dongle and HU may increase the delay. </a:t>
            </a:r>
            <a:endParaRPr lang="en-US" altLang="zh-CN" sz="2000" kern="0" dirty="0">
              <a:ea typeface="PMingLiU" panose="02020500000000000000" pitchFamily="18"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9378" y="158750"/>
            <a:ext cx="8533245" cy="647054"/>
          </a:xfrm>
        </p:spPr>
        <p:txBody>
          <a:bodyPr/>
          <a:lstStyle/>
          <a:p>
            <a:r>
              <a:rPr lang="en-US" dirty="0"/>
              <a:t>Q&amp;A</a:t>
            </a:r>
          </a:p>
        </p:txBody>
      </p:sp>
      <p:sp>
        <p:nvSpPr>
          <p:cNvPr id="5" name="Content Placeholder 4"/>
          <p:cNvSpPr>
            <a:spLocks noGrp="1"/>
          </p:cNvSpPr>
          <p:nvPr>
            <p:ph idx="1"/>
          </p:nvPr>
        </p:nvSpPr>
        <p:spPr>
          <a:xfrm>
            <a:off x="593124" y="978149"/>
            <a:ext cx="10939849" cy="5772757"/>
          </a:xfrm>
        </p:spPr>
        <p:txBody>
          <a:bodyPr>
            <a:normAutofit/>
          </a:bodyPr>
          <a:lstStyle/>
          <a:p>
            <a:pPr>
              <a:buNone/>
            </a:pPr>
            <a:r>
              <a:rPr lang="en-US" altLang="zh-TW" sz="1800" b="1" dirty="0">
                <a:solidFill>
                  <a:srgbClr val="0070C0"/>
                </a:solidFill>
                <a:effectLst/>
                <a:latin typeface="Yu Gothic" panose="020B0400000000000000" pitchFamily="34" charset="-128"/>
                <a:ea typeface="Yu Gothic" panose="020B0400000000000000" pitchFamily="34" charset="-128"/>
                <a:cs typeface="PMingLiU" panose="02020500000000000000" pitchFamily="18" charset="-120"/>
              </a:rPr>
              <a:t>Q1 : Does "If the CarPlay dongle does not need to fully follow the iPhone CarPlay USB device role" mean that it uses Bonjour, not CarPlay communication? Please explain in more detail.</a:t>
            </a:r>
          </a:p>
          <a:p>
            <a:pPr>
              <a:buNone/>
            </a:pPr>
            <a:endParaRPr lang="en-US" altLang="zh-TW" sz="1800" b="1" dirty="0">
              <a:solidFill>
                <a:srgbClr val="0070C0"/>
              </a:solidFill>
              <a:latin typeface="Yu Gothic" panose="020B0400000000000000" pitchFamily="34" charset="-128"/>
              <a:ea typeface="Yu Gothic" panose="020B0400000000000000" pitchFamily="34" charset="-128"/>
              <a:cs typeface="PMingLiU" panose="02020500000000000000" pitchFamily="18" charset="-120"/>
            </a:endParaRPr>
          </a:p>
          <a:p>
            <a:pPr>
              <a:buNone/>
            </a:pPr>
            <a:r>
              <a:rPr lang="en-US" altLang="zh-TW" sz="1800" dirty="0">
                <a:latin typeface="+mj-lt"/>
              </a:rPr>
              <a:t>A&amp;W: </a:t>
            </a:r>
          </a:p>
          <a:p>
            <a:pPr>
              <a:buNone/>
            </a:pPr>
            <a:endParaRPr lang="zh-TW" altLang="en-US" sz="1200" dirty="0">
              <a:effectLst/>
              <a:latin typeface="Yu Gothic" panose="020B0400000000000000" pitchFamily="34" charset="-128"/>
              <a:ea typeface="Yu Gothic" panose="020B0400000000000000" pitchFamily="34" charset="-128"/>
              <a:cs typeface="PMingLiU" panose="02020500000000000000" pitchFamily="18" charset="-120"/>
            </a:endParaRPr>
          </a:p>
          <a:p>
            <a:pPr>
              <a:buNone/>
            </a:pPr>
            <a:r>
              <a:rPr lang="en-US" altLang="zh-TW" sz="1800" dirty="0">
                <a:effectLst/>
                <a:latin typeface="Yu Gothic" panose="020B0400000000000000" pitchFamily="34" charset="-128"/>
                <a:ea typeface="Yu Gothic" panose="020B0400000000000000" pitchFamily="34" charset="-128"/>
                <a:cs typeface="PMingLiU" panose="02020500000000000000" pitchFamily="18" charset="-120"/>
              </a:rPr>
              <a:t> </a:t>
            </a:r>
            <a:endParaRPr lang="en-US" altLang="zh-TW" sz="1200" dirty="0">
              <a:effectLst/>
              <a:latin typeface="Yu Gothic" panose="020B0400000000000000" pitchFamily="34" charset="-128"/>
              <a:ea typeface="Yu Gothic" panose="020B0400000000000000" pitchFamily="34" charset="-128"/>
              <a:cs typeface="PMingLiU" panose="02020500000000000000" pitchFamily="18" charset="-120"/>
            </a:endParaRPr>
          </a:p>
          <a:p>
            <a:pPr>
              <a:buNone/>
            </a:pPr>
            <a:endParaRPr lang="en-US" altLang="zh-TW" sz="1800" dirty="0">
              <a:effectLst/>
              <a:latin typeface="Yu Gothic" panose="020B0400000000000000" pitchFamily="34" charset="-128"/>
              <a:ea typeface="Yu Gothic" panose="020B0400000000000000" pitchFamily="34" charset="-128"/>
              <a:cs typeface="PMingLiU" panose="02020500000000000000" pitchFamily="18" charset="-120"/>
            </a:endParaRPr>
          </a:p>
          <a:p>
            <a:pPr>
              <a:buNone/>
            </a:pPr>
            <a:endParaRPr lang="en-US" altLang="zh-TW" sz="1800" dirty="0">
              <a:effectLst/>
              <a:latin typeface="Yu Gothic" panose="020B0400000000000000" pitchFamily="34" charset="-128"/>
              <a:ea typeface="Yu Gothic" panose="020B0400000000000000" pitchFamily="34" charset="-128"/>
              <a:cs typeface="PMingLiU" panose="02020500000000000000" pitchFamily="18" charset="-120"/>
            </a:endParaRPr>
          </a:p>
          <a:p>
            <a:pPr marL="0" indent="0">
              <a:buNone/>
            </a:pPr>
            <a:endParaRPr lang="en-US" sz="1400" dirty="0">
              <a:latin typeface="+mj-lt"/>
            </a:endParaRPr>
          </a:p>
        </p:txBody>
      </p:sp>
      <p:sp>
        <p:nvSpPr>
          <p:cNvPr id="2" name="矩形 1"/>
          <p:cNvSpPr/>
          <p:nvPr/>
        </p:nvSpPr>
        <p:spPr>
          <a:xfrm>
            <a:off x="5560551" y="2257168"/>
            <a:ext cx="1614616" cy="84025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200" dirty="0">
                <a:solidFill>
                  <a:schemeClr val="tx1"/>
                </a:solidFill>
              </a:rPr>
              <a:t>Wireless CarPlay USB Dongle</a:t>
            </a:r>
            <a:endParaRPr lang="zh-TW" altLang="en-US" sz="1200" dirty="0">
              <a:solidFill>
                <a:schemeClr val="tx1"/>
              </a:solidFill>
            </a:endParaRPr>
          </a:p>
        </p:txBody>
      </p:sp>
      <p:sp>
        <p:nvSpPr>
          <p:cNvPr id="3" name="矩形 2"/>
          <p:cNvSpPr/>
          <p:nvPr/>
        </p:nvSpPr>
        <p:spPr>
          <a:xfrm>
            <a:off x="7175167" y="2504302"/>
            <a:ext cx="378940" cy="34598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5"/>
          <p:cNvSpPr/>
          <p:nvPr/>
        </p:nvSpPr>
        <p:spPr>
          <a:xfrm>
            <a:off x="8122516" y="1886466"/>
            <a:ext cx="3311610" cy="1672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TW" dirty="0">
              <a:solidFill>
                <a:schemeClr val="tx1"/>
              </a:solidFill>
            </a:endParaRPr>
          </a:p>
          <a:p>
            <a:pPr algn="ctr"/>
            <a:endParaRPr lang="en-US" altLang="zh-TW" dirty="0">
              <a:solidFill>
                <a:schemeClr val="tx1"/>
              </a:solidFill>
            </a:endParaRPr>
          </a:p>
          <a:p>
            <a:pPr algn="ctr"/>
            <a:r>
              <a:rPr lang="en-US" altLang="zh-TW" dirty="0" err="1">
                <a:solidFill>
                  <a:schemeClr val="tx1"/>
                </a:solidFill>
              </a:rPr>
              <a:t>HeadUint</a:t>
            </a:r>
            <a:endParaRPr lang="en-US" altLang="zh-TW" dirty="0">
              <a:solidFill>
                <a:schemeClr val="tx1"/>
              </a:solidFill>
            </a:endParaRPr>
          </a:p>
          <a:p>
            <a:pPr algn="ctr"/>
            <a:endParaRPr lang="en-US" altLang="zh-TW" dirty="0">
              <a:solidFill>
                <a:schemeClr val="tx1"/>
              </a:solidFill>
            </a:endParaRPr>
          </a:p>
          <a:p>
            <a:pPr algn="ctr"/>
            <a:endParaRPr lang="en-US" altLang="zh-TW" dirty="0">
              <a:solidFill>
                <a:schemeClr val="tx1"/>
              </a:solidFill>
            </a:endParaRPr>
          </a:p>
          <a:p>
            <a:pPr algn="ctr"/>
            <a:endParaRPr lang="en-US" altLang="zh-TW" dirty="0">
              <a:solidFill>
                <a:schemeClr val="tx1"/>
              </a:solidFill>
            </a:endParaRPr>
          </a:p>
          <a:p>
            <a:pPr algn="ctr"/>
            <a:endParaRPr lang="en-US" altLang="zh-TW" dirty="0">
              <a:solidFill>
                <a:schemeClr val="tx1"/>
              </a:solidFill>
            </a:endParaRPr>
          </a:p>
          <a:p>
            <a:pPr algn="ctr"/>
            <a:endParaRPr lang="en-US" altLang="zh-TW" dirty="0">
              <a:solidFill>
                <a:schemeClr val="tx1"/>
              </a:solidFill>
            </a:endParaRPr>
          </a:p>
          <a:p>
            <a:pPr algn="ctr"/>
            <a:endParaRPr lang="en-US" altLang="zh-TW" dirty="0">
              <a:solidFill>
                <a:schemeClr val="tx1"/>
              </a:solidFill>
            </a:endParaRPr>
          </a:p>
          <a:p>
            <a:pPr algn="ctr"/>
            <a:endParaRPr lang="zh-TW" altLang="en-US" dirty="0">
              <a:solidFill>
                <a:schemeClr val="tx1"/>
              </a:solidFill>
            </a:endParaRPr>
          </a:p>
        </p:txBody>
      </p:sp>
      <p:sp>
        <p:nvSpPr>
          <p:cNvPr id="7" name="矩形 6"/>
          <p:cNvSpPr/>
          <p:nvPr/>
        </p:nvSpPr>
        <p:spPr>
          <a:xfrm>
            <a:off x="8122516" y="2372494"/>
            <a:ext cx="790832" cy="8155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200" dirty="0">
                <a:solidFill>
                  <a:schemeClr val="tx1"/>
                </a:solidFill>
              </a:rPr>
              <a:t>USB</a:t>
            </a:r>
            <a:r>
              <a:rPr lang="zh-TW" altLang="en-US" sz="1200" dirty="0">
                <a:solidFill>
                  <a:schemeClr val="tx1"/>
                </a:solidFill>
              </a:rPr>
              <a:t> </a:t>
            </a:r>
            <a:endParaRPr lang="en-US" altLang="zh-TW" sz="1200" dirty="0">
              <a:solidFill>
                <a:schemeClr val="tx1"/>
              </a:solidFill>
            </a:endParaRPr>
          </a:p>
          <a:p>
            <a:pPr algn="ctr"/>
            <a:r>
              <a:rPr lang="en-US" altLang="zh-TW" sz="1200" dirty="0">
                <a:solidFill>
                  <a:schemeClr val="tx1"/>
                </a:solidFill>
              </a:rPr>
              <a:t>Receiver</a:t>
            </a:r>
            <a:endParaRPr lang="zh-TW" altLang="en-US" sz="1200" dirty="0">
              <a:solidFill>
                <a:schemeClr val="tx1"/>
              </a:solidFill>
            </a:endParaRPr>
          </a:p>
        </p:txBody>
      </p:sp>
      <p:sp>
        <p:nvSpPr>
          <p:cNvPr id="8" name="矩形 7"/>
          <p:cNvSpPr/>
          <p:nvPr/>
        </p:nvSpPr>
        <p:spPr>
          <a:xfrm>
            <a:off x="9209910" y="2372494"/>
            <a:ext cx="1812324" cy="8155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800" dirty="0">
                <a:solidFill>
                  <a:schemeClr val="tx1"/>
                </a:solidFill>
              </a:rPr>
              <a:t> </a:t>
            </a:r>
            <a:r>
              <a:rPr lang="en-US" altLang="zh-TW" sz="1200" dirty="0">
                <a:solidFill>
                  <a:schemeClr val="tx1"/>
                </a:solidFill>
              </a:rPr>
              <a:t>CarPlay </a:t>
            </a:r>
          </a:p>
          <a:p>
            <a:pPr algn="ctr"/>
            <a:r>
              <a:rPr lang="en-US" altLang="zh-TW" sz="1200" dirty="0">
                <a:solidFill>
                  <a:schemeClr val="tx1"/>
                </a:solidFill>
              </a:rPr>
              <a:t>Communication  Plug-in </a:t>
            </a:r>
            <a:endParaRPr lang="zh-TW" altLang="en-US" sz="1200" dirty="0"/>
          </a:p>
        </p:txBody>
      </p:sp>
      <p:pic>
        <p:nvPicPr>
          <p:cNvPr id="10" name="圖片 9" descr="一張含有 文字, 螢幕擷取畫面, 字型, 收據 的圖片&#10;&#10;AI 產生的內容可能不正確。"/>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6849" y="3558746"/>
            <a:ext cx="2442247" cy="3299254"/>
          </a:xfrm>
          <a:prstGeom prst="rect">
            <a:avLst/>
          </a:prstGeom>
        </p:spPr>
      </p:pic>
      <p:sp>
        <p:nvSpPr>
          <p:cNvPr id="12" name="箭號: 左-右雙向 11"/>
          <p:cNvSpPr/>
          <p:nvPr/>
        </p:nvSpPr>
        <p:spPr>
          <a:xfrm>
            <a:off x="7603530" y="2586681"/>
            <a:ext cx="494272" cy="172995"/>
          </a:xfrm>
          <a:prstGeom prst="lef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4" name="直線單箭頭接點 13"/>
          <p:cNvCxnSpPr/>
          <p:nvPr/>
        </p:nvCxnSpPr>
        <p:spPr>
          <a:xfrm>
            <a:off x="7825952" y="2759676"/>
            <a:ext cx="0" cy="7990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593124" y="2281876"/>
            <a:ext cx="4761470" cy="31139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600" dirty="0">
                <a:solidFill>
                  <a:schemeClr val="tx1"/>
                </a:solidFill>
              </a:rPr>
              <a:t>When the Dongle is plugged into the Head Unit, CarPlay communication only needs to occur above the red line in the diagram. </a:t>
            </a:r>
          </a:p>
          <a:p>
            <a:pPr algn="ctr"/>
            <a:endParaRPr lang="en-US" altLang="zh-TW" sz="1600" dirty="0">
              <a:solidFill>
                <a:schemeClr val="tx1"/>
              </a:solidFill>
            </a:endParaRPr>
          </a:p>
          <a:p>
            <a:pPr algn="ctr"/>
            <a:r>
              <a:rPr lang="en-US" altLang="zh-TW" sz="1600" dirty="0">
                <a:solidFill>
                  <a:schemeClr val="tx1"/>
                </a:solidFill>
              </a:rPr>
              <a:t>The communication below the red line happens after the Dongle's wireless CarPlay connects to the iPhone</a:t>
            </a:r>
          </a:p>
          <a:p>
            <a:pPr algn="ctr"/>
            <a:endParaRPr lang="en-US" altLang="zh-TW" sz="1600" dirty="0">
              <a:solidFill>
                <a:schemeClr val="tx1"/>
              </a:solidFill>
            </a:endParaRPr>
          </a:p>
          <a:p>
            <a:pPr algn="ctr"/>
            <a:endParaRPr lang="en-US" altLang="zh-TW" sz="1600" dirty="0">
              <a:solidFill>
                <a:schemeClr val="tx1"/>
              </a:solidFill>
            </a:endParaRPr>
          </a:p>
          <a:p>
            <a:pPr algn="ctr"/>
            <a:endParaRPr lang="en-US" altLang="zh-TW" sz="1600" dirty="0">
              <a:solidFill>
                <a:schemeClr val="tx1"/>
              </a:solidFill>
            </a:endParaRPr>
          </a:p>
          <a:p>
            <a:pPr algn="ctr"/>
            <a:endParaRPr lang="en-US" altLang="zh-TW" sz="1600" dirty="0">
              <a:solidFill>
                <a:schemeClr val="tx1"/>
              </a:solidFill>
            </a:endParaRPr>
          </a:p>
          <a:p>
            <a:pPr algn="ctr"/>
            <a:endParaRPr lang="en-US" altLang="zh-TW" sz="1600" dirty="0">
              <a:solidFill>
                <a:schemeClr val="tx1"/>
              </a:solidFill>
            </a:endParaRPr>
          </a:p>
          <a:p>
            <a:pPr algn="ctr"/>
            <a:endParaRPr lang="zh-TW" altLang="en-US" sz="1600" dirty="0">
              <a:solidFill>
                <a:schemeClr val="tx1"/>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GQ4MzI4NWVkZDZmNjJjOGUwMWYwZTk3OTRhMGEzZWYifQ=="/>
</p:tagLst>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165AB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1872</Words>
  <Application>Microsoft Office PowerPoint</Application>
  <PresentationFormat>寬螢幕</PresentationFormat>
  <Paragraphs>235</Paragraphs>
  <Slides>12</Slides>
  <Notes>2</Notes>
  <HiddenSlides>0</HiddenSlides>
  <MMClips>0</MMClips>
  <ScaleCrop>false</ScaleCrop>
  <HeadingPairs>
    <vt:vector size="6" baseType="variant">
      <vt:variant>
        <vt:lpstr>使用字型</vt:lpstr>
      </vt:variant>
      <vt:variant>
        <vt:i4>13</vt:i4>
      </vt:variant>
      <vt:variant>
        <vt:lpstr>佈景主題</vt:lpstr>
      </vt:variant>
      <vt:variant>
        <vt:i4>1</vt:i4>
      </vt:variant>
      <vt:variant>
        <vt:lpstr>投影片標題</vt:lpstr>
      </vt:variant>
      <vt:variant>
        <vt:i4>12</vt:i4>
      </vt:variant>
    </vt:vector>
  </HeadingPairs>
  <TitlesOfParts>
    <vt:vector size="26" baseType="lpstr">
      <vt:lpstr>メイリオ</vt:lpstr>
      <vt:lpstr>Meiryo UI</vt:lpstr>
      <vt:lpstr>Yu Gothic</vt:lpstr>
      <vt:lpstr>PMingLiU</vt:lpstr>
      <vt:lpstr>PMingLiU</vt:lpstr>
      <vt:lpstr>Aptos</vt:lpstr>
      <vt:lpstr>Arial</vt:lpstr>
      <vt:lpstr>Calibri</vt:lpstr>
      <vt:lpstr>Calibri Light</vt:lpstr>
      <vt:lpstr>Cambria Math</vt:lpstr>
      <vt:lpstr>Segoe UI</vt:lpstr>
      <vt:lpstr>Segoe UI Semibold</vt:lpstr>
      <vt:lpstr>Wingdings</vt:lpstr>
      <vt:lpstr>Custom Design</vt:lpstr>
      <vt:lpstr>PoC Image #2</vt:lpstr>
      <vt:lpstr>Case #2 Software Requirement Analysis</vt:lpstr>
      <vt:lpstr>#2 Q&amp;A</vt:lpstr>
      <vt:lpstr>#2 Q&amp;A</vt:lpstr>
      <vt:lpstr>#3 Q&amp;A</vt:lpstr>
      <vt:lpstr>PowerPoint 簡報</vt:lpstr>
      <vt:lpstr>PowerPoint 簡報</vt:lpstr>
      <vt:lpstr>Case #1 Critical / Risk Part - Ask Apple</vt:lpstr>
      <vt:lpstr>Q&amp;A</vt:lpstr>
      <vt:lpstr>Q&amp;A</vt:lpstr>
      <vt:lpstr>Q&amp;A</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Jetfabrik</dc:creator>
  <cp:lastModifiedBy>Perry chang</cp:lastModifiedBy>
  <cp:revision>5024</cp:revision>
  <dcterms:created xsi:type="dcterms:W3CDTF">2014-11-12T21:47:00Z</dcterms:created>
  <dcterms:modified xsi:type="dcterms:W3CDTF">2025-10-03T02:53:10Z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98FA592D83344CEA88AF5FEB4368928C_12</vt:lpwstr>
  </property>
  <property fmtid="{D5CDD505-2E9C-101B-9397-08002B2CF9AE}" pid="3" name="KSOProductBuildVer">
    <vt:lpwstr>2052-12.1.0.21171</vt:lpwstr>
  </property>
</Properties>
</file>