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notesMasterIdLst>
    <p:notesMasterId r:id="rId5"/>
  </p:notesMasterIdLst>
  <p:handoutMasterIdLst>
    <p:handoutMasterId r:id="rId6"/>
  </p:handoutMasterIdLst>
  <p:sldIdLst>
    <p:sldId id="262" r:id="rId2"/>
    <p:sldId id="265" r:id="rId3"/>
    <p:sldId id="263" r:id="rId4"/>
  </p:sldIdLst>
  <p:sldSz cx="12192000" cy="6858000"/>
  <p:notesSz cx="6858000" cy="9144000"/>
  <p:defaultTextStyle>
    <a:defPPr>
      <a:defRPr lang="en-US"/>
    </a:defPPr>
    <a:lvl1pPr marL="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9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94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91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89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86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24" userDrawn="1">
          <p15:clr>
            <a:srgbClr val="A4A3A4"/>
          </p15:clr>
        </p15:guide>
        <p15:guide id="2" orient="horz" pos="180" userDrawn="1">
          <p15:clr>
            <a:srgbClr val="A4A3A4"/>
          </p15:clr>
        </p15:guide>
        <p15:guide id="3" pos="3840" userDrawn="1">
          <p15:clr>
            <a:srgbClr val="A4A3A4"/>
          </p15:clr>
        </p15:guide>
        <p15:guide id="4" pos="455" userDrawn="1">
          <p15:clr>
            <a:srgbClr val="A4A3A4"/>
          </p15:clr>
        </p15:guide>
        <p15:guide id="5" pos="7225" userDrawn="1">
          <p15:clr>
            <a:srgbClr val="A4A3A4"/>
          </p15:clr>
        </p15:guide>
        <p15:guide id="6" orient="horz" pos="2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96F3"/>
    <a:srgbClr val="006FC0"/>
    <a:srgbClr val="BBD275"/>
    <a:srgbClr val="F2F2F2"/>
    <a:srgbClr val="00AFF0"/>
    <a:srgbClr val="7F7F7F"/>
    <a:srgbClr val="4E617A"/>
    <a:srgbClr val="B03B3F"/>
    <a:srgbClr val="445468"/>
    <a:srgbClr val="7B8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390" autoAdjust="0"/>
    <p:restoredTop sz="79369" autoAdjust="0"/>
  </p:normalViewPr>
  <p:slideViewPr>
    <p:cSldViewPr snapToGrid="0" snapToObjects="1">
      <p:cViewPr varScale="1">
        <p:scale>
          <a:sx n="77" d="100"/>
          <a:sy n="77" d="100"/>
        </p:scale>
        <p:origin x="560" y="56"/>
      </p:cViewPr>
      <p:guideLst>
        <p:guide orient="horz" pos="4124"/>
        <p:guide orient="horz" pos="180"/>
        <p:guide pos="3840"/>
        <p:guide pos="455"/>
        <p:guide pos="7225"/>
        <p:guide orient="horz" pos="2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4" d="100"/>
        <a:sy n="24" d="100"/>
      </p:scale>
      <p:origin x="0" y="2544"/>
    </p:cViewPr>
  </p:sorterViewPr>
  <p:notesViewPr>
    <p:cSldViewPr snapToGrid="0" snapToObjects="1">
      <p:cViewPr varScale="1">
        <p:scale>
          <a:sx n="86" d="100"/>
          <a:sy n="86" d="100"/>
        </p:scale>
        <p:origin x="386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0D10F59-8ACC-4663-8C2A-570A112049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637D57-B97E-42F5-8476-EB81689E0E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914A51-A0F1-466D-A658-8BC31F3D95A0}" type="datetimeFigureOut">
              <a:rPr lang="en-US" smtClean="0"/>
              <a:pPr/>
              <a:t>9/17/2025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9899B3-B33A-4EA9-8156-CF1990109B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324FE4-251C-4954-A1CB-FDB3EA793B8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DEA3E-21B6-4F73-B86D-EC95D80D77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263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9/17/2025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1pPr>
    <a:lvl2pPr marL="457097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2pPr>
    <a:lvl3pPr marL="914194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3pPr>
    <a:lvl4pPr marL="1371291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4pPr>
    <a:lvl5pPr marL="1828389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5pPr>
    <a:lvl6pPr marL="2285486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3A672EE-90E8-4860-A6D6-22159C48E3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A8601D3-507B-4164-A6A1-4B0DD5655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27418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9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8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6EFE67-9631-2BA5-70C1-786E95D2C0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84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925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8B69E70-10BD-BF96-E194-5D5164E12B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92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588654"/>
            <a:ext cx="10515164" cy="4588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483E2-CB6B-4E60-8A90-A1FBC75CCCD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496000" y="1050713"/>
            <a:ext cx="7200000" cy="276999"/>
          </a:xfrm>
        </p:spPr>
        <p:txBody>
          <a:bodyPr wrap="none" lIns="0" tIns="0" rIns="0" bIns="0">
            <a:noAutofit/>
          </a:bodyPr>
          <a:lstStyle>
            <a:lvl1pPr marL="0" indent="0" algn="ctr">
              <a:buNone/>
              <a:defRPr sz="2000"/>
            </a:lvl1pPr>
            <a:lvl2pPr marL="360362" indent="0">
              <a:buNone/>
              <a:defRPr/>
            </a:lvl2pPr>
            <a:lvl3pPr marL="720725" indent="0">
              <a:buNone/>
              <a:defRPr/>
            </a:lvl3pPr>
            <a:lvl4pPr marL="968375" indent="0">
              <a:buNone/>
              <a:defRPr/>
            </a:lvl4pPr>
          </a:lstStyle>
          <a:p>
            <a:pPr lvl="0"/>
            <a:r>
              <a:rPr lang="en-US" dirty="0"/>
              <a:t>Sub title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00FBA0C-B75C-5ED8-761F-C974D4BE05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157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C76148-CB4A-4BF5-86BE-529CC21C7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3600" y="392400"/>
            <a:ext cx="8532000" cy="6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205E85-911A-4249-9511-5C107FE32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6C5E0-FBC6-410C-9729-A06754CC55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52362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0" r:id="rId2"/>
    <p:sldLayoutId id="2147483763" r:id="rId3"/>
    <p:sldLayoutId id="2147483764" r:id="rId4"/>
  </p:sldLayoutIdLst>
  <p:txStyles>
    <p:titleStyle>
      <a:lvl1pPr algn="ctr" defTabSz="457189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66700" indent="-266700" algn="l" defTabSz="4571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68288" algn="l" defTabSz="457189" rtl="0" eaLnBrk="1" latinLnBrk="0" hangingPunct="1">
        <a:lnSpc>
          <a:spcPct val="90000"/>
        </a:lnSpc>
        <a:spcBef>
          <a:spcPts val="251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95350" indent="-174625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81088" indent="-112713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‐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5713" indent="-112713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269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863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7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05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9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89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83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377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971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566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16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75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C06D76A-39E6-585B-4777-C0107DBA80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7" y="68764"/>
            <a:ext cx="8533245" cy="647054"/>
          </a:xfrm>
        </p:spPr>
        <p:txBody>
          <a:bodyPr/>
          <a:lstStyle/>
          <a:p>
            <a:r>
              <a:rPr lang="en-US" altLang="zh-TW" dirty="0"/>
              <a:t>Sales Project Q&amp;A for PIO-CPAA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3B4CAD5-50B2-1C7D-EFF0-0650BC2554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9664" y="889907"/>
            <a:ext cx="11136085" cy="57818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2000" dirty="0"/>
              <a:t>Q1 :Has PST (a PIO subsidiary) not developed a CPAA Android version?</a:t>
            </a:r>
            <a:r>
              <a:rPr lang="en-US" altLang="ja-JP" sz="2000" dirty="0"/>
              <a:t>  </a:t>
            </a:r>
            <a:br>
              <a:rPr lang="en-US" altLang="zh-TW" sz="2000" dirty="0"/>
            </a:br>
            <a:r>
              <a:rPr lang="en-US" altLang="zh-TW" sz="2000" dirty="0"/>
              <a:t>       For PIO’s self-developed Android Project 1, is </a:t>
            </a:r>
            <a:r>
              <a:rPr lang="en-US" altLang="zh-TW" sz="2000" dirty="0" err="1"/>
              <a:t>Neusoft</a:t>
            </a:r>
            <a:r>
              <a:rPr lang="en-US" altLang="zh-TW" sz="2000" dirty="0"/>
              <a:t> CPAA being used?</a:t>
            </a:r>
            <a:br>
              <a:rPr lang="en-US" altLang="zh-TW" sz="2000" dirty="0"/>
            </a:br>
            <a:r>
              <a:rPr lang="en-US" altLang="zh-TW" sz="2000" dirty="0"/>
              <a:t>       Will PIO’s Android Project 2 continue to use Project 1, but the project is currently frozen?</a:t>
            </a:r>
            <a:br>
              <a:rPr lang="en-US" altLang="zh-TW" sz="2000" dirty="0"/>
            </a:br>
            <a:r>
              <a:rPr lang="en-US" altLang="zh-TW" sz="2000" dirty="0"/>
              <a:t>       For PIO’s Android Projects 3 to 5, is there a possibility to adopt A&amp;W CPAA?</a:t>
            </a:r>
          </a:p>
          <a:p>
            <a:pPr marL="0" indent="0">
              <a:buNone/>
            </a:pPr>
            <a:r>
              <a:rPr lang="en-US" altLang="zh-TW" sz="2000" dirty="0">
                <a:solidFill>
                  <a:srgbClr val="2196F3"/>
                </a:solidFill>
              </a:rPr>
              <a:t>Answer: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altLang="ja-JP" sz="1800" kern="100" dirty="0">
                <a:solidFill>
                  <a:srgbClr val="2196F3"/>
                </a:solidFill>
                <a:effectLst/>
                <a:latin typeface="-webkit-standard"/>
                <a:ea typeface="游明朝" panose="02020400000000000000" pitchFamily="18" charset="-128"/>
                <a:cs typeface="Times New Roman (本文のフォント - コンプレ"/>
              </a:rPr>
              <a:t>PST is developing Linux applications, but this time PST’s Linux assets will not be used.</a:t>
            </a:r>
            <a:br>
              <a:rPr lang="en-US" altLang="ja-JP" sz="1800" kern="100" dirty="0">
                <a:solidFill>
                  <a:srgbClr val="2196F3"/>
                </a:solidFill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 (本文のフォント - コンプレ"/>
              </a:rPr>
            </a:br>
            <a:r>
              <a:rPr lang="en-US" altLang="ja-JP" sz="1800" kern="100" dirty="0">
                <a:solidFill>
                  <a:srgbClr val="2196F3"/>
                </a:solidFill>
                <a:effectLst/>
                <a:latin typeface="-webkit-standard"/>
                <a:ea typeface="游明朝" panose="02020400000000000000" pitchFamily="18" charset="-128"/>
                <a:cs typeface="Times New Roman (本文のフォント - コンプレ"/>
              </a:rPr>
              <a:t>Regarding Android Project 1, it is assumed that </a:t>
            </a:r>
            <a:r>
              <a:rPr lang="en-US" altLang="ja-JP" sz="1800" kern="100" dirty="0" err="1">
                <a:solidFill>
                  <a:srgbClr val="2196F3"/>
                </a:solidFill>
                <a:effectLst/>
                <a:latin typeface="-webkit-standard"/>
                <a:ea typeface="游明朝" panose="02020400000000000000" pitchFamily="18" charset="-128"/>
                <a:cs typeface="Times New Roman (本文のフォント - コンプレ"/>
              </a:rPr>
              <a:t>NeuSoft</a:t>
            </a:r>
            <a:r>
              <a:rPr lang="en-US" altLang="ja-JP" sz="1800" kern="100" dirty="0">
                <a:solidFill>
                  <a:srgbClr val="2196F3"/>
                </a:solidFill>
                <a:effectLst/>
                <a:latin typeface="-webkit-standard"/>
                <a:ea typeface="游明朝" panose="02020400000000000000" pitchFamily="18" charset="-128"/>
                <a:cs typeface="Times New Roman (本文のフォント - コンプレ"/>
              </a:rPr>
              <a:t> CPAA is being used, but since the FRS will be provided this week or next, we will confirm after reviewing it.</a:t>
            </a:r>
            <a:br>
              <a:rPr lang="en-US" altLang="ja-JP" sz="1800" kern="100" dirty="0">
                <a:solidFill>
                  <a:srgbClr val="2196F3"/>
                </a:solidFill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 (本文のフォント - コンプレ"/>
              </a:rPr>
            </a:br>
            <a:r>
              <a:rPr lang="en-US" altLang="ja-JP" sz="1800" kern="100" dirty="0">
                <a:solidFill>
                  <a:srgbClr val="2196F3"/>
                </a:solidFill>
                <a:effectLst/>
                <a:latin typeface="-webkit-standard"/>
                <a:ea typeface="游明朝" panose="02020400000000000000" pitchFamily="18" charset="-128"/>
                <a:cs typeface="Times New Roman (本文のフォント - コンプレ"/>
              </a:rPr>
              <a:t>As for Android Project 2, the final specification has not been provided by the OEM for more than half a year, so the work has been frozen. There has been no update from the original specification, and there is a possibility that the project may be terminated.</a:t>
            </a:r>
            <a:br>
              <a:rPr lang="en-US" altLang="ja-JP" sz="1800" kern="100" dirty="0">
                <a:solidFill>
                  <a:srgbClr val="2196F3"/>
                </a:solidFill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 (本文のフォント - コンプレ"/>
              </a:rPr>
            </a:br>
            <a:r>
              <a:rPr lang="en-US" altLang="ja-JP" sz="1800" kern="100" dirty="0">
                <a:solidFill>
                  <a:srgbClr val="2196F3"/>
                </a:solidFill>
                <a:effectLst/>
                <a:latin typeface="-webkit-standard"/>
                <a:ea typeface="游明朝" panose="02020400000000000000" pitchFamily="18" charset="-128"/>
                <a:cs typeface="Times New Roman (本文のフォント - コンプレ"/>
              </a:rPr>
              <a:t>For A&amp;W, there may be opportunities in Android Projects 3, 4, and 5.</a:t>
            </a:r>
            <a:endParaRPr lang="ja-JP" altLang="ja-JP" sz="1800" kern="100">
              <a:solidFill>
                <a:srgbClr val="2196F3"/>
              </a:solidFill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 (本文のフォント - コンプレ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br>
              <a:rPr lang="en-US" altLang="ja-JP" sz="1800" kern="100" dirty="0">
                <a:solidFill>
                  <a:srgbClr val="2196F3"/>
                </a:solidFill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 (本文のフォント - コンプレ"/>
              </a:rPr>
            </a:br>
            <a:r>
              <a:rPr lang="ja-JP" altLang="en-US" sz="1800" kern="100">
                <a:solidFill>
                  <a:srgbClr val="2196F3"/>
                </a:solidFill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 (本文のフォント - コンプレ"/>
              </a:rPr>
              <a:t>　</a:t>
            </a:r>
            <a:r>
              <a:rPr lang="en-US" altLang="ja-JP" sz="1800" kern="100" dirty="0">
                <a:solidFill>
                  <a:srgbClr val="2196F3"/>
                </a:solidFill>
                <a:effectLst/>
                <a:latin typeface="-webkit-standard"/>
                <a:ea typeface="游明朝" panose="02020400000000000000" pitchFamily="18" charset="-128"/>
                <a:cs typeface="Times New Roman (本文のフォント - コンプレ"/>
              </a:rPr>
              <a:t>In particular, Project 5 will involve significant changes in the hardware configuration.</a:t>
            </a:r>
            <a:br>
              <a:rPr lang="en-US" altLang="ja-JP" sz="1800" kern="100" dirty="0">
                <a:solidFill>
                  <a:srgbClr val="2196F3"/>
                </a:solidFill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 (本文のフォント - コンプレ"/>
              </a:rPr>
            </a:br>
            <a:r>
              <a:rPr lang="ja-JP" altLang="en-US" sz="1800" kern="100">
                <a:solidFill>
                  <a:srgbClr val="2196F3"/>
                </a:solidFill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 (本文のフォント - コンプレ"/>
              </a:rPr>
              <a:t>　</a:t>
            </a:r>
            <a:r>
              <a:rPr lang="en-US" altLang="ja-JP" sz="1800" kern="100" dirty="0">
                <a:solidFill>
                  <a:srgbClr val="2196F3"/>
                </a:solidFill>
                <a:effectLst/>
                <a:latin typeface="-webkit-standard"/>
                <a:ea typeface="游明朝" panose="02020400000000000000" pitchFamily="18" charset="-128"/>
                <a:cs typeface="Times New Roman (本文のフォント - コンプレ"/>
              </a:rPr>
              <a:t>There may be a chance to make a CPAA</a:t>
            </a:r>
            <a:r>
              <a:rPr lang="ja-JP" altLang="en-US" sz="1800" kern="100">
                <a:solidFill>
                  <a:srgbClr val="2196F3"/>
                </a:solidFill>
                <a:effectLst/>
                <a:latin typeface="-webkit-standard"/>
                <a:ea typeface="游明朝" panose="02020400000000000000" pitchFamily="18" charset="-128"/>
                <a:cs typeface="Times New Roman (本文のフォント - コンプレ"/>
              </a:rPr>
              <a:t> </a:t>
            </a:r>
            <a:r>
              <a:rPr lang="en-US" altLang="ja-JP" sz="1800" kern="100" dirty="0">
                <a:solidFill>
                  <a:srgbClr val="2196F3"/>
                </a:solidFill>
                <a:effectLst/>
                <a:latin typeface="-webkit-standard"/>
                <a:ea typeface="游明朝" panose="02020400000000000000" pitchFamily="18" charset="-128"/>
                <a:cs typeface="Times New Roman (本文のフォント - コンプレ"/>
              </a:rPr>
              <a:t>proposal in November </a:t>
            </a:r>
            <a:r>
              <a:rPr lang="en-US" altLang="ja-JP" sz="1800" kern="100" dirty="0">
                <a:solidFill>
                  <a:srgbClr val="FF0000"/>
                </a:solidFill>
                <a:effectLst/>
                <a:latin typeface="-webkit-standard"/>
                <a:ea typeface="游明朝" panose="02020400000000000000" pitchFamily="18" charset="-128"/>
                <a:cs typeface="Times New Roman (本文のフォント - コンプレ"/>
              </a:rPr>
              <a:t>(confidential information – do not disclose this to PIO </a:t>
            </a:r>
            <a:r>
              <a:rPr lang="ja-JP" altLang="en-US" sz="1800" kern="100">
                <a:solidFill>
                  <a:srgbClr val="FF0000"/>
                </a:solidFill>
                <a:effectLst/>
                <a:latin typeface="-webkit-standard"/>
                <a:ea typeface="游明朝" panose="02020400000000000000" pitchFamily="18" charset="-128"/>
                <a:cs typeface="Times New Roman (本文のフォント - コンプレ"/>
              </a:rPr>
              <a:t>　</a:t>
            </a:r>
            <a:r>
              <a:rPr lang="en-US" altLang="ja-JP" sz="1800" kern="100" dirty="0">
                <a:solidFill>
                  <a:srgbClr val="FF0000"/>
                </a:solidFill>
                <a:effectLst/>
                <a:latin typeface="-webkit-standard"/>
                <a:ea typeface="游明朝" panose="02020400000000000000" pitchFamily="18" charset="-128"/>
                <a:cs typeface="Times New Roman (本文のフォント - コンプレ"/>
              </a:rPr>
              <a:t>members).</a:t>
            </a:r>
            <a:endParaRPr lang="ja-JP" altLang="ja-JP" sz="1800" kern="100">
              <a:solidFill>
                <a:srgbClr val="FF0000"/>
              </a:solidFill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 (本文のフォント - コンプレ"/>
            </a:endParaRPr>
          </a:p>
          <a:p>
            <a:pPr marL="0" indent="0">
              <a:buNone/>
            </a:pPr>
            <a:endParaRPr lang="en-US" altLang="zh-TW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zh-TW" sz="1800" dirty="0"/>
          </a:p>
          <a:p>
            <a:pPr marL="0" indent="0">
              <a:buNone/>
            </a:pPr>
            <a:endParaRPr lang="en-US" altLang="zh-TW" sz="1800" dirty="0"/>
          </a:p>
        </p:txBody>
      </p:sp>
    </p:spTree>
    <p:extLst>
      <p:ext uri="{BB962C8B-B14F-4D97-AF65-F5344CB8AC3E}">
        <p14:creationId xmlns:p14="http://schemas.microsoft.com/office/powerpoint/2010/main" val="40145796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7B4A2E-A5A6-AF51-4E43-6F4E8B4EBB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7861647-0E49-938F-AA29-656CBC25DE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7" y="68764"/>
            <a:ext cx="8533245" cy="647054"/>
          </a:xfrm>
        </p:spPr>
        <p:txBody>
          <a:bodyPr/>
          <a:lstStyle/>
          <a:p>
            <a:r>
              <a:rPr lang="en-US" altLang="zh-TW" dirty="0"/>
              <a:t>Sales Project Q&amp;A for PIO-CPAA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7C9B826-843B-5764-1B1A-589EE67697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9664" y="889907"/>
            <a:ext cx="11136085" cy="578182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zh-TW" sz="1800" dirty="0"/>
          </a:p>
          <a:p>
            <a:pPr marL="0" indent="0">
              <a:buNone/>
            </a:pPr>
            <a:r>
              <a:rPr lang="en-US" altLang="zh-TW" sz="1800" dirty="0"/>
              <a:t>Q2.A&amp;W’s Automotive Cybersecurity and Network Security (e.g., ASPICE, ISO 9001 …) ?</a:t>
            </a:r>
            <a:br>
              <a:rPr lang="en-US" altLang="zh-TW" sz="1800" dirty="0"/>
            </a:br>
            <a:r>
              <a:rPr lang="en-US" altLang="zh-TW" sz="1800" dirty="0"/>
              <a:t>     </a:t>
            </a:r>
          </a:p>
          <a:p>
            <a:pPr marL="0" indent="0">
              <a:buNone/>
            </a:pPr>
            <a:r>
              <a:rPr lang="en-US" altLang="zh-TW" sz="1800" dirty="0"/>
              <a:t>      Within the past year, successfully passed audits from major companies, such as European Company M, Company C,</a:t>
            </a:r>
          </a:p>
          <a:p>
            <a:pPr marL="0" indent="0">
              <a:buNone/>
            </a:pPr>
            <a:r>
              <a:rPr lang="en-US" altLang="zh-TW" sz="1800" dirty="0"/>
              <a:t>      Mainland Company D, and Car maker C.</a:t>
            </a:r>
            <a:br>
              <a:rPr lang="en-US" altLang="zh-TW" sz="1800" dirty="0"/>
            </a:br>
            <a:r>
              <a:rPr lang="en-US" altLang="zh-TW" sz="1800" dirty="0"/>
              <a:t>      Focusing: ASPICE, ISO 9001;  Planning: ISO 21434, TISAX</a:t>
            </a:r>
          </a:p>
          <a:p>
            <a:pPr marL="0" indent="0">
              <a:buNone/>
            </a:pPr>
            <a:endParaRPr lang="en-US" altLang="zh-TW" sz="1800" dirty="0"/>
          </a:p>
          <a:p>
            <a:pPr marL="0" indent="0">
              <a:buNone/>
            </a:pPr>
            <a:r>
              <a:rPr lang="en-US" altLang="zh-TW" sz="1800" dirty="0">
                <a:solidFill>
                  <a:srgbClr val="2196F3"/>
                </a:solidFill>
              </a:rPr>
              <a:t>Answer:</a:t>
            </a:r>
          </a:p>
          <a:p>
            <a:pPr marL="0" indent="0">
              <a:buNone/>
            </a:pPr>
            <a:r>
              <a:rPr lang="en" altLang="ja-JP" sz="1800" b="0" i="0" u="none" strike="noStrike" dirty="0">
                <a:solidFill>
                  <a:srgbClr val="2196F3"/>
                </a:solidFill>
                <a:effectLst/>
                <a:latin typeface="-webkit-standard"/>
              </a:rPr>
              <a:t>From the September 11 meeting, it seems the OEM might require ASPICE. </a:t>
            </a:r>
          </a:p>
          <a:p>
            <a:pPr marL="0" indent="0">
              <a:buNone/>
            </a:pPr>
            <a:r>
              <a:rPr lang="en" altLang="ja-JP" sz="1800" b="0" i="0" u="none" strike="noStrike" dirty="0">
                <a:solidFill>
                  <a:srgbClr val="2196F3"/>
                </a:solidFill>
                <a:effectLst/>
                <a:latin typeface="-webkit-standard"/>
              </a:rPr>
              <a:t>PIO </a:t>
            </a:r>
            <a:r>
              <a:rPr lang="en" altLang="ja-JP" sz="1800" b="0" i="0" u="none" strike="noStrike" dirty="0" err="1">
                <a:solidFill>
                  <a:srgbClr val="2196F3"/>
                </a:solidFill>
                <a:effectLst/>
                <a:latin typeface="-webkit-standard"/>
              </a:rPr>
              <a:t>Mr</a:t>
            </a:r>
            <a:r>
              <a:rPr lang="en" altLang="ja-JP" sz="1800" dirty="0" err="1">
                <a:solidFill>
                  <a:srgbClr val="2196F3"/>
                </a:solidFill>
                <a:latin typeface="-webkit-standard"/>
              </a:rPr>
              <a:t>.O</a:t>
            </a:r>
            <a:r>
              <a:rPr lang="en" altLang="ja-JP" sz="1800" dirty="0">
                <a:solidFill>
                  <a:srgbClr val="2196F3"/>
                </a:solidFill>
                <a:latin typeface="-webkit-standard"/>
              </a:rPr>
              <a:t> </a:t>
            </a:r>
            <a:r>
              <a:rPr lang="en" altLang="ja-JP" sz="1800" dirty="0" err="1">
                <a:solidFill>
                  <a:srgbClr val="2196F3"/>
                </a:solidFill>
                <a:latin typeface="-webkit-standard"/>
              </a:rPr>
              <a:t>said,</a:t>
            </a:r>
            <a:r>
              <a:rPr lang="en" altLang="ja-JP" sz="1800" b="0" i="0" u="none" strike="noStrike" dirty="0" err="1">
                <a:solidFill>
                  <a:srgbClr val="2196F3"/>
                </a:solidFill>
                <a:effectLst/>
                <a:latin typeface="-webkit-standard"/>
              </a:rPr>
              <a:t>As</a:t>
            </a:r>
            <a:r>
              <a:rPr lang="en" altLang="ja-JP" sz="1800" b="0" i="0" u="none" strike="noStrike" dirty="0">
                <a:solidFill>
                  <a:srgbClr val="2196F3"/>
                </a:solidFill>
                <a:effectLst/>
                <a:latin typeface="-webkit-standard"/>
              </a:rPr>
              <a:t> for ISO9001, that’s more for factories…</a:t>
            </a:r>
          </a:p>
          <a:p>
            <a:pPr marL="0" indent="0">
              <a:buNone/>
            </a:pPr>
            <a:br>
              <a:rPr lang="en" altLang="ja-JP" sz="1800" dirty="0">
                <a:solidFill>
                  <a:srgbClr val="2196F3"/>
                </a:solidFill>
              </a:rPr>
            </a:br>
            <a:r>
              <a:rPr lang="en" altLang="ja-JP" sz="1800" b="0" i="0" u="none" strike="noStrike" dirty="0">
                <a:solidFill>
                  <a:srgbClr val="2196F3"/>
                </a:solidFill>
                <a:effectLst/>
                <a:latin typeface="-webkit-standard"/>
              </a:rPr>
              <a:t>The OEM customer will release the documents by the week of September 22 at the latest, so let’s just wait until then.</a:t>
            </a:r>
            <a:endParaRPr lang="en-US" altLang="zh-TW" sz="1800" dirty="0">
              <a:solidFill>
                <a:srgbClr val="2196F3"/>
              </a:solidFill>
            </a:endParaRPr>
          </a:p>
          <a:p>
            <a:pPr marL="0" indent="0">
              <a:buNone/>
            </a:pPr>
            <a:endParaRPr lang="en-US" altLang="zh-TW" sz="1800" dirty="0">
              <a:solidFill>
                <a:srgbClr val="2196F3"/>
              </a:solidFill>
            </a:endParaRPr>
          </a:p>
          <a:p>
            <a:pPr marL="0" indent="0">
              <a:buNone/>
            </a:pPr>
            <a:endParaRPr lang="en-US" altLang="zh-TW" sz="1800" dirty="0"/>
          </a:p>
          <a:p>
            <a:pPr marL="0" indent="0">
              <a:buNone/>
            </a:pPr>
            <a:endParaRPr lang="en-US" altLang="zh-TW" sz="1800" dirty="0"/>
          </a:p>
          <a:p>
            <a:pPr marL="0" indent="0">
              <a:buNone/>
            </a:pPr>
            <a:endParaRPr lang="en-US" altLang="zh-TW" sz="1800" dirty="0"/>
          </a:p>
          <a:p>
            <a:pPr marL="0" indent="0">
              <a:buNone/>
            </a:pPr>
            <a:endParaRPr lang="en-US" altLang="zh-TW" sz="1800" dirty="0"/>
          </a:p>
          <a:p>
            <a:pPr marL="0" indent="0">
              <a:buNone/>
            </a:pPr>
            <a:endParaRPr lang="en-US" altLang="zh-TW" sz="1800" dirty="0"/>
          </a:p>
          <a:p>
            <a:pPr marL="0" indent="0">
              <a:buNone/>
            </a:pPr>
            <a:endParaRPr lang="en-US" altLang="zh-TW" sz="1800" dirty="0"/>
          </a:p>
          <a:p>
            <a:pPr marL="0" indent="0">
              <a:buNone/>
            </a:pPr>
            <a:endParaRPr lang="en-US" altLang="zh-TW" sz="1800" dirty="0"/>
          </a:p>
          <a:p>
            <a:pPr marL="0" indent="0">
              <a:buNone/>
            </a:pPr>
            <a:endParaRPr lang="en-US" altLang="zh-TW" sz="1800" dirty="0"/>
          </a:p>
          <a:p>
            <a:pPr marL="0" indent="0">
              <a:buNone/>
            </a:pPr>
            <a:endParaRPr lang="en-US" altLang="zh-TW" sz="1800" dirty="0"/>
          </a:p>
          <a:p>
            <a:pPr marL="0" indent="0">
              <a:buNone/>
            </a:pPr>
            <a:endParaRPr lang="en-US" altLang="zh-TW" sz="1800" dirty="0"/>
          </a:p>
          <a:p>
            <a:pPr marL="0" indent="0">
              <a:buNone/>
            </a:pPr>
            <a:endParaRPr lang="en-US" altLang="zh-TW" sz="1800" dirty="0"/>
          </a:p>
          <a:p>
            <a:pPr marL="0" indent="0">
              <a:buNone/>
            </a:pPr>
            <a:endParaRPr lang="en-US" altLang="zh-TW" sz="1800" dirty="0"/>
          </a:p>
        </p:txBody>
      </p:sp>
    </p:spTree>
    <p:extLst>
      <p:ext uri="{BB962C8B-B14F-4D97-AF65-F5344CB8AC3E}">
        <p14:creationId xmlns:p14="http://schemas.microsoft.com/office/powerpoint/2010/main" val="11231481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61DB3B-5440-9857-5D59-FBC717BA37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8570643-E3B1-4C5A-555A-B7DA5C61CE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Sales Project Q&amp;A for PIO-</a:t>
            </a:r>
            <a:r>
              <a:rPr lang="en-US" altLang="zh-TW" dirty="0" err="1"/>
              <a:t>Sunplus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4FF76DB-D5F4-BBCF-6481-C0C5668BC3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1027" y="1359321"/>
            <a:ext cx="10515164" cy="407720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zh-TW" sz="2000" dirty="0"/>
              <a:t>Development must be completed by the end of January 2026.</a:t>
            </a:r>
          </a:p>
          <a:p>
            <a:pPr marL="0" indent="0">
              <a:buNone/>
            </a:pPr>
            <a:endParaRPr lang="en-US" altLang="zh-TW" sz="2000" dirty="0"/>
          </a:p>
          <a:p>
            <a:pPr marL="0" indent="0">
              <a:buNone/>
            </a:pPr>
            <a:r>
              <a:rPr lang="en-US" altLang="zh-TW" sz="2000" dirty="0"/>
              <a:t>Q1. When is the integration timeline for the BT Stack?</a:t>
            </a:r>
          </a:p>
          <a:p>
            <a:pPr marL="0" indent="0">
              <a:buNone/>
            </a:pPr>
            <a:endParaRPr lang="en-US" altLang="zh-TW" sz="2000" dirty="0"/>
          </a:p>
          <a:p>
            <a:pPr marL="0" indent="0">
              <a:buNone/>
            </a:pPr>
            <a:r>
              <a:rPr lang="en-US" altLang="zh-TW" sz="2000" dirty="0">
                <a:solidFill>
                  <a:srgbClr val="2196F3"/>
                </a:solidFill>
              </a:rPr>
              <a:t>Answer:</a:t>
            </a:r>
          </a:p>
          <a:p>
            <a:pPr marL="0" indent="0">
              <a:buNone/>
            </a:pPr>
            <a:r>
              <a:rPr lang="en" altLang="ja-JP" sz="1800" b="0" i="0" u="none" strike="noStrike" dirty="0">
                <a:solidFill>
                  <a:srgbClr val="2196F3"/>
                </a:solidFill>
                <a:effectLst/>
                <a:latin typeface="-webkit-standard"/>
              </a:rPr>
              <a:t>No big updates on the </a:t>
            </a:r>
            <a:r>
              <a:rPr lang="en" altLang="ja-JP" sz="1800" b="0" i="0" u="none" strike="noStrike" dirty="0" err="1">
                <a:solidFill>
                  <a:srgbClr val="2196F3"/>
                </a:solidFill>
                <a:effectLst/>
                <a:latin typeface="-webkit-standard"/>
              </a:rPr>
              <a:t>Sunplus</a:t>
            </a:r>
            <a:r>
              <a:rPr lang="en" altLang="ja-JP" sz="1800" b="0" i="0" u="none" strike="noStrike" dirty="0">
                <a:solidFill>
                  <a:srgbClr val="2196F3"/>
                </a:solidFill>
                <a:effectLst/>
                <a:latin typeface="-webkit-standard"/>
              </a:rPr>
              <a:t> SoC — no product schedule yet, so the dev timeline is still TBD.</a:t>
            </a:r>
            <a:endParaRPr lang="en-US" altLang="zh-TW" sz="1800" dirty="0">
              <a:solidFill>
                <a:srgbClr val="2196F3"/>
              </a:solidFill>
            </a:endParaRPr>
          </a:p>
          <a:p>
            <a:pPr marL="0" indent="0">
              <a:buNone/>
            </a:pPr>
            <a:endParaRPr lang="en-US" altLang="zh-TW" sz="2000" dirty="0"/>
          </a:p>
          <a:p>
            <a:pPr marL="0" indent="0">
              <a:buNone/>
            </a:pPr>
            <a:r>
              <a:rPr lang="en-US" altLang="zh-TW" sz="2000" dirty="0"/>
              <a:t>Q2   BT Stack Selling Strategy?</a:t>
            </a:r>
          </a:p>
          <a:p>
            <a:pPr marL="0" indent="0">
              <a:buNone/>
            </a:pPr>
            <a:endParaRPr lang="en-US" altLang="zh-TW" sz="2000" dirty="0"/>
          </a:p>
          <a:p>
            <a:pPr marL="0" indent="0">
              <a:buNone/>
            </a:pPr>
            <a:r>
              <a:rPr lang="en-US" altLang="zh-TW" sz="2000" dirty="0">
                <a:solidFill>
                  <a:srgbClr val="2196F3"/>
                </a:solidFill>
              </a:rPr>
              <a:t>Answer:</a:t>
            </a:r>
            <a:endParaRPr lang="en-US" altLang="zh-TW" sz="1900" dirty="0"/>
          </a:p>
          <a:p>
            <a:pPr algn="l">
              <a:buNone/>
            </a:pPr>
            <a:r>
              <a:rPr lang="en" altLang="ja-JP" sz="1900" b="0" i="0" u="none" strike="noStrike" dirty="0">
                <a:solidFill>
                  <a:srgbClr val="2196F3"/>
                </a:solidFill>
                <a:effectLst/>
              </a:rPr>
              <a:t>Strategy:</a:t>
            </a:r>
          </a:p>
          <a:p>
            <a:pPr algn="l">
              <a:buFont typeface="+mj-lt"/>
              <a:buAutoNum type="arabicPeriod"/>
            </a:pPr>
            <a:r>
              <a:rPr lang="en" altLang="ja-JP" sz="1900" b="0" i="0" u="none" strike="noStrike" dirty="0">
                <a:solidFill>
                  <a:srgbClr val="2196F3"/>
                </a:solidFill>
                <a:effectLst/>
              </a:rPr>
              <a:t>Right now, PIO is recommending A&amp;W’s BT since we already have assets and the Chinese company that </a:t>
            </a:r>
            <a:r>
              <a:rPr lang="en" altLang="ja-JP" sz="1900" b="0" i="0" u="none" strike="noStrike" dirty="0" err="1">
                <a:solidFill>
                  <a:srgbClr val="2196F3"/>
                </a:solidFill>
                <a:effectLst/>
              </a:rPr>
              <a:t>Sunplus</a:t>
            </a:r>
            <a:r>
              <a:rPr lang="en" altLang="ja-JP" sz="1900" b="0" i="0" u="none" strike="noStrike" dirty="0">
                <a:solidFill>
                  <a:srgbClr val="2196F3"/>
                </a:solidFill>
                <a:effectLst/>
              </a:rPr>
              <a:t> suggested is asking for </a:t>
            </a:r>
            <a:r>
              <a:rPr lang="en" altLang="ja-JP" sz="1900" b="0" i="0" u="none" strike="noStrike" dirty="0" err="1">
                <a:solidFill>
                  <a:srgbClr val="2196F3"/>
                </a:solidFill>
                <a:effectLst/>
              </a:rPr>
              <a:t>devevelopment</a:t>
            </a:r>
            <a:r>
              <a:rPr lang="en" altLang="ja-JP" sz="1900" b="0" i="0" u="none" strike="noStrike" dirty="0">
                <a:solidFill>
                  <a:srgbClr val="2196F3"/>
                </a:solidFill>
                <a:effectLst/>
              </a:rPr>
              <a:t> fees.</a:t>
            </a:r>
          </a:p>
          <a:p>
            <a:pPr algn="l">
              <a:buFont typeface="+mj-lt"/>
              <a:buAutoNum type="arabicPeriod"/>
            </a:pPr>
            <a:r>
              <a:rPr lang="en" altLang="ja-JP" sz="1900" b="0" i="0" u="none" strike="noStrike" dirty="0">
                <a:solidFill>
                  <a:srgbClr val="2196F3"/>
                </a:solidFill>
                <a:effectLst/>
              </a:rPr>
              <a:t>If A&amp;W’s BT turns out to be at a disadvantage, Mr. O will let us know </a:t>
            </a:r>
            <a:r>
              <a:rPr lang="en" altLang="ja-JP" sz="1900" b="0" i="0" u="none" strike="noStrike" dirty="0">
                <a:solidFill>
                  <a:srgbClr val="FF0000"/>
                </a:solidFill>
                <a:effectLst/>
              </a:rPr>
              <a:t>(confidential info). </a:t>
            </a:r>
            <a:r>
              <a:rPr lang="en" altLang="ja-JP" sz="1900" b="0" i="0" u="none" strike="noStrike" dirty="0">
                <a:solidFill>
                  <a:srgbClr val="2196F3"/>
                </a:solidFill>
                <a:effectLst/>
              </a:rPr>
              <a:t>At that point, we’ll need a strong price proposal and direct approach to PIO VIP.</a:t>
            </a:r>
          </a:p>
          <a:p>
            <a:pPr marL="0" indent="0">
              <a:buNone/>
            </a:pPr>
            <a:endParaRPr lang="en-US" altLang="zh-TW" sz="1900" dirty="0">
              <a:solidFill>
                <a:srgbClr val="2196F3"/>
              </a:solidFill>
            </a:endParaRPr>
          </a:p>
          <a:p>
            <a:pPr marL="0" indent="0">
              <a:buNone/>
            </a:pPr>
            <a:r>
              <a:rPr lang="en-US" altLang="zh-TW" sz="1900" dirty="0"/>
              <a:t>             </a:t>
            </a:r>
          </a:p>
        </p:txBody>
      </p:sp>
    </p:spTree>
    <p:extLst>
      <p:ext uri="{BB962C8B-B14F-4D97-AF65-F5344CB8AC3E}">
        <p14:creationId xmlns:p14="http://schemas.microsoft.com/office/powerpoint/2010/main" val="3150241951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A&amp;W_PPT">
      <a:dk1>
        <a:srgbClr val="393A39"/>
      </a:dk1>
      <a:lt1>
        <a:sysClr val="window" lastClr="FFFFFF"/>
      </a:lt1>
      <a:dk2>
        <a:srgbClr val="445469"/>
      </a:dk2>
      <a:lt2>
        <a:srgbClr val="F6F7FA"/>
      </a:lt2>
      <a:accent1>
        <a:srgbClr val="1D68A6"/>
      </a:accent1>
      <a:accent2>
        <a:srgbClr val="178E6B"/>
      </a:accent2>
      <a:accent3>
        <a:srgbClr val="84AC40"/>
      </a:accent3>
      <a:accent4>
        <a:srgbClr val="EE8A12"/>
      </a:accent4>
      <a:accent5>
        <a:srgbClr val="B0221D"/>
      </a:accent5>
      <a:accent6>
        <a:srgbClr val="381B41"/>
      </a:accent6>
      <a:hlink>
        <a:srgbClr val="216CAB"/>
      </a:hlink>
      <a:folHlink>
        <a:srgbClr val="1A916E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20000"/>
            <a:lumOff val="8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53639</TotalTime>
  <Words>514</Words>
  <Application>Microsoft Office PowerPoint</Application>
  <PresentationFormat>寬螢幕</PresentationFormat>
  <Paragraphs>43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0" baseType="lpstr">
      <vt:lpstr>-webkit-standard</vt:lpstr>
      <vt:lpstr>游明朝</vt:lpstr>
      <vt:lpstr>Arial</vt:lpstr>
      <vt:lpstr>Calibri</vt:lpstr>
      <vt:lpstr>Calibri Light</vt:lpstr>
      <vt:lpstr>Wingdings</vt:lpstr>
      <vt:lpstr>Custom Design</vt:lpstr>
      <vt:lpstr>Sales Project Q&amp;A for PIO-CPAA</vt:lpstr>
      <vt:lpstr>Sales Project Q&amp;A for PIO-CPAA</vt:lpstr>
      <vt:lpstr>Sales Project Q&amp;A for PIO-Sunplus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Jetfabrik</dc:creator>
  <cp:keywords/>
  <dc:description/>
  <cp:lastModifiedBy>Perry chang</cp:lastModifiedBy>
  <cp:revision>5683</cp:revision>
  <dcterms:created xsi:type="dcterms:W3CDTF">2014-11-12T21:47:38Z</dcterms:created>
  <dcterms:modified xsi:type="dcterms:W3CDTF">2025-09-17T01:12:42Z</dcterms:modified>
  <cp:category/>
</cp:coreProperties>
</file>