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7"/>
  </p:notesMasterIdLst>
  <p:handoutMasterIdLst>
    <p:handoutMasterId r:id="rId8"/>
  </p:handoutMasterIdLst>
  <p:sldIdLst>
    <p:sldId id="2076138214" r:id="rId2"/>
    <p:sldId id="2076138215" r:id="rId3"/>
    <p:sldId id="2076138170" r:id="rId4"/>
    <p:sldId id="2076138216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717" autoAdjust="0"/>
    <p:restoredTop sz="79369" autoAdjust="0"/>
  </p:normalViewPr>
  <p:slideViewPr>
    <p:cSldViewPr snapToGrid="0" snapToObjects="1">
      <p:cViewPr varScale="1">
        <p:scale>
          <a:sx n="101" d="100"/>
          <a:sy n="101" d="100"/>
        </p:scale>
        <p:origin x="317" y="302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CE6A34-4AD6-A522-CAA5-AD06CE4927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FD90E53-E12F-4DA8-2E74-7375D253E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471" y="97898"/>
            <a:ext cx="8533245" cy="647054"/>
          </a:xfrm>
        </p:spPr>
        <p:txBody>
          <a:bodyPr>
            <a:normAutofit/>
          </a:bodyPr>
          <a:lstStyle/>
          <a:p>
            <a:r>
              <a:rPr lang="en-US" altLang="zh-TW" dirty="0"/>
              <a:t>ECNR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33D35DB-7AE9-0FF6-E263-B17AF0383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695" y="858960"/>
            <a:ext cx="10972800" cy="5809702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AutoNum type="ea1ChtPeriod"/>
            </a:pPr>
            <a:r>
              <a:rPr lang="en-US" altLang="zh-TW" sz="2200" dirty="0"/>
              <a:t>Good Experience: </a:t>
            </a:r>
          </a:p>
          <a:p>
            <a:pPr marL="0" indent="0">
              <a:buNone/>
            </a:pPr>
            <a:r>
              <a:rPr lang="en-US" altLang="zh-TW" sz="2000" dirty="0"/>
              <a:t> </a:t>
            </a:r>
            <a:r>
              <a:rPr lang="zh-TW" altLang="en-US" sz="2000" dirty="0"/>
              <a:t>             </a:t>
            </a:r>
            <a:r>
              <a:rPr lang="en-US" altLang="zh-TW" sz="2000" dirty="0"/>
              <a:t>Quickly adopted by major OEMs</a:t>
            </a:r>
          </a:p>
          <a:p>
            <a:pPr marL="0" indent="0">
              <a:buNone/>
            </a:pPr>
            <a:r>
              <a:rPr lang="zh-TW" altLang="en-US" sz="2000" dirty="0"/>
              <a:t>                </a:t>
            </a:r>
            <a:r>
              <a:rPr lang="en-US" altLang="zh-TW" sz="2000" dirty="0"/>
              <a:t>1. Japan : </a:t>
            </a:r>
            <a:r>
              <a:rPr lang="en-US" altLang="zh-TW" sz="2000" dirty="0" err="1"/>
              <a:t>AlpsAlpine</a:t>
            </a:r>
            <a:r>
              <a:rPr lang="en-US" altLang="zh-TW" sz="2000" dirty="0"/>
              <a:t> </a:t>
            </a:r>
          </a:p>
          <a:p>
            <a:pPr marL="0" indent="0">
              <a:buNone/>
            </a:pPr>
            <a:r>
              <a:rPr lang="en-US" altLang="zh-TW" sz="2000" dirty="0"/>
              <a:t>                2. </a:t>
            </a:r>
            <a:r>
              <a:rPr lang="en-US" altLang="zh-TW" sz="1900" dirty="0"/>
              <a:t>Global: : Continental(SG), Daiichi</a:t>
            </a:r>
            <a:r>
              <a:rPr lang="en-US" altLang="zh-TW" sz="1900"/>
              <a:t>, Clarion(MY), </a:t>
            </a:r>
            <a:r>
              <a:rPr lang="en-US" altLang="zh-TW" sz="1900" dirty="0"/>
              <a:t>Foxconn (Hon Hai)</a:t>
            </a:r>
          </a:p>
          <a:p>
            <a:pPr marL="0" indent="0">
              <a:buNone/>
            </a:pPr>
            <a:r>
              <a:rPr lang="en-US" altLang="zh-TW" sz="1900" dirty="0"/>
              <a:t>                 3. China : </a:t>
            </a:r>
            <a:r>
              <a:rPr lang="en-US" altLang="zh-TW" sz="1900" dirty="0" err="1"/>
              <a:t>Desay</a:t>
            </a:r>
            <a:r>
              <a:rPr lang="en-US" altLang="zh-TW" sz="1900" dirty="0"/>
              <a:t>, HSAE, </a:t>
            </a:r>
            <a:r>
              <a:rPr lang="en-US" altLang="zh-TW" sz="1900" dirty="0" err="1"/>
              <a:t>Lanyou</a:t>
            </a:r>
            <a:r>
              <a:rPr lang="en-US" altLang="zh-TW" sz="1900" dirty="0"/>
              <a:t> (Nissan subsidiary)</a:t>
            </a:r>
          </a:p>
          <a:p>
            <a:pPr marL="0" indent="0">
              <a:buNone/>
            </a:pPr>
            <a:endParaRPr lang="en-US" altLang="zh-TW" sz="1500" dirty="0"/>
          </a:p>
          <a:p>
            <a:pPr marL="0" indent="0">
              <a:buNone/>
            </a:pPr>
            <a:r>
              <a:rPr lang="en-US" altLang="zh-TW" sz="1700" dirty="0"/>
              <a:t>                 Note: Certified by ITU-T and OEMs, outperforming competitors including global brands</a:t>
            </a:r>
          </a:p>
          <a:p>
            <a:pPr marL="0" indent="0">
              <a:buNone/>
            </a:pPr>
            <a:endParaRPr lang="en-US" altLang="zh-TW" sz="1700" dirty="0"/>
          </a:p>
          <a:p>
            <a:pPr marL="342900" indent="-342900">
              <a:buAutoNum type="ea1ChtPlain" startAt="2"/>
            </a:pPr>
            <a:r>
              <a:rPr lang="en-US" altLang="zh-TW" sz="2400" dirty="0"/>
              <a:t>Key Strengths</a:t>
            </a:r>
            <a:r>
              <a:rPr lang="en-US" altLang="zh-TW" sz="2200" dirty="0"/>
              <a:t>:</a:t>
            </a:r>
          </a:p>
          <a:p>
            <a:pPr marL="0" indent="0">
              <a:buNone/>
            </a:pPr>
            <a:r>
              <a:rPr lang="en-US" altLang="zh-TW" sz="1600" dirty="0"/>
              <a:t>              1. </a:t>
            </a:r>
            <a:r>
              <a:rPr lang="en-US" altLang="zh-TW" sz="1800" dirty="0"/>
              <a:t>Superior Algorithm Performance : Handles difficult Double Talk scenarios…</a:t>
            </a:r>
          </a:p>
          <a:p>
            <a:pPr marL="0" indent="0">
              <a:buNone/>
            </a:pPr>
            <a:endParaRPr lang="en-US" altLang="zh-TW" sz="1700" dirty="0"/>
          </a:p>
          <a:p>
            <a:pPr marL="0" indent="0">
              <a:buNone/>
            </a:pPr>
            <a:r>
              <a:rPr lang="en-US" altLang="zh-TW" sz="1600" dirty="0"/>
              <a:t>              2. </a:t>
            </a:r>
            <a:r>
              <a:rPr lang="en-US" altLang="zh-TW" sz="1800" dirty="0"/>
              <a:t>Complete Total System IOP</a:t>
            </a:r>
            <a:r>
              <a:rPr lang="en-US" altLang="zh-TW" sz="1700" dirty="0"/>
              <a:t>: </a:t>
            </a:r>
          </a:p>
          <a:p>
            <a:pPr marL="0" indent="0">
              <a:buNone/>
            </a:pPr>
            <a:r>
              <a:rPr lang="en-US" altLang="zh-TW" sz="1800" dirty="0"/>
              <a:t>                  - Real vehicle(small, medium, large) tests: highways, urban, mountain, extreme weather</a:t>
            </a:r>
          </a:p>
          <a:p>
            <a:pPr marL="0" indent="0">
              <a:buNone/>
            </a:pPr>
            <a:r>
              <a:rPr lang="en-US" altLang="zh-TW" sz="1800" dirty="0"/>
              <a:t>                                                                                             (ex: strong wind, heavy rain, thunderstorms)…</a:t>
            </a:r>
          </a:p>
          <a:p>
            <a:pPr marL="0" indent="0">
              <a:buNone/>
            </a:pPr>
            <a:r>
              <a:rPr lang="en-US" altLang="zh-TW" sz="1800" dirty="0"/>
              <a:t>                  - In-car noise interference tests: AC, passenger speech, navigation prompts …</a:t>
            </a:r>
          </a:p>
          <a:p>
            <a:pPr marL="0" indent="0">
              <a:buNone/>
            </a:pPr>
            <a:r>
              <a:rPr lang="en-US" altLang="zh-TW" sz="1800" dirty="0"/>
              <a:t>                  - Voice recognition tests: ensures clear and stable speech under extreme conditions</a:t>
            </a:r>
          </a:p>
          <a:p>
            <a:pPr marL="0" indent="0">
              <a:buNone/>
            </a:pPr>
            <a:endParaRPr lang="en-US" altLang="zh-TW" sz="1700" dirty="0"/>
          </a:p>
          <a:p>
            <a:pPr marL="0" indent="0">
              <a:buNone/>
            </a:pPr>
            <a:r>
              <a:rPr lang="en-US" altLang="zh-TW" sz="1600" dirty="0"/>
              <a:t>             3. </a:t>
            </a:r>
            <a:r>
              <a:rPr lang="en-US" altLang="zh-TW" sz="1700" dirty="0"/>
              <a:t>ITU-T Tool: </a:t>
            </a:r>
            <a:r>
              <a:rPr lang="en-US" altLang="zh-TW" sz="1800" dirty="0"/>
              <a:t>helps customers identify &amp; solve system issues early</a:t>
            </a:r>
            <a:r>
              <a:rPr lang="en-US" altLang="zh-TW" sz="1700" dirty="0"/>
              <a:t>. (ex:</a:t>
            </a:r>
            <a:r>
              <a:rPr lang="zh-TW" altLang="en-US" sz="1700" dirty="0"/>
              <a:t> </a:t>
            </a:r>
            <a:r>
              <a:rPr lang="en-US" altLang="zh-TW" sz="1700" dirty="0"/>
              <a:t>Bulk Delay,   Sample Rate Mismatch…)</a:t>
            </a:r>
          </a:p>
          <a:p>
            <a:pPr lvl="2"/>
            <a:r>
              <a:rPr lang="en-US" altLang="zh-TW" sz="1500" dirty="0"/>
              <a:t>Round Trip Delay ( RTD )</a:t>
            </a:r>
          </a:p>
          <a:p>
            <a:pPr lvl="2"/>
            <a:r>
              <a:rPr lang="en-US" altLang="zh-TW" sz="1500" dirty="0"/>
              <a:t>Speech Quality During Single Talk</a:t>
            </a:r>
          </a:p>
          <a:p>
            <a:pPr lvl="2"/>
            <a:r>
              <a:rPr lang="en-US" altLang="zh-TW" sz="1500" dirty="0"/>
              <a:t>Out-of-band Signals</a:t>
            </a:r>
          </a:p>
          <a:p>
            <a:pPr lvl="2"/>
            <a:r>
              <a:rPr lang="en-US" altLang="zh-TW" sz="1500" dirty="0"/>
              <a:t>Echo performance without BGN</a:t>
            </a:r>
          </a:p>
          <a:p>
            <a:pPr lvl="2"/>
            <a:r>
              <a:rPr lang="en-US" altLang="zh-TW" sz="1500" dirty="0"/>
              <a:t>Double talk performance</a:t>
            </a:r>
          </a:p>
          <a:p>
            <a:pPr lvl="2"/>
            <a:r>
              <a:rPr lang="en-US" altLang="zh-TW" sz="1500" dirty="0"/>
              <a:t>Speech quality in the presence of BGN</a:t>
            </a:r>
            <a:endParaRPr lang="en-US" altLang="zh-TW" sz="1600" dirty="0"/>
          </a:p>
        </p:txBody>
      </p:sp>
    </p:spTree>
    <p:extLst>
      <p:ext uri="{BB962C8B-B14F-4D97-AF65-F5344CB8AC3E}">
        <p14:creationId xmlns:p14="http://schemas.microsoft.com/office/powerpoint/2010/main" val="4025522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2705A5-70A9-1CA2-A21F-FCDB6A58E6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801D2B8-F665-7A16-2F3E-4361FA5BD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471" y="97898"/>
            <a:ext cx="8533245" cy="647054"/>
          </a:xfrm>
        </p:spPr>
        <p:txBody>
          <a:bodyPr>
            <a:normAutofit/>
          </a:bodyPr>
          <a:lstStyle/>
          <a:p>
            <a:r>
              <a:rPr lang="en-US" altLang="zh-TW" dirty="0"/>
              <a:t>ECNR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A1265DD-7B91-20B5-94A1-430837E76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695" y="744952"/>
            <a:ext cx="10972800" cy="59193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sz="1600" dirty="0"/>
              <a:t>        4.  </a:t>
            </a:r>
            <a:r>
              <a:rPr lang="en-US" altLang="zh-TW" sz="1600" b="1" dirty="0"/>
              <a:t>Intelligent &amp; Real-Time Tuning Tool </a:t>
            </a:r>
            <a:r>
              <a:rPr lang="en-US" altLang="zh-TW" sz="1600" dirty="0"/>
              <a:t>: </a:t>
            </a:r>
          </a:p>
          <a:p>
            <a:pPr marL="0" indent="0">
              <a:buNone/>
            </a:pPr>
            <a:r>
              <a:rPr lang="en-US" altLang="zh-TW" sz="1600" dirty="0"/>
              <a:t>                  Enables faster, more accurate, and satisfactory tuning results, overcoming the limitations of manual adjustments.</a:t>
            </a:r>
          </a:p>
          <a:p>
            <a:pPr lvl="2"/>
            <a:r>
              <a:rPr lang="en-US" altLang="zh-TW" sz="1400" dirty="0"/>
              <a:t>CarPlay SWB Receive/Send Speech quality testing:</a:t>
            </a:r>
          </a:p>
          <a:p>
            <a:pPr marL="720725" lvl="2" indent="0">
              <a:buNone/>
            </a:pPr>
            <a:r>
              <a:rPr lang="en-US" altLang="zh-TW" sz="1400" dirty="0"/>
              <a:t>             Traditionally requires multiple manual EQ adjustments to improve MOS scores.</a:t>
            </a:r>
          </a:p>
          <a:p>
            <a:pPr marL="720725" lvl="2" indent="0">
              <a:buNone/>
            </a:pPr>
            <a:r>
              <a:rPr lang="en-US" altLang="zh-TW" sz="1400" dirty="0"/>
              <a:t>             This tool automatically adjusts EQ by comparing ACQUA audio files, increasing MOS scores efficiently.</a:t>
            </a:r>
            <a:endParaRPr lang="zh-TW" altLang="zh-TW" sz="1400" dirty="0"/>
          </a:p>
          <a:p>
            <a:pPr lvl="2"/>
            <a:r>
              <a:rPr lang="en-US" altLang="zh-TW" sz="1400" dirty="0"/>
              <a:t>RES (Residual Echo Suppressor) Parameter Tuning :</a:t>
            </a:r>
          </a:p>
          <a:p>
            <a:pPr marL="360362" lvl="1" indent="0">
              <a:buNone/>
            </a:pPr>
            <a:r>
              <a:rPr lang="en-US" altLang="zh-TW" sz="1400" dirty="0"/>
              <a:t>                      Considers both TCL(Terminal Coupling Loss) and Double Talk conditions.</a:t>
            </a:r>
          </a:p>
          <a:p>
            <a:pPr marL="360362" lvl="1" indent="0">
              <a:buNone/>
            </a:pPr>
            <a:r>
              <a:rPr lang="en-US" altLang="zh-TW" sz="1400" dirty="0"/>
              <a:t>                      This tool automatically tests multiple parameter combinations to achieve the best configuration.</a:t>
            </a:r>
            <a:endParaRPr lang="zh-TW" altLang="zh-TW" sz="1400" dirty="0"/>
          </a:p>
          <a:p>
            <a:pPr lvl="2"/>
            <a:r>
              <a:rPr lang="en-US" altLang="zh-TW" sz="1400" dirty="0"/>
              <a:t>Automatically measure the delay between the reference signal and </a:t>
            </a:r>
            <a:r>
              <a:rPr lang="en-US" altLang="zh-TW" sz="1400" dirty="0" err="1"/>
              <a:t>TXin</a:t>
            </a:r>
            <a:r>
              <a:rPr lang="en-US" altLang="zh-TW" sz="1400" dirty="0"/>
              <a:t> (Mic-in), and provide a recommended solution.</a:t>
            </a:r>
          </a:p>
          <a:p>
            <a:pPr lvl="2"/>
            <a:r>
              <a:rPr lang="en-US" altLang="zh-TW" sz="1400" dirty="0"/>
              <a:t>Automatic testing of different Echo tail settings, suggesting the optimal configuration.</a:t>
            </a:r>
          </a:p>
          <a:p>
            <a:pPr marL="360362" lvl="1" indent="0">
              <a:buNone/>
            </a:pPr>
            <a:endParaRPr lang="en-US" altLang="zh-TW" sz="1400" dirty="0"/>
          </a:p>
          <a:p>
            <a:pPr marL="0" indent="0">
              <a:buNone/>
            </a:pPr>
            <a:r>
              <a:rPr lang="en-US" altLang="zh-TW" sz="1600" dirty="0"/>
              <a:t>       5</a:t>
            </a:r>
            <a:r>
              <a:rPr lang="en-US" altLang="zh-TW" sz="1400" dirty="0"/>
              <a:t>. </a:t>
            </a:r>
            <a:r>
              <a:rPr lang="en-US" altLang="zh-TW" sz="1400" b="1" dirty="0"/>
              <a:t>Support for CP/AA</a:t>
            </a:r>
            <a:r>
              <a:rPr lang="en-US" altLang="zh-TW" sz="1400" dirty="0"/>
              <a:t>: Improves speech recognition accuracy. Ensures compliance with ITU-T test items.</a:t>
            </a:r>
          </a:p>
          <a:p>
            <a:pPr marL="360362" lvl="1" indent="0">
              <a:buNone/>
            </a:pPr>
            <a:endParaRPr lang="en-US" altLang="zh-TW" sz="1600" dirty="0"/>
          </a:p>
          <a:p>
            <a:pPr marL="0" indent="-1588">
              <a:buNone/>
            </a:pPr>
            <a:r>
              <a:rPr lang="zh-TW" altLang="en-US" sz="2000" dirty="0"/>
              <a:t>三 </a:t>
            </a:r>
            <a:r>
              <a:rPr lang="en-US" altLang="zh-TW" sz="2000" dirty="0"/>
              <a:t>Extra Service:</a:t>
            </a:r>
          </a:p>
          <a:p>
            <a:pPr marL="0" indent="-1588">
              <a:buNone/>
            </a:pPr>
            <a:r>
              <a:rPr lang="en-US" altLang="zh-TW" sz="2000" dirty="0"/>
              <a:t>      </a:t>
            </a:r>
            <a:r>
              <a:rPr lang="en-US" altLang="zh-TW" sz="1600" dirty="0"/>
              <a:t>1. </a:t>
            </a:r>
            <a:r>
              <a:rPr lang="en-US" altLang="zh-TW" sz="1600" b="1" dirty="0"/>
              <a:t>Specially designed equipment </a:t>
            </a:r>
            <a:r>
              <a:rPr lang="en-US" altLang="zh-TW" sz="1600" dirty="0"/>
              <a:t>: </a:t>
            </a:r>
          </a:p>
          <a:p>
            <a:pPr marL="0" indent="-1588">
              <a:buNone/>
            </a:pPr>
            <a:r>
              <a:rPr lang="en-US" altLang="zh-TW" sz="1600" dirty="0"/>
              <a:t>               Real vehicle validation,</a:t>
            </a:r>
            <a:r>
              <a:rPr lang="zh-TW" altLang="en-US" sz="1600" dirty="0"/>
              <a:t> </a:t>
            </a:r>
            <a:r>
              <a:rPr lang="en-US" altLang="zh-TW" sz="1600" dirty="0"/>
              <a:t>Detects potential issues early (ex: SPK, MIC, cabin acoustics…).</a:t>
            </a:r>
          </a:p>
          <a:p>
            <a:pPr marL="0" indent="-1588">
              <a:buNone/>
            </a:pPr>
            <a:r>
              <a:rPr lang="en-US" altLang="zh-TW" sz="1600" dirty="0"/>
              <a:t>       2. </a:t>
            </a:r>
            <a:r>
              <a:rPr lang="en-US" altLang="zh-TW" sz="1600" b="1" dirty="0"/>
              <a:t>Supporting system-level challenges</a:t>
            </a:r>
          </a:p>
          <a:p>
            <a:pPr marL="0" indent="-1588">
              <a:buNone/>
            </a:pPr>
            <a:r>
              <a:rPr lang="en-US" altLang="zh-TW" sz="1600" dirty="0"/>
              <a:t>               A&amp;W provides additional troubleshooting and solutions to help overcome system-level problems.</a:t>
            </a:r>
          </a:p>
          <a:p>
            <a:pPr marL="0" indent="-1588">
              <a:buNone/>
            </a:pPr>
            <a:r>
              <a:rPr lang="en-US" altLang="zh-TW" sz="1600" dirty="0"/>
              <a:t>               Example issues:</a:t>
            </a:r>
          </a:p>
          <a:p>
            <a:pPr lvl="2"/>
            <a:r>
              <a:rPr lang="en-US" altLang="zh-TW" sz="1400" dirty="0"/>
              <a:t>Poor microphone/speaker linearity.</a:t>
            </a:r>
          </a:p>
          <a:p>
            <a:pPr lvl="2"/>
            <a:r>
              <a:rPr lang="en-US" altLang="zh-TW" sz="1400" dirty="0"/>
              <a:t>Unstable delay between reference signal and microphone signal.</a:t>
            </a:r>
          </a:p>
          <a:p>
            <a:pPr lvl="2"/>
            <a:r>
              <a:rPr lang="en-US" altLang="zh-TW" sz="1400" dirty="0"/>
              <a:t>Sampling rate mismatch between reference and microphone signals.</a:t>
            </a:r>
          </a:p>
          <a:p>
            <a:pPr lvl="2"/>
            <a:r>
              <a:rPr lang="en-US" altLang="zh-TW" sz="1400" dirty="0"/>
              <a:t>Cabin reverberation and acoustic reflections.</a:t>
            </a:r>
          </a:p>
          <a:p>
            <a:pPr marL="360362" lvl="1" indent="0">
              <a:buNone/>
            </a:pPr>
            <a:endParaRPr lang="en-US" altLang="zh-TW" sz="1600" dirty="0"/>
          </a:p>
        </p:txBody>
      </p:sp>
    </p:spTree>
    <p:extLst>
      <p:ext uri="{BB962C8B-B14F-4D97-AF65-F5344CB8AC3E}">
        <p14:creationId xmlns:p14="http://schemas.microsoft.com/office/powerpoint/2010/main" val="2962163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2CCD088-1B0B-48FC-CDA9-224BBD93978D}"/>
              </a:ext>
            </a:extLst>
          </p:cNvPr>
          <p:cNvSpPr/>
          <p:nvPr/>
        </p:nvSpPr>
        <p:spPr>
          <a:xfrm>
            <a:off x="418578" y="1492936"/>
            <a:ext cx="11354844" cy="21385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5D3BD8D-0047-EA7D-F439-9BF86E425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2890" y="152067"/>
            <a:ext cx="8533245" cy="647054"/>
          </a:xfrm>
        </p:spPr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altLang="zh-TW" dirty="0"/>
              <a:t>Examining</a:t>
            </a:r>
            <a:r>
              <a:rPr lang="zh-TW" altLang="en-US" dirty="0"/>
              <a:t>  </a:t>
            </a:r>
            <a:r>
              <a:rPr lang="en-US" altLang="zh-TW" dirty="0"/>
              <a:t>Tool</a:t>
            </a:r>
            <a:r>
              <a:rPr lang="zh-TW" altLang="en-US" dirty="0"/>
              <a:t> </a:t>
            </a:r>
            <a:r>
              <a:rPr lang="en-US" altLang="zh-TW" dirty="0"/>
              <a:t>(</a:t>
            </a:r>
            <a:r>
              <a:rPr lang="zh-TW" altLang="en-US" dirty="0"/>
              <a:t> </a:t>
            </a:r>
            <a:r>
              <a:rPr lang="en-US" altLang="zh-TW" dirty="0"/>
              <a:t>ITU-T) </a:t>
            </a:r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5621F45-6DAA-91F0-7033-B0922CE3D8D5}"/>
              </a:ext>
            </a:extLst>
          </p:cNvPr>
          <p:cNvGrpSpPr/>
          <p:nvPr/>
        </p:nvGrpSpPr>
        <p:grpSpPr>
          <a:xfrm>
            <a:off x="806612" y="4179957"/>
            <a:ext cx="10578777" cy="2304911"/>
            <a:chOff x="807928" y="4179957"/>
            <a:chExt cx="10578777" cy="2304911"/>
          </a:xfrm>
        </p:grpSpPr>
        <p:pic>
          <p:nvPicPr>
            <p:cNvPr id="1026" name="圖片 3" descr="image00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07928" y="4179957"/>
              <a:ext cx="3136408" cy="23049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7" name="圖片 4" descr="image00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505574" y="4179957"/>
              <a:ext cx="3170511" cy="23049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8" name="圖片 5" descr="image00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237324" y="4179957"/>
              <a:ext cx="3149381" cy="23049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AE0EE5A-E04D-35CF-9879-5CCA50B9DFF5}"/>
              </a:ext>
            </a:extLst>
          </p:cNvPr>
          <p:cNvGrpSpPr/>
          <p:nvPr/>
        </p:nvGrpSpPr>
        <p:grpSpPr>
          <a:xfrm>
            <a:off x="784614" y="1861500"/>
            <a:ext cx="10622773" cy="1200329"/>
            <a:chOff x="998068" y="1861500"/>
            <a:chExt cx="10622773" cy="1200329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011D8864-0E48-8A83-2CFA-4DA80E7ADD5A}"/>
                </a:ext>
              </a:extLst>
            </p:cNvPr>
            <p:cNvSpPr txBox="1"/>
            <p:nvPr/>
          </p:nvSpPr>
          <p:spPr>
            <a:xfrm>
              <a:off x="998068" y="1861500"/>
              <a:ext cx="3543128" cy="1200329"/>
            </a:xfrm>
            <a:prstGeom prst="rect">
              <a:avLst/>
            </a:prstGeom>
            <a:noFill/>
          </p:spPr>
          <p:txBody>
            <a:bodyPr wrap="square" numCol="1" spcCol="72000" rtlCol="0">
              <a:spAutoFit/>
            </a:bodyPr>
            <a:lstStyle/>
            <a:p>
              <a:pPr marL="180975" marR="0" lvl="1" indent="-180975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altLang="zh-TW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/>
                  <a:ea typeface="新細明體" panose="02020500000000000000" pitchFamily="18" charset="-120"/>
                  <a:cs typeface="+mn-cs"/>
                </a:rPr>
                <a:t>Round Trip Delay ( RTD )</a:t>
              </a:r>
            </a:p>
            <a:p>
              <a:pPr marL="180975" marR="0" lvl="1" indent="-180975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altLang="zh-TW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93A39"/>
                  </a:solidFill>
                  <a:effectLst/>
                  <a:uLnTx/>
                  <a:uFillTx/>
                  <a:latin typeface="Calibri"/>
                  <a:ea typeface="新細明體" panose="02020500000000000000" pitchFamily="18" charset="-120"/>
                  <a:cs typeface="+mn-cs"/>
                </a:rPr>
                <a:t>Sensitivity Frequency response</a:t>
              </a:r>
            </a:p>
            <a:p>
              <a:pPr marL="180975" marR="0" lvl="1" indent="-180975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altLang="zh-TW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93A39"/>
                  </a:solidFill>
                  <a:effectLst/>
                  <a:uLnTx/>
                  <a:uFillTx/>
                  <a:latin typeface="Calibri"/>
                  <a:ea typeface="新細明體" panose="02020500000000000000" pitchFamily="18" charset="-120"/>
                  <a:cs typeface="+mn-cs"/>
                </a:rPr>
                <a:t>Loudness Ratings</a:t>
              </a:r>
            </a:p>
            <a:p>
              <a:pPr marL="180975" marR="0" lvl="1" indent="-180975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altLang="zh-TW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/>
                  <a:ea typeface="新細明體" panose="02020500000000000000" pitchFamily="18" charset="-120"/>
                  <a:cs typeface="+mn-cs"/>
                </a:rPr>
                <a:t>Speech Quality During Single Talk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F93200B-18EB-3EC0-94C9-2CEE3543F1FC}"/>
                </a:ext>
              </a:extLst>
            </p:cNvPr>
            <p:cNvSpPr txBox="1"/>
            <p:nvPr/>
          </p:nvSpPr>
          <p:spPr>
            <a:xfrm>
              <a:off x="8380841" y="1861500"/>
              <a:ext cx="3240000" cy="1200329"/>
            </a:xfrm>
            <a:prstGeom prst="rect">
              <a:avLst/>
            </a:prstGeom>
            <a:noFill/>
          </p:spPr>
          <p:txBody>
            <a:bodyPr wrap="square" numCol="1" spcCol="72000" rtlCol="0">
              <a:spAutoFit/>
            </a:bodyPr>
            <a:lstStyle/>
            <a:p>
              <a:pPr marL="180975" marR="0" lvl="1" indent="-180975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altLang="zh-TW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/>
                  <a:ea typeface="新細明體" panose="02020500000000000000" pitchFamily="18" charset="-120"/>
                  <a:cs typeface="+mn-cs"/>
                </a:rPr>
                <a:t>Speech quality in the presence of BGN</a:t>
              </a:r>
            </a:p>
            <a:p>
              <a:pPr marL="180975" marR="0" lvl="1" indent="-180975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altLang="zh-TW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93A39"/>
                  </a:solidFill>
                  <a:effectLst/>
                  <a:uLnTx/>
                  <a:uFillTx/>
                  <a:latin typeface="Calibri"/>
                  <a:ea typeface="新細明體" panose="02020500000000000000" pitchFamily="18" charset="-120"/>
                  <a:cs typeface="+mn-cs"/>
                </a:rPr>
                <a:t>Absolute noise level</a:t>
              </a:r>
            </a:p>
            <a:p>
              <a:pPr marL="180975" marR="0" lvl="1" indent="-180975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altLang="zh-TW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93A39"/>
                  </a:solidFill>
                  <a:effectLst/>
                  <a:uLnTx/>
                  <a:uFillTx/>
                  <a:latin typeface="Calibri"/>
                  <a:ea typeface="新細明體" panose="02020500000000000000" pitchFamily="18" charset="-120"/>
                  <a:cs typeface="+mn-cs"/>
                </a:rPr>
                <a:t>DTMF cancellation  </a:t>
              </a:r>
              <a:endParaRPr kumimoji="0" lang="en-US" sz="18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PMingLiU" panose="02020500000000000000" pitchFamily="18" charset="-120"/>
                <a:cs typeface="Times New Roman" panose="02020603050405020304" pitchFamily="18" charset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C022800B-9B2D-CD63-CA1F-7DF6727FD1BF}"/>
                </a:ext>
              </a:extLst>
            </p:cNvPr>
            <p:cNvSpPr txBox="1"/>
            <p:nvPr/>
          </p:nvSpPr>
          <p:spPr>
            <a:xfrm>
              <a:off x="4772109" y="1861500"/>
              <a:ext cx="3377819" cy="1200329"/>
            </a:xfrm>
            <a:prstGeom prst="rect">
              <a:avLst/>
            </a:prstGeom>
            <a:noFill/>
          </p:spPr>
          <p:txBody>
            <a:bodyPr wrap="square" numCol="1" spcCol="72000" rtlCol="0">
              <a:spAutoFit/>
            </a:bodyPr>
            <a:lstStyle/>
            <a:p>
              <a:pPr marL="180975" marR="0" lvl="1" indent="-180975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altLang="zh-TW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93A39"/>
                  </a:solidFill>
                  <a:effectLst/>
                  <a:uLnTx/>
                  <a:uFillTx/>
                  <a:latin typeface="Calibri"/>
                  <a:ea typeface="新細明體" panose="02020500000000000000" pitchFamily="18" charset="-120"/>
                  <a:cs typeface="+mn-cs"/>
                </a:rPr>
                <a:t>Idle Channel Noise</a:t>
              </a:r>
            </a:p>
            <a:p>
              <a:pPr marL="180975" marR="0" lvl="1" indent="-180975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altLang="zh-TW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/>
                  <a:ea typeface="新細明體" panose="02020500000000000000" pitchFamily="18" charset="-120"/>
                  <a:cs typeface="+mn-cs"/>
                </a:rPr>
                <a:t>Out-of-band signals</a:t>
              </a:r>
            </a:p>
            <a:p>
              <a:pPr marL="180975" marR="0" lvl="1" indent="-180975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altLang="zh-TW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/>
                  <a:ea typeface="新細明體" panose="02020500000000000000" pitchFamily="18" charset="-120"/>
                  <a:cs typeface="+mn-cs"/>
                </a:rPr>
                <a:t>Echo Performance without BGN</a:t>
              </a:r>
            </a:p>
            <a:p>
              <a:pPr marL="180975" marR="0" lvl="1" indent="-180975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altLang="zh-TW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/>
                  <a:ea typeface="新細明體" panose="02020500000000000000" pitchFamily="18" charset="-120"/>
                  <a:cs typeface="+mn-cs"/>
                </a:rPr>
                <a:t>Double talk Performance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9273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CE867A-8534-1F80-51D8-E8685BCA4E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184F83B-153B-16B6-7492-7A7366564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2890" y="248141"/>
            <a:ext cx="8533245" cy="647054"/>
          </a:xfrm>
        </p:spPr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altLang="zh-TW" dirty="0"/>
              <a:t>Examining</a:t>
            </a:r>
            <a:r>
              <a:rPr lang="zh-TW" altLang="en-US" dirty="0"/>
              <a:t>  </a:t>
            </a:r>
            <a:r>
              <a:rPr lang="en-US" altLang="zh-TW" dirty="0"/>
              <a:t>Tool</a:t>
            </a:r>
            <a:r>
              <a:rPr lang="zh-TW" altLang="en-US" dirty="0"/>
              <a:t> </a:t>
            </a:r>
            <a:r>
              <a:rPr lang="en-US" altLang="zh-TW" dirty="0"/>
              <a:t>(Intelligent &amp; Real-Time Tuning ) </a:t>
            </a:r>
            <a:endParaRPr 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368E7731-973B-A738-4DC6-B55892A8D9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447" y="1192253"/>
            <a:ext cx="4369480" cy="5153746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97BB114C-265D-3062-492F-E60324BE41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6853" y="1447051"/>
            <a:ext cx="6474108" cy="4814264"/>
          </a:xfrm>
          <a:prstGeom prst="rect">
            <a:avLst/>
          </a:prstGeom>
        </p:spPr>
      </p:pic>
      <p:sp>
        <p:nvSpPr>
          <p:cNvPr id="10" name="Title 3">
            <a:extLst>
              <a:ext uri="{FF2B5EF4-FFF2-40B4-BE49-F238E27FC236}">
                <a16:creationId xmlns:a16="http://schemas.microsoft.com/office/drawing/2014/main" id="{A86FB14B-E9AA-0A1B-900F-0057319D5512}"/>
              </a:ext>
            </a:extLst>
          </p:cNvPr>
          <p:cNvSpPr txBox="1">
            <a:spLocks/>
          </p:cNvSpPr>
          <p:nvPr/>
        </p:nvSpPr>
        <p:spPr>
          <a:xfrm>
            <a:off x="4878510" y="1065302"/>
            <a:ext cx="1994989" cy="3817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45718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effectLst/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 </a:t>
            </a:r>
            <a:r>
              <a:rPr lang="en-US" altLang="zh-TW" sz="2000" dirty="0"/>
              <a:t>Echo tail length :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74701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F0DDAE7-339B-77BA-3C53-3A7D94210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Appendix : A&amp;W ECNR Advantages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2411117-00CD-CA1D-6F55-8A5BF52A26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/>
              <a:t>Simple GUI tool for easy parameter settings</a:t>
            </a:r>
          </a:p>
          <a:p>
            <a:r>
              <a:rPr lang="en-US" altLang="zh-TW" dirty="0"/>
              <a:t>Tools for automatic major ECNR parameters adjustment (Bulk Delay, Echo tail length, EQ for SWB speech quality test…)</a:t>
            </a:r>
          </a:p>
          <a:p>
            <a:r>
              <a:rPr lang="en-US" altLang="zh-TW" dirty="0"/>
              <a:t>Good near-end speech quality preserved</a:t>
            </a:r>
          </a:p>
          <a:p>
            <a:r>
              <a:rPr lang="en-US" altLang="zh-TW" dirty="0"/>
              <a:t>Non-linear processing (NLP) for minimizing the impact of speaker non-linearity</a:t>
            </a:r>
          </a:p>
          <a:p>
            <a:r>
              <a:rPr lang="en-US" altLang="zh-TW" dirty="0"/>
              <a:t>Built-in input/output data recording mechanism for debugging</a:t>
            </a:r>
          </a:p>
          <a:p>
            <a:r>
              <a:rPr lang="en-US" altLang="zh-TW" dirty="0"/>
              <a:t>Rich experiences of ITU-T/CarPlay tuning</a:t>
            </a:r>
          </a:p>
          <a:p>
            <a:r>
              <a:rPr lang="en-US" altLang="zh-TW" dirty="0"/>
              <a:t>In-house Test tool for system verification before Lab test</a:t>
            </a:r>
          </a:p>
          <a:p>
            <a:r>
              <a:rPr lang="en-US" altLang="zh-TW" dirty="0"/>
              <a:t>Flexible customer support: on-site or remote</a:t>
            </a:r>
          </a:p>
          <a:p>
            <a:r>
              <a:rPr lang="en-US" altLang="zh-TW" dirty="0"/>
              <a:t>Good performance with affordable cost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8030582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58746</TotalTime>
  <Words>595</Words>
  <Application>Microsoft Office PowerPoint</Application>
  <PresentationFormat>寬螢幕</PresentationFormat>
  <Paragraphs>73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Custom Design</vt:lpstr>
      <vt:lpstr>ECNR</vt:lpstr>
      <vt:lpstr>ECNR</vt:lpstr>
      <vt:lpstr> Examining  Tool ( ITU-T) </vt:lpstr>
      <vt:lpstr> Examining  Tool (Intelligent &amp; Real-Time Tuning ) </vt:lpstr>
      <vt:lpstr>Appendix : A&amp;W ECNR Advantages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ANW03</cp:lastModifiedBy>
  <cp:revision>5821</cp:revision>
  <dcterms:created xsi:type="dcterms:W3CDTF">2014-11-12T21:47:38Z</dcterms:created>
  <dcterms:modified xsi:type="dcterms:W3CDTF">2025-09-10T08:25:52Z</dcterms:modified>
  <cp:category/>
</cp:coreProperties>
</file>