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7"/>
  </p:notesMasterIdLst>
  <p:handoutMasterIdLst>
    <p:handoutMasterId r:id="rId8"/>
  </p:handoutMasterIdLst>
  <p:sldIdLst>
    <p:sldId id="260" r:id="rId2"/>
    <p:sldId id="264" r:id="rId3"/>
    <p:sldId id="261" r:id="rId4"/>
    <p:sldId id="262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97" autoAdjust="0"/>
    <p:restoredTop sz="79379" autoAdjust="0"/>
  </p:normalViewPr>
  <p:slideViewPr>
    <p:cSldViewPr snapToGrid="0" snapToObjects="1">
      <p:cViewPr varScale="1">
        <p:scale>
          <a:sx n="77" d="100"/>
          <a:sy n="77" d="100"/>
        </p:scale>
        <p:origin x="1147" y="283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6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86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59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971AB-0F8D-0392-DA69-535093ABB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508" y="1325106"/>
            <a:ext cx="10674075" cy="4339525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Q1</a:t>
            </a:r>
            <a:r>
              <a:rPr lang="ja-JP" altLang="en-US" b="1" dirty="0">
                <a:solidFill>
                  <a:srgbClr val="0070C0"/>
                </a:solidFill>
              </a:rPr>
              <a:t>：</a:t>
            </a:r>
            <a:r>
              <a:rPr lang="en-US" altLang="ja-JP" dirty="0">
                <a:solidFill>
                  <a:srgbClr val="0070C0"/>
                </a:solidFill>
              </a:rPr>
              <a:t>Does A&amp;W's BT Stack/ECNR/CP/AA Solution include programs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70C0"/>
                </a:solidFill>
              </a:rPr>
              <a:t>        </a:t>
            </a:r>
            <a:r>
              <a:rPr lang="en-US" altLang="ja-JP" dirty="0">
                <a:solidFill>
                  <a:srgbClr val="0070C0"/>
                </a:solidFill>
              </a:rPr>
              <a:t> developed in China?</a:t>
            </a:r>
            <a:br>
              <a:rPr lang="en-US" altLang="ja-JP" dirty="0">
                <a:solidFill>
                  <a:srgbClr val="0070C0"/>
                </a:solidFill>
              </a:rPr>
            </a:b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A1 : </a:t>
            </a:r>
            <a:r>
              <a:rPr lang="en-US" altLang="ja-JP" dirty="0"/>
              <a:t>All major developments are carried out by HQ R&amp;D and All Ips</a:t>
            </a: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ja-JP" dirty="0"/>
              <a:t> </a:t>
            </a:r>
            <a:r>
              <a:rPr lang="zh-TW" altLang="en-US" dirty="0"/>
              <a:t> </a:t>
            </a:r>
            <a:r>
              <a:rPr lang="en-US" altLang="ja-JP" dirty="0"/>
              <a:t>belong to HQ. Our China R&amp;D team focus on modification to meet</a:t>
            </a:r>
          </a:p>
          <a:p>
            <a:pPr marL="0" indent="0">
              <a:buNone/>
            </a:pPr>
            <a:r>
              <a:rPr lang="zh-TW" altLang="en-US" dirty="0"/>
              <a:t>        </a:t>
            </a:r>
            <a:r>
              <a:rPr lang="en-US" altLang="ja-JP" dirty="0"/>
              <a:t>China customers requirement or spec.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0C76A-EFDD-C0ED-4220-DEE3607C9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Panasonic Automotive</a:t>
            </a:r>
            <a:r>
              <a:rPr lang="en-US" altLang="zh-TW" sz="2800" dirty="0"/>
              <a:t> Systems Q&amp;A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960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DCE83-2360-D758-1E10-3B3797E31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50CC0-68AB-952D-8007-7C3338FE1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43" y="889233"/>
            <a:ext cx="11244020" cy="57517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Q2</a:t>
            </a:r>
            <a:r>
              <a:rPr lang="ja-JP" altLang="en-US" b="1" dirty="0">
                <a:solidFill>
                  <a:srgbClr val="0070C0"/>
                </a:solidFill>
              </a:rPr>
              <a:t>：</a:t>
            </a:r>
            <a:r>
              <a:rPr lang="en-US" altLang="ja-JP" dirty="0">
                <a:solidFill>
                  <a:srgbClr val="0070C0"/>
                </a:solidFill>
              </a:rPr>
              <a:t>Please provide the royalty table (product x quantity) for A&amp;W's BT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70C0"/>
                </a:solidFill>
              </a:rPr>
              <a:t>         </a:t>
            </a:r>
            <a:r>
              <a:rPr lang="en-US" altLang="ja-JP" dirty="0">
                <a:solidFill>
                  <a:srgbClr val="0070C0"/>
                </a:solidFill>
              </a:rPr>
              <a:t> Stack/ECNR/CP/AA Solution.</a:t>
            </a: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A2 : </a:t>
            </a:r>
            <a:r>
              <a:rPr lang="en-US" altLang="zh-TW" sz="2600" dirty="0"/>
              <a:t>Our pricing strategy is mainly based on charging a per-copy license</a:t>
            </a:r>
            <a:r>
              <a:rPr lang="zh-TW" altLang="en-US" sz="2600" dirty="0"/>
              <a:t> </a:t>
            </a:r>
            <a:r>
              <a:rPr lang="en-US" altLang="zh-TW" sz="2600" dirty="0"/>
              <a:t>without</a:t>
            </a:r>
          </a:p>
          <a:p>
            <a:pPr marL="0" indent="0">
              <a:buNone/>
            </a:pPr>
            <a:r>
              <a:rPr lang="zh-TW" altLang="en-US" sz="2600" dirty="0"/>
              <a:t>       </a:t>
            </a:r>
            <a:r>
              <a:rPr lang="en-US" altLang="zh-TW" sz="2600" dirty="0"/>
              <a:t> </a:t>
            </a:r>
            <a:r>
              <a:rPr lang="zh-TW" altLang="en-US" sz="2600" dirty="0"/>
              <a:t> </a:t>
            </a:r>
            <a:r>
              <a:rPr lang="en-US" altLang="zh-TW" sz="2600" dirty="0"/>
              <a:t>any other charge</a:t>
            </a:r>
            <a:endParaRPr lang="en-US" altLang="zh-TW" sz="2600" dirty="0">
              <a:highlight>
                <a:srgbClr val="C0C0C0"/>
              </a:highlight>
            </a:endParaRP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b="1" dirty="0"/>
              <a:t>Automotive:</a:t>
            </a:r>
            <a:endParaRPr lang="en-US" altLang="zh-TW" dirty="0"/>
          </a:p>
          <a:p>
            <a:pPr marL="361950" lvl="1" indent="0">
              <a:buNone/>
            </a:pPr>
            <a:r>
              <a:rPr lang="zh-TW" altLang="en-US" dirty="0"/>
              <a:t>   </a:t>
            </a:r>
            <a:r>
              <a:rPr lang="en-US" altLang="zh-TW" dirty="0"/>
              <a:t>A&amp;W BT:  low to USD 0.4 is possible if the quantity is big</a:t>
            </a:r>
          </a:p>
          <a:p>
            <a:pPr marL="361950" lvl="1" indent="0">
              <a:buNone/>
            </a:pPr>
            <a:r>
              <a:rPr lang="zh-TW" altLang="en-US" dirty="0"/>
              <a:t>   </a:t>
            </a:r>
            <a:r>
              <a:rPr lang="en-US" altLang="zh-TW" dirty="0"/>
              <a:t>ECNR:  around USD 0.4-0.5 per unit</a:t>
            </a:r>
          </a:p>
          <a:p>
            <a:pPr marL="361950" lvl="1" indent="0">
              <a:buNone/>
            </a:pPr>
            <a:r>
              <a:rPr lang="zh-TW" altLang="en-US" dirty="0"/>
              <a:t>   </a:t>
            </a:r>
            <a:r>
              <a:rPr lang="en-US" altLang="zh-TW" dirty="0" err="1"/>
              <a:t>CarPlay+Android</a:t>
            </a:r>
            <a:r>
              <a:rPr lang="en-US" altLang="zh-TW" dirty="0"/>
              <a:t> Auto: around USD 0.6-0.8 per unit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sz="2200" dirty="0"/>
              <a:t>         </a:t>
            </a:r>
            <a:r>
              <a:rPr lang="en-US" altLang="zh-TW" sz="2200" dirty="0"/>
              <a:t>Note: Also provide  Android Bluetooth Native maintenance and feature extensions, </a:t>
            </a:r>
          </a:p>
          <a:p>
            <a:pPr marL="0" indent="0">
              <a:buNone/>
            </a:pPr>
            <a:r>
              <a:rPr lang="en-US" altLang="zh-TW" sz="2200" dirty="0"/>
              <a:t>        </a:t>
            </a:r>
            <a:r>
              <a:rPr lang="zh-TW" altLang="en-US" sz="2200" dirty="0"/>
              <a:t>            </a:t>
            </a:r>
            <a:r>
              <a:rPr lang="en-US" altLang="zh-TW" sz="2200" dirty="0"/>
              <a:t>price: USD 0.2-0.35 per unit </a:t>
            </a:r>
          </a:p>
          <a:p>
            <a:pPr marL="0" indent="0">
              <a:buNone/>
            </a:pPr>
            <a:endParaRPr lang="en-US" altLang="zh-TW" sz="2200" dirty="0"/>
          </a:p>
          <a:p>
            <a:r>
              <a:rPr lang="en-US" altLang="zh-TW" b="1" dirty="0"/>
              <a:t>For 2-wheelers/Consumer products:</a:t>
            </a:r>
          </a:p>
          <a:p>
            <a:pPr marL="361950" lvl="1" indent="0">
              <a:buNone/>
            </a:pPr>
            <a:r>
              <a:rPr lang="zh-TW" altLang="en-US" dirty="0"/>
              <a:t>  </a:t>
            </a:r>
            <a:r>
              <a:rPr lang="en-US" altLang="zh-TW" dirty="0"/>
              <a:t>Since the system and market are different from Automotive, the pricing is more attractive</a:t>
            </a:r>
          </a:p>
          <a:p>
            <a:pPr marL="361950" lvl="1" indent="0">
              <a:buNone/>
            </a:pPr>
            <a:r>
              <a:rPr lang="zh-TW" altLang="en-US" dirty="0"/>
              <a:t> </a:t>
            </a:r>
            <a:r>
              <a:rPr lang="en-US" altLang="zh-TW" dirty="0"/>
              <a:t> than Automotive.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67458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96319-9FB1-0ED0-BC0B-33257AD87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84EEF-F2A2-F8E4-87C0-0E521CF42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119" y="867905"/>
            <a:ext cx="10682464" cy="5566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Q3</a:t>
            </a:r>
            <a:r>
              <a:rPr lang="ja-JP" altLang="en-US" b="1" dirty="0">
                <a:solidFill>
                  <a:srgbClr val="0070C0"/>
                </a:solidFill>
              </a:rPr>
              <a:t>：</a:t>
            </a:r>
            <a:r>
              <a:rPr lang="en-US" altLang="ja-JP" dirty="0">
                <a:solidFill>
                  <a:srgbClr val="0070C0"/>
                </a:solidFill>
              </a:rPr>
              <a:t>Does A&amp;W have any experience in mass-producing LE-Audio with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70C0"/>
                </a:solidFill>
              </a:rPr>
              <a:t>         </a:t>
            </a:r>
            <a:r>
              <a:rPr lang="en-US" altLang="ja-JP" dirty="0">
                <a:solidFill>
                  <a:srgbClr val="0070C0"/>
                </a:solidFill>
              </a:rPr>
              <a:t> its BT stack?</a:t>
            </a:r>
            <a:endParaRPr lang="en-US" altLang="ja-JP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A3 :  </a:t>
            </a:r>
            <a:r>
              <a:rPr lang="en-US" altLang="ja-JP" sz="2400" dirty="0"/>
              <a:t>For Automotive, almost all our customers have included our LE Audio SDK for</a:t>
            </a:r>
          </a:p>
          <a:p>
            <a:pPr marL="0" indent="0">
              <a:buNone/>
            </a:pPr>
            <a:r>
              <a:rPr lang="zh-TW" altLang="en-US" sz="2400" dirty="0"/>
              <a:t>          </a:t>
            </a:r>
            <a:r>
              <a:rPr lang="en-US" altLang="ja-JP" sz="2400" dirty="0"/>
              <a:t> development starting from 2 years ago. 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zh-TW" altLang="en-US" sz="2400" dirty="0"/>
              <a:t>          </a:t>
            </a:r>
            <a:r>
              <a:rPr lang="en-US" altLang="ja-JP" sz="2400" dirty="0"/>
              <a:t>One of Japan 2Wheeler brand , MP will be in 2026 Q1. And, some consumer </a:t>
            </a:r>
          </a:p>
          <a:p>
            <a:pPr marL="0" indent="0">
              <a:buNone/>
            </a:pPr>
            <a:r>
              <a:rPr lang="zh-TW" altLang="en-US" sz="2400" dirty="0"/>
              <a:t>          </a:t>
            </a:r>
            <a:r>
              <a:rPr lang="en-US" altLang="ja-JP" sz="2400" dirty="0"/>
              <a:t>products in Japan, ex., camera, Audio device are also in development.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zh-TW" altLang="en-US" sz="2400" dirty="0"/>
              <a:t>          </a:t>
            </a:r>
            <a:r>
              <a:rPr lang="en-US" altLang="ja-JP" sz="2400" dirty="0"/>
              <a:t>Note: For Automotive, seems Car makers are postponing MP schedule, due to</a:t>
            </a:r>
          </a:p>
          <a:p>
            <a:pPr marL="0" indent="0">
              <a:buNone/>
            </a:pPr>
            <a:r>
              <a:rPr lang="zh-TW" altLang="en-US" sz="2400" dirty="0"/>
              <a:t>         </a:t>
            </a:r>
            <a:r>
              <a:rPr lang="en-US" altLang="ja-JP" sz="2400" dirty="0"/>
              <a:t>            not so mature </a:t>
            </a:r>
            <a:r>
              <a:rPr lang="en-US" altLang="zh-TW" sz="2400" dirty="0"/>
              <a:t>LE Audio ecosystem, like readiness of mobile phones ,</a:t>
            </a:r>
          </a:p>
          <a:p>
            <a:pPr marL="0" indent="0">
              <a:buNone/>
            </a:pPr>
            <a:r>
              <a:rPr lang="en-US" altLang="zh-TW" sz="2400" dirty="0"/>
              <a:t>                     headsets. Not to support AAC, LDAC,…might be also a concern for</a:t>
            </a:r>
          </a:p>
          <a:p>
            <a:pPr marL="0" indent="0">
              <a:buNone/>
            </a:pPr>
            <a:r>
              <a:rPr lang="en-US" altLang="zh-TW" sz="2400" dirty="0"/>
              <a:t>                     replacing the classic BT to car makers.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15256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7668F-AC97-E565-87AF-2D63046B6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75897-3306-78C8-E485-8A053FDD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7" y="971550"/>
            <a:ext cx="11249636" cy="5478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Q4</a:t>
            </a:r>
            <a:r>
              <a:rPr lang="ja-JP" altLang="en-US" b="1" dirty="0">
                <a:solidFill>
                  <a:srgbClr val="0070C0"/>
                </a:solidFill>
              </a:rPr>
              <a:t>：</a:t>
            </a:r>
            <a:r>
              <a:rPr lang="en-US" altLang="ja-JP" dirty="0">
                <a:solidFill>
                  <a:srgbClr val="0070C0"/>
                </a:solidFill>
              </a:rPr>
              <a:t>Have the LE Audio patent issues been cleared (are there no</a:t>
            </a:r>
            <a:r>
              <a:rPr lang="zh-TW" altLang="en-US" dirty="0">
                <a:solidFill>
                  <a:srgbClr val="0070C0"/>
                </a:solidFill>
              </a:rPr>
              <a:t> </a:t>
            </a:r>
            <a:r>
              <a:rPr lang="en-US" altLang="ja-JP" dirty="0">
                <a:solidFill>
                  <a:srgbClr val="0070C0"/>
                </a:solidFill>
              </a:rPr>
              <a:t>problems)?</a:t>
            </a:r>
            <a:endParaRPr lang="en-US" altLang="ja-JP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A4 : </a:t>
            </a:r>
            <a:r>
              <a:rPr lang="en-US" altLang="ja-JP" dirty="0"/>
              <a:t>There is no significant patent issue found as of now.</a:t>
            </a:r>
          </a:p>
          <a:p>
            <a:pPr marL="0" indent="0">
              <a:buNone/>
            </a:pPr>
            <a:r>
              <a:rPr lang="zh-TW" altLang="en-US" dirty="0"/>
              <a:t>       </a:t>
            </a:r>
            <a:r>
              <a:rPr lang="en-US" altLang="ja-JP" dirty="0"/>
              <a:t> Would you please describe the patent issue in more detail? </a:t>
            </a: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78009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6576B-9283-A21F-6E83-D59C536F4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BD109-EC9D-65B2-6610-DA8D10C05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872455"/>
            <a:ext cx="10630327" cy="58582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rgbClr val="0070C0"/>
                </a:solidFill>
              </a:rPr>
              <a:t>Q5</a:t>
            </a:r>
            <a:r>
              <a:rPr lang="ja-JP" altLang="en-US" b="1" dirty="0">
                <a:solidFill>
                  <a:srgbClr val="0070C0"/>
                </a:solidFill>
              </a:rPr>
              <a:t>：</a:t>
            </a:r>
            <a:r>
              <a:rPr lang="en-US" altLang="ja-JP" dirty="0">
                <a:solidFill>
                  <a:srgbClr val="0070C0"/>
                </a:solidFill>
              </a:rPr>
              <a:t>Is A&amp;W's BT stack/ECNR/CP/AA solution included in any SOC vendor's turnkey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70C0"/>
                </a:solidFill>
              </a:rPr>
              <a:t>         </a:t>
            </a:r>
            <a:r>
              <a:rPr lang="en-US" altLang="ja-JP" dirty="0">
                <a:solidFill>
                  <a:srgbClr val="0070C0"/>
                </a:solidFill>
              </a:rPr>
              <a:t> solution?</a:t>
            </a:r>
          </a:p>
          <a:p>
            <a:pPr marL="0" indent="0">
              <a:buNone/>
            </a:pPr>
            <a:r>
              <a:rPr lang="en-US" altLang="zh-TW" sz="1800" dirty="0"/>
              <a:t> 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A5 : </a:t>
            </a:r>
            <a:r>
              <a:rPr lang="en-US" altLang="ja-JP" dirty="0"/>
              <a:t>Yes, A&amp;W has been closely collaborating with MTK, TCC, and other SoC</a:t>
            </a:r>
            <a:r>
              <a:rPr lang="zh-TW" altLang="en-US" dirty="0"/>
              <a:t> </a:t>
            </a:r>
            <a:r>
              <a:rPr lang="en-US" altLang="ja-JP" dirty="0"/>
              <a:t>vendors.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 err="1"/>
              <a:t>PhoneLink</a:t>
            </a:r>
            <a:r>
              <a:rPr lang="en-US" altLang="ja-JP" dirty="0"/>
              <a:t> Group solution (a complete BT, CP/AA, SW ECNR  integration) is fully optimized in specific SoC platform, including fully integrated among Bluetooth, ECNR and CP/AA or even Voice trigger (from 3</a:t>
            </a:r>
            <a:r>
              <a:rPr lang="en-US" altLang="ja-JP" baseline="30000" dirty="0"/>
              <a:t>rd</a:t>
            </a:r>
            <a:r>
              <a:rPr lang="en-US" altLang="ja-JP" dirty="0"/>
              <a:t> party).</a:t>
            </a:r>
          </a:p>
          <a:p>
            <a:pPr marL="704850" lvl="1" indent="-342900">
              <a:buFont typeface="Arial" panose="020B0604020202020204" pitchFamily="34" charset="0"/>
              <a:buChar char="•"/>
            </a:pPr>
            <a:endParaRPr lang="en-US" altLang="ja-JP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/>
              <a:t> For each separate BT, ECNR or CP/AA on specific platform:</a:t>
            </a:r>
          </a:p>
          <a:p>
            <a:pPr marL="361950" lvl="1" indent="0">
              <a:buNone/>
            </a:pPr>
            <a:r>
              <a:rPr lang="en-US" altLang="ja-JP" dirty="0"/>
              <a:t>	    </a:t>
            </a:r>
            <a:r>
              <a:rPr lang="en-US" altLang="zh-TW" dirty="0"/>
              <a:t>BT:  Lots of POC test cases are implemented to verify IOP of phones, headsets, BT/</a:t>
            </a:r>
            <a:r>
              <a:rPr lang="en-US" altLang="zh-TW" dirty="0" err="1"/>
              <a:t>WiFi</a:t>
            </a:r>
            <a:r>
              <a:rPr lang="en-US" altLang="zh-TW" dirty="0"/>
              <a:t> chip</a:t>
            </a:r>
          </a:p>
          <a:p>
            <a:pPr marL="361950" lvl="1" indent="0">
              <a:buNone/>
            </a:pPr>
            <a:r>
              <a:rPr lang="en-US" altLang="zh-TW" dirty="0"/>
              <a:t>             limitations, and advanced (special) functions customers may need or request.</a:t>
            </a:r>
          </a:p>
          <a:p>
            <a:pPr marL="361950" lvl="1" indent="0">
              <a:buNone/>
            </a:pPr>
            <a:br>
              <a:rPr lang="en-US" altLang="zh-TW" dirty="0"/>
            </a:br>
            <a:r>
              <a:rPr lang="zh-TW" altLang="en-US" dirty="0"/>
              <a:t>      </a:t>
            </a:r>
            <a:r>
              <a:rPr lang="en-US" altLang="zh-TW" dirty="0"/>
              <a:t>CPAA: Establish a full system from upper APPs of verifying audio focus, sound mixing, video</a:t>
            </a:r>
          </a:p>
          <a:p>
            <a:pPr marL="361950" lvl="1" indent="0">
              <a:buNone/>
            </a:pPr>
            <a:r>
              <a:rPr lang="en-US" altLang="zh-TW" dirty="0"/>
              <a:t>                  rendering surface synchronization issues, to switching of BT, CP, AA, iPod…, to optimize</a:t>
            </a:r>
          </a:p>
          <a:p>
            <a:pPr marL="361950" lvl="1" indent="0">
              <a:buNone/>
            </a:pPr>
            <a:r>
              <a:rPr lang="en-US" altLang="zh-TW" dirty="0"/>
              <a:t>                 &amp; improve all latency, audio quality to largely facilitate the certification of Facet, PTCS,</a:t>
            </a:r>
          </a:p>
          <a:p>
            <a:pPr marL="361950" lvl="1" indent="0">
              <a:buNone/>
            </a:pPr>
            <a:r>
              <a:rPr lang="en-US" altLang="zh-TW" dirty="0"/>
              <a:t>                 ITU-T in much early stage.</a:t>
            </a:r>
          </a:p>
          <a:p>
            <a:pPr marL="361950" lvl="1" indent="0">
              <a:buNone/>
            </a:pPr>
            <a:r>
              <a:rPr lang="en-US" altLang="zh-TW" dirty="0"/>
              <a:t> </a:t>
            </a:r>
          </a:p>
          <a:p>
            <a:pPr marL="361950" lvl="1" indent="0">
              <a:buNone/>
            </a:pPr>
            <a:r>
              <a:rPr lang="en-US" altLang="zh-TW" dirty="0"/>
              <a:t>     ECNR: Provide a simulated ITU-T tool to verify the whole system (ex., RTD, audio quality) &amp;</a:t>
            </a:r>
          </a:p>
          <a:p>
            <a:pPr marL="361950" lvl="1" indent="0">
              <a:buNone/>
            </a:pPr>
            <a:r>
              <a:rPr lang="en-US" altLang="zh-TW" dirty="0"/>
              <a:t>                 components  (ex., mic/speaker variations/clipping/saturation) quality. An intelligent    </a:t>
            </a:r>
          </a:p>
          <a:p>
            <a:pPr marL="361950" lvl="1" indent="0">
              <a:buNone/>
            </a:pPr>
            <a:r>
              <a:rPr lang="en-US" altLang="zh-TW" dirty="0"/>
              <a:t>                 tuning tool also provided to speed up the tuning process and better performance by</a:t>
            </a:r>
          </a:p>
          <a:p>
            <a:pPr marL="361950" lvl="1" indent="0">
              <a:buNone/>
            </a:pPr>
            <a:r>
              <a:rPr lang="en-US" altLang="zh-TW" dirty="0"/>
              <a:t>                 intelligent suggestions.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34068347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52727</TotalTime>
  <Words>640</Words>
  <Application>Microsoft Office PowerPoint</Application>
  <PresentationFormat>寬螢幕</PresentationFormat>
  <Paragraphs>63</Paragraphs>
  <Slides>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Custom Design</vt:lpstr>
      <vt:lpstr>Panasonic Automotive Systems Q&amp;A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ANW03</cp:lastModifiedBy>
  <cp:revision>5660</cp:revision>
  <dcterms:created xsi:type="dcterms:W3CDTF">2014-11-12T21:47:38Z</dcterms:created>
  <dcterms:modified xsi:type="dcterms:W3CDTF">2025-09-04T07:22:14Z</dcterms:modified>
</cp:coreProperties>
</file>