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1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 userDrawn="1">
          <p15:clr>
            <a:srgbClr val="A4A3A4"/>
          </p15:clr>
        </p15:guide>
        <p15:guide id="2" orient="horz" pos="18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55" userDrawn="1">
          <p15:clr>
            <a:srgbClr val="A4A3A4"/>
          </p15:clr>
        </p15:guide>
        <p15:guide id="5" pos="7225" userDrawn="1">
          <p15:clr>
            <a:srgbClr val="A4A3A4"/>
          </p15:clr>
        </p15:guide>
        <p15:guide id="6" orient="horz" pos="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F2F2F2"/>
    <a:srgbClr val="BBD275"/>
    <a:srgbClr val="2196F3"/>
    <a:srgbClr val="00AFF0"/>
    <a:srgbClr val="7F7F7F"/>
    <a:srgbClr val="4E617A"/>
    <a:srgbClr val="B03B3F"/>
    <a:srgbClr val="445468"/>
    <a:srgbClr val="7B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186B2-DF4F-4D1A-8180-138C4366828F}" v="13" dt="2025-08-04T00:46:21.4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7" autoAdjust="0"/>
    <p:restoredTop sz="79369" autoAdjust="0"/>
  </p:normalViewPr>
  <p:slideViewPr>
    <p:cSldViewPr snapToGrid="0" snapToObjects="1">
      <p:cViewPr varScale="1">
        <p:scale>
          <a:sx n="103" d="100"/>
          <a:sy n="103" d="100"/>
        </p:scale>
        <p:origin x="708" y="64"/>
      </p:cViewPr>
      <p:guideLst>
        <p:guide orient="horz" pos="4124"/>
        <p:guide orient="horz" pos="180"/>
        <p:guide pos="3840"/>
        <p:guide pos="455"/>
        <p:guide pos="7225"/>
        <p:guide orient="horz"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ya Kinno" userId="5f1ec77fa8bdfa81" providerId="LiveId" clId="{E1C186B2-DF4F-4D1A-8180-138C4366828F}"/>
    <pc:docChg chg="custSel addSld modSld">
      <pc:chgData name="Koya Kinno" userId="5f1ec77fa8bdfa81" providerId="LiveId" clId="{E1C186B2-DF4F-4D1A-8180-138C4366828F}" dt="2025-08-04T00:46:24.643" v="1181" actId="20577"/>
      <pc:docMkLst>
        <pc:docMk/>
      </pc:docMkLst>
      <pc:sldChg chg="modSp mod">
        <pc:chgData name="Koya Kinno" userId="5f1ec77fa8bdfa81" providerId="LiveId" clId="{E1C186B2-DF4F-4D1A-8180-138C4366828F}" dt="2025-08-04T00:46:24.643" v="1181" actId="20577"/>
        <pc:sldMkLst>
          <pc:docMk/>
          <pc:sldMk cId="2815119292" sldId="259"/>
        </pc:sldMkLst>
        <pc:spChg chg="mod">
          <ac:chgData name="Koya Kinno" userId="5f1ec77fa8bdfa81" providerId="LiveId" clId="{E1C186B2-DF4F-4D1A-8180-138C4366828F}" dt="2025-08-04T00:45:03.025" v="1134" actId="14100"/>
          <ac:spMkLst>
            <pc:docMk/>
            <pc:sldMk cId="2815119292" sldId="259"/>
            <ac:spMk id="2" creationId="{C65D2FEA-04EB-5E5E-12C3-E770DE830DF0}"/>
          </ac:spMkLst>
        </pc:spChg>
        <pc:spChg chg="mod">
          <ac:chgData name="Koya Kinno" userId="5f1ec77fa8bdfa81" providerId="LiveId" clId="{E1C186B2-DF4F-4D1A-8180-138C4366828F}" dt="2025-08-04T00:46:24.643" v="1181" actId="20577"/>
          <ac:spMkLst>
            <pc:docMk/>
            <pc:sldMk cId="2815119292" sldId="259"/>
            <ac:spMk id="3" creationId="{BBD254FA-9136-8599-3A8A-769B7F7BA5AC}"/>
          </ac:spMkLst>
        </pc:spChg>
      </pc:sldChg>
      <pc:sldChg chg="addSp modSp add mod">
        <pc:chgData name="Koya Kinno" userId="5f1ec77fa8bdfa81" providerId="LiveId" clId="{E1C186B2-DF4F-4D1A-8180-138C4366828F}" dt="2025-08-04T00:45:13.535" v="1137" actId="20577"/>
        <pc:sldMkLst>
          <pc:docMk/>
          <pc:sldMk cId="471348483" sldId="260"/>
        </pc:sldMkLst>
        <pc:spChg chg="mod">
          <ac:chgData name="Koya Kinno" userId="5f1ec77fa8bdfa81" providerId="LiveId" clId="{E1C186B2-DF4F-4D1A-8180-138C4366828F}" dt="2025-08-04T00:45:13.535" v="1137" actId="20577"/>
          <ac:spMkLst>
            <pc:docMk/>
            <pc:sldMk cId="471348483" sldId="260"/>
            <ac:spMk id="2" creationId="{AFBFBEBA-EB8F-CB8F-5D3F-B63A75A08D9C}"/>
          </ac:spMkLst>
        </pc:spChg>
        <pc:spChg chg="mod">
          <ac:chgData name="Koya Kinno" userId="5f1ec77fa8bdfa81" providerId="LiveId" clId="{E1C186B2-DF4F-4D1A-8180-138C4366828F}" dt="2025-08-04T00:44:24.657" v="1098" actId="207"/>
          <ac:spMkLst>
            <pc:docMk/>
            <pc:sldMk cId="471348483" sldId="260"/>
            <ac:spMk id="3" creationId="{53A9AAAD-7229-D199-B23E-EE7E47E17876}"/>
          </ac:spMkLst>
        </pc:spChg>
        <pc:picChg chg="add mod">
          <ac:chgData name="Koya Kinno" userId="5f1ec77fa8bdfa81" providerId="LiveId" clId="{E1C186B2-DF4F-4D1A-8180-138C4366828F}" dt="2025-08-04T00:44:33.934" v="1127" actId="1036"/>
          <ac:picMkLst>
            <pc:docMk/>
            <pc:sldMk cId="471348483" sldId="260"/>
            <ac:picMk id="5" creationId="{D57DF4F4-3940-4C1D-04E1-4C1DEB730E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10F59-8ACC-4663-8C2A-570A11204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37D57-B97E-42F5-8476-EB81689E0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4A51-A0F1-466D-A658-8BC31F3D95A0}" type="datetimeFigureOut">
              <a:rPr lang="en-US" smtClean="0"/>
              <a:pPr/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899B3-B33A-4EA9-8156-CF1990109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24FE4-251C-4954-A1CB-FDB3EA793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EA3E-21B6-4F73-B86D-EC95D80D7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1pPr>
    <a:lvl2pPr marL="457097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2pPr>
    <a:lvl3pPr marL="914194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3pPr>
    <a:lvl4pPr marL="1371291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4pPr>
    <a:lvl5pPr marL="1828389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5pPr>
    <a:lvl6pPr marL="2285486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A672EE-90E8-4860-A6D6-22159C48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8601D3-507B-4164-A6A1-4B0DD565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9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FE67-9631-2BA5-70C1-786E95D2C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69E70-10BD-BF96-E194-5D5164E12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588654"/>
            <a:ext cx="10515164" cy="45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483E2-CB6B-4E60-8A90-A1FBC75CC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000" y="1050713"/>
            <a:ext cx="7200000" cy="276999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968375" indent="0">
              <a:buNone/>
              <a:defRPr/>
            </a:lvl4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FBA0C-B75C-5ED8-761F-C974D4BE0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76148-CB4A-4BF5-86BE-529CC21C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00" y="392400"/>
            <a:ext cx="853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5E85-911A-4249-9511-5C107FE3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C5E0-FBC6-410C-9729-A06754CC5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3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3" r:id="rId3"/>
    <p:sldLayoutId id="2147483764" r:id="rId4"/>
  </p:sldLayoutIdLst>
  <p:txStyles>
    <p:titleStyle>
      <a:lvl1pPr algn="ctr" defTabSz="45718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457189" rtl="0" eaLnBrk="1" latinLnBrk="0" hangingPunct="1">
        <a:lnSpc>
          <a:spcPct val="90000"/>
        </a:lnSpc>
        <a:spcBef>
          <a:spcPts val="251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12713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12713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alango-technologies_snapdragon-smartglasses-hearing-activity-7307372257679405058-t_Ka" TargetMode="External"/><Relationship Id="rId2" Type="http://schemas.openxmlformats.org/officeDocument/2006/relationships/hyperlink" Target="https://www.alango.com/smart-glasses.ph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evices.nttqonoq.com/mirza/xrd-t01/" TargetMode="External"/><Relationship Id="rId4" Type="http://schemas.openxmlformats.org/officeDocument/2006/relationships/hyperlink" Target="https://www.linkedin.com/posts/alango-technologies_more-from-global-audio-summit-alexander-activity-7310988114901037058-P4V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evices.nttqonoq.com/mirza/xrd-t01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39F4E-E5CE-F3A2-7292-751AB694E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2FEA-04EB-5E5E-12C3-E770DE83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47491"/>
            <a:ext cx="10157256" cy="64705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NTT QNOQ Device 『 Vibration Voice Sensors + Air Mic</a:t>
            </a:r>
            <a:r>
              <a:rPr lang="en-US" altLang="zh-TW" sz="2800" dirty="0"/>
              <a:t> </a:t>
            </a:r>
            <a:r>
              <a:rPr lang="en-US" altLang="ja-JP" dirty="0"/>
              <a:t>』</a:t>
            </a:r>
            <a:r>
              <a:rPr lang="en-US" altLang="zh-TW" sz="2800" dirty="0"/>
              <a:t>Q&amp;</a:t>
            </a:r>
            <a:r>
              <a:rPr lang="en-US" altLang="ja-JP" sz="2800" dirty="0"/>
              <a:t>A</a:t>
            </a:r>
            <a:r>
              <a:rPr lang="ja-JP" altLang="en-US" sz="2800" dirty="0"/>
              <a:t>１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54FA-9136-8599-3A8A-769B7F7B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27" y="903989"/>
            <a:ext cx="11491199" cy="569530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fr-FR" altLang="zh-TW" dirty="0"/>
              <a:t>NTT QNOQ Device “Vibration Voice Sensors + Air Mic” Demo request</a:t>
            </a:r>
          </a:p>
          <a:p>
            <a:pPr marL="342900" indent="-342900">
              <a:buAutoNum type="arabicPeriod"/>
            </a:pPr>
            <a:endParaRPr lang="en-US" altLang="ja-JP" sz="16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800" dirty="0"/>
              <a:t>Mr. Tatsuki of NTT QNOQ Device asked me to introduce and demo </a:t>
            </a:r>
            <a:r>
              <a:rPr lang="en-US" altLang="zh-TW" sz="1800" dirty="0" err="1"/>
              <a:t>Alango's</a:t>
            </a:r>
            <a:r>
              <a:rPr lang="en-US" altLang="zh-TW" sz="1800" dirty="0"/>
              <a:t> "Vibration Voice Sensors + Air Mic".</a:t>
            </a:r>
          </a:p>
          <a:p>
            <a:pPr marL="360362" lvl="1" indent="0">
              <a:buNone/>
            </a:pPr>
            <a:r>
              <a:rPr lang="ja-JP" altLang="en-US" sz="1800" dirty="0"/>
              <a:t>　　</a:t>
            </a:r>
            <a:r>
              <a:rPr lang="en-US" altLang="zh-TW" sz="1800" dirty="0"/>
              <a:t>※Since the contact email address for </a:t>
            </a:r>
            <a:r>
              <a:rPr lang="en-US" altLang="zh-TW" sz="1800" dirty="0" err="1"/>
              <a:t>Alango</a:t>
            </a:r>
            <a:r>
              <a:rPr lang="en-US" altLang="zh-TW" sz="1800" dirty="0"/>
              <a:t> Japan is Mr. Suzuki, Mr. Morishita forwarded the email internally to him.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800" dirty="0"/>
              <a:t>Tatsuki-</a:t>
            </a:r>
            <a:r>
              <a:rPr lang="en-US" altLang="zh-TW" sz="1800" dirty="0" err="1"/>
              <a:t>san</a:t>
            </a:r>
            <a:r>
              <a:rPr lang="en-US" altLang="zh-TW" sz="1800" dirty="0"/>
              <a:t> requested to be introduced to A&amp;W this time, and the solution and demo information (URL) have been added.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800" u="sng" dirty="0">
                <a:hlinkClick r:id="rId2" tooltip="https://www.alango.com/smart-glasses.php"/>
              </a:rPr>
              <a:t>https://www.alango.com/smart-glasses.php</a:t>
            </a:r>
            <a:endParaRPr lang="en-US" altLang="ja-JP" sz="1800" u="sng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800" u="sng" dirty="0">
                <a:hlinkClick r:id="rId3"/>
              </a:rPr>
              <a:t>https://www.linkedin.com/posts/alango-technologies_snapdragon-smartglasses-hearing-activity-7307372257679405058-t_Ka</a:t>
            </a:r>
            <a:endParaRPr lang="en-US" altLang="ja-JP" sz="1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800" u="sng" dirty="0">
                <a:hlinkClick r:id="rId4"/>
              </a:rPr>
              <a:t>https://www.linkedin.com/posts/alango-technologies_more-from-global-audio-summit-alexander-activity-7310988114901037058-P4VZ</a:t>
            </a:r>
            <a:endParaRPr lang="ja-JP" altLang="ja-JP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1800" dirty="0"/>
          </a:p>
          <a:p>
            <a:pPr marL="360362" lvl="1" indent="0">
              <a:buNone/>
            </a:pPr>
            <a:r>
              <a:rPr lang="en-US" altLang="ja-JP" sz="1800" b="1" dirty="0" err="1">
                <a:solidFill>
                  <a:srgbClr val="0070C0"/>
                </a:solidFill>
              </a:rPr>
              <a:t>Kinno</a:t>
            </a:r>
            <a:r>
              <a:rPr lang="en-US" altLang="ja-JP" sz="1800" b="1" dirty="0">
                <a:solidFill>
                  <a:srgbClr val="0070C0"/>
                </a:solidFill>
              </a:rPr>
              <a:t>&gt;</a:t>
            </a:r>
            <a:r>
              <a:rPr lang="en-US" altLang="zh-TW" sz="1800" b="1" dirty="0">
                <a:solidFill>
                  <a:srgbClr val="0070C0"/>
                </a:solidFill>
              </a:rPr>
              <a:t>In order to contact Mr. Tatsuki, I asked Perry-</a:t>
            </a:r>
            <a:r>
              <a:rPr lang="en-US" altLang="zh-TW" sz="1800" b="1" dirty="0" err="1">
                <a:solidFill>
                  <a:srgbClr val="0070C0"/>
                </a:solidFill>
              </a:rPr>
              <a:t>san</a:t>
            </a:r>
            <a:r>
              <a:rPr lang="en-US" altLang="zh-TW" sz="1800" b="1" dirty="0">
                <a:solidFill>
                  <a:srgbClr val="0070C0"/>
                </a:solidFill>
              </a:rPr>
              <a:t> to provide the following information in advance.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　</a:t>
            </a:r>
            <a:r>
              <a:rPr lang="en-US" altLang="zh-TW" sz="1400" b="1" dirty="0">
                <a:solidFill>
                  <a:srgbClr val="0070C0"/>
                </a:solidFill>
              </a:rPr>
              <a:t>1. Is "Vibration Voice Sensors + Air Mic" an </a:t>
            </a:r>
            <a:r>
              <a:rPr lang="en-US" altLang="zh-TW" sz="1400" b="1" dirty="0" err="1">
                <a:solidFill>
                  <a:srgbClr val="0070C0"/>
                </a:solidFill>
              </a:rPr>
              <a:t>Alango</a:t>
            </a:r>
            <a:r>
              <a:rPr lang="en-US" altLang="zh-TW" sz="1400" b="1" dirty="0">
                <a:solidFill>
                  <a:srgbClr val="0070C0"/>
                </a:solidFill>
              </a:rPr>
              <a:t> solution?</a:t>
            </a:r>
          </a:p>
          <a:p>
            <a:pPr marL="360362" lvl="1" indent="0">
              <a:buNone/>
            </a:pPr>
            <a:r>
              <a:rPr lang="en-US" altLang="zh-TW" sz="1400" dirty="0"/>
              <a:t>                Yes, vibration sensor and mic array beamforming are an </a:t>
            </a:r>
            <a:r>
              <a:rPr lang="en-US" altLang="zh-TW" sz="1400" dirty="0" err="1"/>
              <a:t>Alango</a:t>
            </a:r>
            <a:r>
              <a:rPr lang="en-US" altLang="zh-TW" sz="1400" dirty="0"/>
              <a:t> solution for Smart glasses.</a:t>
            </a:r>
            <a:endParaRPr lang="en-US" altLang="zh-TW" sz="1400" b="1" dirty="0">
              <a:solidFill>
                <a:srgbClr val="0070C0"/>
              </a:solidFill>
            </a:endParaRP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　</a:t>
            </a:r>
            <a:r>
              <a:rPr lang="en-US" altLang="zh-TW" sz="1400" b="1" dirty="0">
                <a:solidFill>
                  <a:srgbClr val="0070C0"/>
                </a:solidFill>
              </a:rPr>
              <a:t>2. If yes, could you send me detailed documentation in English?</a:t>
            </a:r>
          </a:p>
          <a:p>
            <a:pPr marL="360362" lvl="1" indent="0">
              <a:buNone/>
            </a:pPr>
            <a:r>
              <a:rPr lang="en-US" altLang="zh-TW" sz="1400" dirty="0"/>
              <a:t>                All the detailed information about </a:t>
            </a:r>
            <a:r>
              <a:rPr lang="en-US" altLang="zh-TW" sz="1400" dirty="0" err="1"/>
              <a:t>Alango’s</a:t>
            </a:r>
            <a:r>
              <a:rPr lang="en-US" altLang="zh-TW" sz="1400" dirty="0"/>
              <a:t> Smart glasses solution is on the web.  </a:t>
            </a:r>
            <a:r>
              <a:rPr lang="en-US" altLang="zh-TW" sz="1400" dirty="0" err="1"/>
              <a:t>Alango’s</a:t>
            </a:r>
            <a:r>
              <a:rPr lang="en-US" altLang="zh-TW" sz="1400" dirty="0"/>
              <a:t> technology can separate wearer’s speech from speech captured from the field of view.</a:t>
            </a:r>
            <a:endParaRPr lang="en-US" altLang="zh-TW" sz="1400" b="1" dirty="0">
              <a:solidFill>
                <a:srgbClr val="0070C0"/>
              </a:solidFill>
            </a:endParaRP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　</a:t>
            </a:r>
            <a:r>
              <a:rPr lang="en-US" altLang="zh-TW" sz="1400" b="1" dirty="0">
                <a:solidFill>
                  <a:srgbClr val="0070C0"/>
                </a:solidFill>
              </a:rPr>
              <a:t>3. Do you have a demo of the above solution?</a:t>
            </a:r>
          </a:p>
          <a:p>
            <a:pPr marL="360362" lvl="1" indent="0">
              <a:buNone/>
            </a:pPr>
            <a:r>
              <a:rPr lang="en-US" altLang="zh-TW" sz="1400" dirty="0"/>
              <a:t>               Currently </a:t>
            </a:r>
            <a:r>
              <a:rPr lang="en-US" altLang="zh-TW" sz="1400" dirty="0" err="1"/>
              <a:t>Alango’s</a:t>
            </a:r>
            <a:r>
              <a:rPr lang="en-US" altLang="zh-TW" sz="1400" dirty="0"/>
              <a:t> demo on the Qualcomm Snapdragon S7 smart glasses only showcases hearing enhancement, including far-field voice pickup with beamforming, omnidirectional pickup, hearing loss presets, and own-voice attenuation using a voice vibration sensor.</a:t>
            </a:r>
            <a:endParaRPr lang="zh-TW" altLang="zh-TW" sz="1400" dirty="0"/>
          </a:p>
          <a:p>
            <a:pPr marL="360362" lvl="1" indent="0">
              <a:buNone/>
            </a:pPr>
            <a:r>
              <a:rPr lang="en-US" altLang="zh-TW" sz="1400" dirty="0"/>
              <a:t>Currently demo video is not available</a:t>
            </a:r>
            <a:endParaRPr lang="en-US" altLang="zh-TW" sz="1400" b="1" dirty="0">
              <a:solidFill>
                <a:srgbClr val="0070C0"/>
              </a:solidFill>
            </a:endParaRP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　</a:t>
            </a:r>
            <a:r>
              <a:rPr lang="en-US" altLang="zh-TW" sz="1400" b="1" dirty="0">
                <a:solidFill>
                  <a:srgbClr val="0070C0"/>
                </a:solidFill>
              </a:rPr>
              <a:t>4. If there is a demo, could you send me a video of it?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　</a:t>
            </a:r>
            <a:r>
              <a:rPr lang="en-US" altLang="zh-TW" sz="1400" b="1" dirty="0">
                <a:solidFill>
                  <a:srgbClr val="0070C0"/>
                </a:solidFill>
              </a:rPr>
              <a:t>5. Lastly, can A&amp;W sell this solution as an agent?</a:t>
            </a: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0070C0"/>
                </a:solidFill>
              </a:rPr>
              <a:t>              Yes .</a:t>
            </a: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0070C0"/>
                </a:solidFill>
              </a:rPr>
              <a:t>A&amp;W</a:t>
            </a:r>
            <a:r>
              <a:rPr lang="zh-TW" altLang="en-US" sz="1400" b="1" dirty="0">
                <a:solidFill>
                  <a:srgbClr val="0070C0"/>
                </a:solidFill>
              </a:rPr>
              <a:t> </a:t>
            </a:r>
            <a:r>
              <a:rPr lang="en-US" altLang="zh-TW" sz="1400" b="1" dirty="0">
                <a:solidFill>
                  <a:srgbClr val="0070C0"/>
                </a:solidFill>
              </a:rPr>
              <a:t>Question :</a:t>
            </a: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0070C0"/>
                </a:solidFill>
              </a:rPr>
              <a:t>1. What type of product do they plan to make?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　 </a:t>
            </a:r>
            <a:r>
              <a:rPr lang="en-US" altLang="ja-JP" sz="1400" b="1" dirty="0">
                <a:solidFill>
                  <a:srgbClr val="FF0000"/>
                </a:solidFill>
              </a:rPr>
              <a:t>NTT QONOQ</a:t>
            </a:r>
            <a:r>
              <a:rPr lang="en-US" altLang="zh-TW" sz="1400" b="1" dirty="0">
                <a:solidFill>
                  <a:srgbClr val="FF0000"/>
                </a:solidFill>
              </a:rPr>
              <a:t>&gt;</a:t>
            </a:r>
            <a:r>
              <a:rPr lang="ja-JP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NTT QONOQ targets the following second generation smart glasses product (scheduled for mass production in autumn 2026).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　</a:t>
            </a:r>
            <a:r>
              <a:rPr lang="en-US" altLang="zh-TW" sz="1400" b="1" dirty="0">
                <a:solidFill>
                  <a:srgbClr val="FF0000"/>
                </a:solidFill>
              </a:rPr>
              <a:t>            </a:t>
            </a:r>
            <a:r>
              <a:rPr lang="en-US" altLang="ja-JP" sz="1400" dirty="0" err="1">
                <a:solidFill>
                  <a:srgbClr val="216C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MiRZA</a:t>
            </a:r>
            <a:r>
              <a:rPr lang="en-US" altLang="ja-JP" sz="1400" dirty="0">
                <a:solidFill>
                  <a:srgbClr val="216C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XRD-T01 | </a:t>
            </a:r>
            <a:r>
              <a:rPr lang="ja-JP" altLang="en-US" sz="1400" dirty="0">
                <a:solidFill>
                  <a:srgbClr val="216C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</a:t>
            </a:r>
            <a:r>
              <a:rPr lang="en-US" altLang="ja-JP" sz="1400" dirty="0">
                <a:solidFill>
                  <a:srgbClr val="216C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NTT</a:t>
            </a:r>
            <a:r>
              <a:rPr lang="ja-JP" altLang="en-US" sz="1400" dirty="0">
                <a:solidFill>
                  <a:srgbClr val="216C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コノキューデバイス ｜ </a:t>
            </a:r>
            <a:r>
              <a:rPr lang="en-US" altLang="ja-JP" sz="1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NTT QONOQ Devices, Inc.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0070C0"/>
                </a:solidFill>
              </a:rPr>
              <a:t>2. Do they need multiple microphones? How many?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70C0"/>
                </a:solidFill>
              </a:rPr>
              <a:t>　 </a:t>
            </a:r>
            <a:r>
              <a:rPr lang="en-US" altLang="ja-JP" sz="1400" b="1" dirty="0">
                <a:solidFill>
                  <a:srgbClr val="FF0000"/>
                </a:solidFill>
              </a:rPr>
              <a:t>NTT QONOQ </a:t>
            </a:r>
            <a:r>
              <a:rPr lang="en-US" altLang="zh-TW" sz="1400" b="1" dirty="0">
                <a:solidFill>
                  <a:srgbClr val="FF0000"/>
                </a:solidFill>
              </a:rPr>
              <a:t>&gt; NTT QONOQ's smart glasses (first product) consist of two microphones, one on each side (four in total).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　 </a:t>
            </a:r>
            <a:r>
              <a:rPr lang="en-US" altLang="zh-TW" sz="1400" b="1" dirty="0">
                <a:solidFill>
                  <a:srgbClr val="FF0000"/>
                </a:solidFill>
              </a:rPr>
              <a:t>However, NTT QONOQ can consider the number of microphones required for Alamgo's smart glasses.</a:t>
            </a: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0070C0"/>
                </a:solidFill>
              </a:rPr>
              <a:t>3. We need more detail product information or their plan , we can discuss with </a:t>
            </a:r>
            <a:r>
              <a:rPr lang="en-US" altLang="zh-TW" sz="1400" b="1" dirty="0" err="1">
                <a:solidFill>
                  <a:srgbClr val="0070C0"/>
                </a:solidFill>
              </a:rPr>
              <a:t>Alango</a:t>
            </a:r>
            <a:r>
              <a:rPr lang="en-US" altLang="zh-TW" sz="1400" b="1" dirty="0">
                <a:solidFill>
                  <a:srgbClr val="0070C0"/>
                </a:solidFill>
              </a:rPr>
              <a:t> the best solution for them</a:t>
            </a:r>
          </a:p>
          <a:p>
            <a:pPr marL="360362" lvl="1" indent="0">
              <a:buNone/>
            </a:pPr>
            <a:r>
              <a:rPr lang="en-US" altLang="zh-TW" sz="1400" b="1" dirty="0">
                <a:solidFill>
                  <a:srgbClr val="FF0000"/>
                </a:solidFill>
              </a:rPr>
              <a:t>     </a:t>
            </a:r>
            <a:r>
              <a:rPr lang="en-US" altLang="ja-JP" sz="1400" b="1" dirty="0">
                <a:solidFill>
                  <a:srgbClr val="FF0000"/>
                </a:solidFill>
              </a:rPr>
              <a:t>NTT QONOQ </a:t>
            </a:r>
            <a:r>
              <a:rPr lang="en-US" altLang="zh-TW" sz="1400" b="1" dirty="0">
                <a:solidFill>
                  <a:srgbClr val="FF0000"/>
                </a:solidFill>
              </a:rPr>
              <a:t>&gt; Detailed requests from NTT QONOQ, questions to </a:t>
            </a:r>
            <a:r>
              <a:rPr lang="en-US" altLang="zh-TW" sz="1400" b="1" dirty="0" err="1">
                <a:solidFill>
                  <a:srgbClr val="FF0000"/>
                </a:solidFill>
              </a:rPr>
              <a:t>Alanogo</a:t>
            </a:r>
            <a:r>
              <a:rPr lang="en-US" altLang="zh-TW" sz="1400" b="1" dirty="0">
                <a:solidFill>
                  <a:srgbClr val="FF0000"/>
                </a:solidFill>
              </a:rPr>
              <a:t>, and deadlines for responses are listed in item 2 on page 2.</a:t>
            </a:r>
          </a:p>
        </p:txBody>
      </p:sp>
    </p:spTree>
    <p:extLst>
      <p:ext uri="{BB962C8B-B14F-4D97-AF65-F5344CB8AC3E}">
        <p14:creationId xmlns:p14="http://schemas.microsoft.com/office/powerpoint/2010/main" val="281511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65541-E88D-8D1E-AEF6-4ECACE150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BEBA-EB8F-CB8F-5D3F-B63A75A0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47491"/>
            <a:ext cx="9990440" cy="64705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NTT QNOQ Device 『 Vibration Voice Sensors + Air Mic</a:t>
            </a:r>
            <a:r>
              <a:rPr lang="en-US" altLang="zh-TW" sz="2800" dirty="0"/>
              <a:t> </a:t>
            </a:r>
            <a:r>
              <a:rPr lang="en-US" altLang="ja-JP" dirty="0"/>
              <a:t>』</a:t>
            </a:r>
            <a:r>
              <a:rPr lang="en-US" altLang="zh-TW" sz="2800" dirty="0"/>
              <a:t>Q&amp;A</a:t>
            </a:r>
            <a:r>
              <a:rPr lang="ja-JP" altLang="en-US" sz="2800" dirty="0"/>
              <a:t>２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AAAD-7229-D199-B23E-EE7E47E1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27" y="749529"/>
            <a:ext cx="11491199" cy="596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altLang="zh-TW" dirty="0"/>
              <a:t>2. </a:t>
            </a:r>
            <a:r>
              <a:rPr lang="en-US" altLang="zh-TW" dirty="0"/>
              <a:t>Below are the detailed requirements for NTT QONOQ Device.</a:t>
            </a:r>
            <a:endParaRPr lang="en-US" altLang="ja-JP" sz="16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dirty="0"/>
              <a:t>NTT QONOQ released their first smart glasses last year.</a:t>
            </a:r>
          </a:p>
          <a:p>
            <a:pPr marL="360362" lvl="1" indent="0">
              <a:buNone/>
            </a:pPr>
            <a:r>
              <a:rPr lang="ja-JP" altLang="en-US" sz="1400" dirty="0"/>
              <a:t>　　</a:t>
            </a:r>
            <a:r>
              <a:rPr lang="en-US" altLang="ja-JP" sz="1400" dirty="0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ja-JP" sz="1400" dirty="0" err="1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MiRZA</a:t>
            </a:r>
            <a:r>
              <a:rPr lang="en-US" altLang="ja-JP" sz="1400" dirty="0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XRD-T01 | </a:t>
            </a:r>
            <a:r>
              <a:rPr lang="ja-JP" altLang="en-US" sz="1400" dirty="0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</a:t>
            </a:r>
            <a:r>
              <a:rPr lang="en-US" altLang="ja-JP" sz="1400" dirty="0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NTT</a:t>
            </a:r>
            <a:r>
              <a:rPr lang="ja-JP" altLang="en-US" sz="1400" dirty="0">
                <a:solidFill>
                  <a:srgbClr val="216C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コノキューデバイス ｜ </a:t>
            </a:r>
            <a:r>
              <a:rPr lang="en-US" altLang="ja-JP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NTT QONOQ Devices, Inc. 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360362" lvl="1" indent="0">
              <a:buNone/>
            </a:pPr>
            <a:r>
              <a:rPr lang="ja-JP" altLang="en-US" sz="1400" dirty="0"/>
              <a:t>　　</a:t>
            </a:r>
            <a:r>
              <a:rPr lang="en-US" altLang="zh-TW" sz="1400" dirty="0"/>
              <a:t>※SOC uses Qualcomm's AR2 and features two microphones on each side.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srgbClr val="0070C0"/>
                </a:solidFill>
              </a:rPr>
              <a:t>NTT QONOQ would like to confirm its performance by mid-August. (A demo of the actual device would be best.)</a:t>
            </a:r>
          </a:p>
          <a:p>
            <a:pPr marL="360362" lvl="1" indent="0">
              <a:buNone/>
            </a:pPr>
            <a:r>
              <a:rPr lang="ja-JP" altLang="en-US" sz="1400" dirty="0"/>
              <a:t>　　</a:t>
            </a:r>
            <a:r>
              <a:rPr lang="en-US" altLang="zh-TW" sz="1400" dirty="0"/>
              <a:t>※The most interesting thing about NTT QONOQ is its support for "Vibration Voice Sensors.“</a:t>
            </a:r>
          </a:p>
          <a:p>
            <a:pPr marL="360362" lvl="1" indent="0">
              <a:buNone/>
            </a:pPr>
            <a:r>
              <a:rPr lang="ja-JP" altLang="en-US" sz="1400" dirty="0"/>
              <a:t>　　</a:t>
            </a:r>
            <a:r>
              <a:rPr lang="en-US" altLang="ja-JP" sz="1400" dirty="0"/>
              <a:t>※ </a:t>
            </a:r>
            <a:r>
              <a:rPr lang="en-US" altLang="ja-JP" sz="1400" b="1" dirty="0">
                <a:solidFill>
                  <a:srgbClr val="006FC0"/>
                </a:solidFill>
              </a:rPr>
              <a:t>NTT QONOQ has two goals for the </a:t>
            </a:r>
            <a:r>
              <a:rPr lang="en-US" altLang="ja-JP" sz="1400" b="1" dirty="0" err="1">
                <a:solidFill>
                  <a:srgbClr val="006FC0"/>
                </a:solidFill>
              </a:rPr>
              <a:t>Alanogo</a:t>
            </a:r>
            <a:r>
              <a:rPr lang="en-US" altLang="ja-JP" sz="1400" b="1" dirty="0">
                <a:solidFill>
                  <a:srgbClr val="006FC0"/>
                </a:solidFill>
              </a:rPr>
              <a:t> Solution: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</a:t>
            </a:r>
            <a:r>
              <a:rPr lang="en-US" altLang="ja-JP" sz="1400" b="1" dirty="0">
                <a:solidFill>
                  <a:srgbClr val="006FC0"/>
                </a:solidFill>
              </a:rPr>
              <a:t>Case1. Extract only the voice of the person wearing the glasses in a noisy environment.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</a:t>
            </a:r>
            <a:r>
              <a:rPr lang="en-US" altLang="ja-JP" sz="1400" b="1" dirty="0">
                <a:solidFill>
                  <a:srgbClr val="006FC0"/>
                </a:solidFill>
              </a:rPr>
              <a:t>Case2. Extract only the voice of a specific person in a noisy environment 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　　　</a:t>
            </a:r>
            <a:r>
              <a:rPr lang="en-US" altLang="ja-JP" sz="1400" b="1" dirty="0">
                <a:solidFill>
                  <a:srgbClr val="006FC0"/>
                </a:solidFill>
              </a:rPr>
              <a:t>(including removing the person's own voice).</a:t>
            </a:r>
          </a:p>
          <a:p>
            <a:pPr marL="360362" lvl="1" indent="0">
              <a:buNone/>
            </a:pPr>
            <a:endParaRPr lang="en-US" altLang="zh-TW" sz="1400" dirty="0"/>
          </a:p>
          <a:p>
            <a:pPr marL="360362" lvl="1" indent="0">
              <a:buNone/>
            </a:pPr>
            <a:endParaRPr lang="en-US" altLang="zh-TW" sz="1400" dirty="0"/>
          </a:p>
          <a:p>
            <a:pPr marL="360362" lvl="1" indent="0">
              <a:buNone/>
            </a:pPr>
            <a:endParaRPr lang="en-US" altLang="zh-TW" sz="1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srgbClr val="FF0000"/>
                </a:solidFill>
              </a:rPr>
              <a:t>NTT QONOQ urgently needs to know the technical information available for the </a:t>
            </a:r>
            <a:r>
              <a:rPr lang="en-US" altLang="zh-TW" sz="1400" b="1" dirty="0" err="1">
                <a:solidFill>
                  <a:srgbClr val="FF0000"/>
                </a:solidFill>
              </a:rPr>
              <a:t>Alango</a:t>
            </a:r>
            <a:r>
              <a:rPr lang="en-US" altLang="zh-TW" sz="1400" b="1" dirty="0">
                <a:solidFill>
                  <a:srgbClr val="FF0000"/>
                </a:solidFill>
              </a:rPr>
              <a:t> smart glasses solution     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　　</a:t>
            </a:r>
            <a:r>
              <a:rPr lang="en-US" altLang="zh-TW" sz="1400" b="1" dirty="0">
                <a:solidFill>
                  <a:srgbClr val="FF0000"/>
                </a:solidFill>
              </a:rPr>
              <a:t>(microphone position, vibration voice sensors specifications, etc.) and whether there are any restrictions on provision.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dirty="0"/>
              <a:t>NTT QONOQ is also interested in whether the </a:t>
            </a:r>
            <a:r>
              <a:rPr lang="en-US" altLang="zh-TW" sz="1400" dirty="0" err="1"/>
              <a:t>Alango</a:t>
            </a:r>
            <a:r>
              <a:rPr lang="en-US" altLang="zh-TW" sz="1400" dirty="0"/>
              <a:t> smart glasses solution has already been adopted by a smart glasses vendor.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srgbClr val="0070C0"/>
                </a:solidFill>
              </a:rPr>
              <a:t>If NTT QONOQ determine that the expected performance is achievable, he would like to discuss specific technical details and terms of provision (royalties, etc.) in the next step.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400" dirty="0"/>
              <a:t>NTT QONOQ is planning to launch smart glasses (second wave) in the fall of 2026, and intends to adopt the </a:t>
            </a:r>
            <a:r>
              <a:rPr lang="en-US" altLang="zh-TW" sz="1400" dirty="0" err="1"/>
              <a:t>Alango</a:t>
            </a:r>
            <a:r>
              <a:rPr lang="en-US" altLang="zh-TW" sz="1400" dirty="0"/>
              <a:t> smart glasses solution if conditions are right.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1400" dirty="0"/>
          </a:p>
          <a:p>
            <a:pPr marL="360362" lvl="1" indent="0">
              <a:buNone/>
            </a:pPr>
            <a:r>
              <a:rPr lang="en-US" altLang="ja-JP" sz="1400" b="1" dirty="0">
                <a:solidFill>
                  <a:srgbClr val="006FC0"/>
                </a:solidFill>
              </a:rPr>
              <a:t>Kinno&gt; </a:t>
            </a:r>
            <a:r>
              <a:rPr lang="en-US" altLang="ja-JP" sz="1400" b="1" dirty="0">
                <a:solidFill>
                  <a:srgbClr val="FF0000"/>
                </a:solidFill>
              </a:rPr>
              <a:t>NTT QUNOQ would like to receive responses from </a:t>
            </a:r>
            <a:r>
              <a:rPr lang="en-US" altLang="ja-JP" sz="1400" b="1" dirty="0" err="1">
                <a:solidFill>
                  <a:srgbClr val="FF0000"/>
                </a:solidFill>
              </a:rPr>
              <a:t>Alango</a:t>
            </a:r>
            <a:r>
              <a:rPr lang="en-US" altLang="ja-JP" sz="1400" b="1" dirty="0">
                <a:solidFill>
                  <a:srgbClr val="FF0000"/>
                </a:solidFill>
              </a:rPr>
              <a:t> on the following three points by August 6th. </a:t>
            </a:r>
          </a:p>
          <a:p>
            <a:pPr marL="360362" lvl="1" indent="0">
              <a:buNone/>
            </a:pPr>
            <a:r>
              <a:rPr lang="en-US" altLang="ja-JP" sz="1400" b="1" dirty="0">
                <a:solidFill>
                  <a:srgbClr val="006FC0"/>
                </a:solidFill>
              </a:rPr>
              <a:t>                   (If a response by the 6th is not possible, we will provide a response date.)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</a:t>
            </a:r>
            <a:r>
              <a:rPr lang="en-US" altLang="ja-JP" sz="1400" b="1" dirty="0">
                <a:solidFill>
                  <a:srgbClr val="006FC0"/>
                </a:solidFill>
              </a:rPr>
              <a:t>Q1 : A demonstration of the conduction microphone system or data appropriate for the experience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　    </a:t>
            </a:r>
            <a:r>
              <a:rPr lang="en-US" altLang="ja-JP" sz="1400" b="1" dirty="0">
                <a:solidFill>
                  <a:srgbClr val="006FC0"/>
                </a:solidFill>
              </a:rPr>
              <a:t>&gt;NTT QUNOQ understand that there are currently no conditions, such as exclusive to other companies.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</a:t>
            </a:r>
            <a:r>
              <a:rPr lang="en-US" altLang="ja-JP" sz="1400" b="1" dirty="0">
                <a:solidFill>
                  <a:srgbClr val="006FC0"/>
                </a:solidFill>
              </a:rPr>
              <a:t>Q2 : Minimum microphone requirements (number of microphones, placement, etc., as envisioned by </a:t>
            </a:r>
            <a:r>
              <a:rPr lang="en-US" altLang="ja-JP" sz="1400" b="1" dirty="0" err="1">
                <a:solidFill>
                  <a:srgbClr val="006FC0"/>
                </a:solidFill>
              </a:rPr>
              <a:t>Alango</a:t>
            </a:r>
            <a:r>
              <a:rPr lang="en-US" altLang="ja-JP" sz="1400" b="1" dirty="0">
                <a:solidFill>
                  <a:srgbClr val="006FC0"/>
                </a:solidFill>
              </a:rPr>
              <a:t>)</a:t>
            </a:r>
          </a:p>
          <a:p>
            <a:pPr marL="360362" lvl="1" indent="0">
              <a:buNone/>
            </a:pPr>
            <a:r>
              <a:rPr lang="ja-JP" altLang="en-US" sz="1400" b="1" dirty="0">
                <a:solidFill>
                  <a:srgbClr val="006FC0"/>
                </a:solidFill>
              </a:rPr>
              <a:t>　　　</a:t>
            </a:r>
            <a:r>
              <a:rPr lang="en-US" altLang="ja-JP" sz="1400" b="1" dirty="0">
                <a:solidFill>
                  <a:srgbClr val="006FC0"/>
                </a:solidFill>
              </a:rPr>
              <a:t>Q3 : SoCs expected to be supported (such as the two companies mentioned today that use glasses from other companies)</a:t>
            </a:r>
            <a:endParaRPr lang="en-US" altLang="zh-TW" sz="1400" b="1" dirty="0">
              <a:solidFill>
                <a:srgbClr val="006FC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7DF4F4-3940-4C1D-04E1-4C1DEB73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91" y="2001791"/>
            <a:ext cx="2838795" cy="16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84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&amp;W_PPT">
      <a:dk1>
        <a:srgbClr val="393A39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52521</TotalTime>
  <Words>892</Words>
  <Application>Microsoft Office PowerPoint</Application>
  <PresentationFormat>ワイド画面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Custom Design</vt:lpstr>
      <vt:lpstr>NTT QNOQ Device 『 Vibration Voice Sensors + Air Mic 』Q&amp;A１</vt:lpstr>
      <vt:lpstr>NTT QNOQ Device 『 Vibration Voice Sensors + Air Mic 』Q&amp;A２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Koya Kinno</cp:lastModifiedBy>
  <cp:revision>5616</cp:revision>
  <dcterms:created xsi:type="dcterms:W3CDTF">2014-11-12T21:47:38Z</dcterms:created>
  <dcterms:modified xsi:type="dcterms:W3CDTF">2025-08-04T00:46:33Z</dcterms:modified>
  <cp:category/>
</cp:coreProperties>
</file>