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8" r:id="rId1"/>
  </p:sldMasterIdLst>
  <p:notesMasterIdLst>
    <p:notesMasterId r:id="rId4"/>
  </p:notesMasterIdLst>
  <p:handoutMasterIdLst>
    <p:handoutMasterId r:id="rId5"/>
  </p:handoutMasterIdLst>
  <p:sldIdLst>
    <p:sldId id="259" r:id="rId2"/>
    <p:sldId id="261" r:id="rId3"/>
  </p:sldIdLst>
  <p:sldSz cx="12192000" cy="6858000"/>
  <p:notesSz cx="6858000" cy="9144000"/>
  <p:defaultTextStyle>
    <a:defPPr>
      <a:defRPr lang="en-US"/>
    </a:defPPr>
    <a:lvl1pPr marL="0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097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194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291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389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486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583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199680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6777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124" userDrawn="1">
          <p15:clr>
            <a:srgbClr val="A4A3A4"/>
          </p15:clr>
        </p15:guide>
        <p15:guide id="2" orient="horz" pos="180" userDrawn="1">
          <p15:clr>
            <a:srgbClr val="A4A3A4"/>
          </p15:clr>
        </p15:guide>
        <p15:guide id="3" pos="3840" userDrawn="1">
          <p15:clr>
            <a:srgbClr val="A4A3A4"/>
          </p15:clr>
        </p15:guide>
        <p15:guide id="4" pos="455" userDrawn="1">
          <p15:clr>
            <a:srgbClr val="A4A3A4"/>
          </p15:clr>
        </p15:guide>
        <p15:guide id="5" pos="7225" userDrawn="1">
          <p15:clr>
            <a:srgbClr val="A4A3A4"/>
          </p15:clr>
        </p15:guide>
        <p15:guide id="6" orient="horz" pos="231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2F2F2"/>
    <a:srgbClr val="006FC0"/>
    <a:srgbClr val="BBD275"/>
    <a:srgbClr val="2196F3"/>
    <a:srgbClr val="00AFF0"/>
    <a:srgbClr val="7F7F7F"/>
    <a:srgbClr val="4E617A"/>
    <a:srgbClr val="B03B3F"/>
    <a:srgbClr val="445468"/>
    <a:srgbClr val="7B8FA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AF7AE27-36EC-4220-A4E3-9AFFF9B5EE43}" v="3" dt="2025-07-18T02:15:44.532"/>
  </p1510:revLst>
</p1510:revInfo>
</file>

<file path=ppt/tableStyles.xml><?xml version="1.0" encoding="utf-8"?>
<a:tblStyleLst xmlns:a="http://schemas.openxmlformats.org/drawingml/2006/main" def="{5C22544A-7EE6-4342-B048-85BDC9FD1C3A}"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93296810-A885-4BE3-A3E7-6D5BEEA58F35}" styleName="보통 스타일 2 - 강조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8EC20E35-A176-4012-BC5E-935CFFF8708E}" styleName="보통 스타일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3C2FFA5D-87B4-456A-9821-1D502468CF0F}" styleName="테마 스타일 1 - 강조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테마 스타일 1 - 강조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2D5ABB26-0587-4C30-8999-92F81FD0307C}" styleName="스타일 없음, 눈금 없음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E8034E78-7F5D-4C2E-B375-FC64B27BC917}" styleName="Dark Styl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897" autoAdjust="0"/>
    <p:restoredTop sz="79369" autoAdjust="0"/>
  </p:normalViewPr>
  <p:slideViewPr>
    <p:cSldViewPr snapToGrid="0" snapToObjects="1">
      <p:cViewPr>
        <p:scale>
          <a:sx n="90" d="100"/>
          <a:sy n="90" d="100"/>
        </p:scale>
        <p:origin x="28" y="-136"/>
      </p:cViewPr>
      <p:guideLst>
        <p:guide orient="horz" pos="4124"/>
        <p:guide orient="horz" pos="180"/>
        <p:guide pos="3840"/>
        <p:guide pos="455"/>
        <p:guide pos="7225"/>
        <p:guide orient="horz" pos="231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24" d="100"/>
        <a:sy n="24" d="100"/>
      </p:scale>
      <p:origin x="0" y="2544"/>
    </p:cViewPr>
  </p:sorterViewPr>
  <p:notesViewPr>
    <p:cSldViewPr snapToGrid="0" snapToObjects="1">
      <p:cViewPr varScale="1">
        <p:scale>
          <a:sx n="86" d="100"/>
          <a:sy n="86" d="100"/>
        </p:scale>
        <p:origin x="3864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10" Type="http://schemas.microsoft.com/office/2015/10/relationships/revisionInfo" Target="revisionInfo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F0D10F59-8ACC-4663-8C2A-570A112049E0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4637D57-B97E-42F5-8476-EB81689E0E29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1914A51-A0F1-466D-A658-8BC31F3D95A0}" type="datetimeFigureOut">
              <a:rPr lang="en-US" smtClean="0"/>
              <a:pPr/>
              <a:t>7/22/2025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F9899B3-B33A-4EA9-8156-CF1990109B3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8324FE4-251C-4954-A1CB-FDB3EA793B8A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CDEA3E-21B6-4F73-B86D-EC95D80D774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926356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Calibri Light"/>
              </a:defRPr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Calibri Light"/>
              </a:defRPr>
            </a:lvl1pPr>
          </a:lstStyle>
          <a:p>
            <a:fld id="{EFC10EE1-B198-C942-8235-326C972CBB30}" type="datetimeFigureOut">
              <a:rPr lang="en-US" smtClean="0"/>
              <a:pPr/>
              <a:t>7/22/2025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Calibri Light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Calibri Light"/>
              </a:defRPr>
            </a:lvl1pPr>
          </a:lstStyle>
          <a:p>
            <a:fld id="{006BE02D-20C0-F840-AFAC-BEA99C74FDC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32891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097" rtl="0" eaLnBrk="1" latinLnBrk="0" hangingPunct="1">
      <a:defRPr sz="1200" kern="1200">
        <a:solidFill>
          <a:schemeClr val="tx1"/>
        </a:solidFill>
        <a:latin typeface="Calibri Light"/>
        <a:ea typeface="+mn-ea"/>
        <a:cs typeface="+mn-cs"/>
      </a:defRPr>
    </a:lvl1pPr>
    <a:lvl2pPr marL="457097" algn="l" defTabSz="457097" rtl="0" eaLnBrk="1" latinLnBrk="0" hangingPunct="1">
      <a:defRPr sz="1200" kern="1200">
        <a:solidFill>
          <a:schemeClr val="tx1"/>
        </a:solidFill>
        <a:latin typeface="Calibri Light"/>
        <a:ea typeface="+mn-ea"/>
        <a:cs typeface="+mn-cs"/>
      </a:defRPr>
    </a:lvl2pPr>
    <a:lvl3pPr marL="914194" algn="l" defTabSz="457097" rtl="0" eaLnBrk="1" latinLnBrk="0" hangingPunct="1">
      <a:defRPr sz="1200" kern="1200">
        <a:solidFill>
          <a:schemeClr val="tx1"/>
        </a:solidFill>
        <a:latin typeface="Calibri Light"/>
        <a:ea typeface="+mn-ea"/>
        <a:cs typeface="+mn-cs"/>
      </a:defRPr>
    </a:lvl3pPr>
    <a:lvl4pPr marL="1371291" algn="l" defTabSz="457097" rtl="0" eaLnBrk="1" latinLnBrk="0" hangingPunct="1">
      <a:defRPr sz="1200" kern="1200">
        <a:solidFill>
          <a:schemeClr val="tx1"/>
        </a:solidFill>
        <a:latin typeface="Calibri Light"/>
        <a:ea typeface="+mn-ea"/>
        <a:cs typeface="+mn-cs"/>
      </a:defRPr>
    </a:lvl4pPr>
    <a:lvl5pPr marL="1828389" algn="l" defTabSz="457097" rtl="0" eaLnBrk="1" latinLnBrk="0" hangingPunct="1">
      <a:defRPr sz="1200" kern="1200">
        <a:solidFill>
          <a:schemeClr val="tx1"/>
        </a:solidFill>
        <a:latin typeface="Calibri Light"/>
        <a:ea typeface="+mn-ea"/>
        <a:cs typeface="+mn-cs"/>
      </a:defRPr>
    </a:lvl5pPr>
    <a:lvl6pPr marL="2285486" algn="l" defTabSz="45709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2583" algn="l" defTabSz="45709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199680" algn="l" defTabSz="45709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6777" algn="l" defTabSz="45709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9654E6-C869-47DD-9122-F479F6A070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9378" y="392291"/>
            <a:ext cx="8533245" cy="647054"/>
          </a:xfrm>
        </p:spPr>
        <p:txBody>
          <a:bodyPr>
            <a:normAutofit/>
          </a:bodyPr>
          <a:lstStyle>
            <a:lvl1pPr algn="ctr">
              <a:defRPr sz="3200" b="1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Footer Placeholder 4">
            <a:extLst>
              <a:ext uri="{FF2B5EF4-FFF2-40B4-BE49-F238E27FC236}">
                <a16:creationId xmlns:a16="http://schemas.microsoft.com/office/drawing/2014/main" id="{B3A672EE-90E8-4860-A6D6-22159C48E38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38419" y="6356350"/>
            <a:ext cx="105151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Copyright 2020 Advanced &amp; Wise Technology Corp. All nights reserved.</a:t>
            </a:r>
          </a:p>
        </p:txBody>
      </p: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5A8601D3-507B-4164-A6A1-4B0DD56554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419" y="1432800"/>
            <a:ext cx="10515164" cy="474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4274187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go_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9654E6-C869-47DD-9122-F479F6A070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9379" y="392291"/>
            <a:ext cx="8533245" cy="647054"/>
          </a:xfrm>
        </p:spPr>
        <p:txBody>
          <a:bodyPr>
            <a:normAutofit/>
          </a:bodyPr>
          <a:lstStyle>
            <a:lvl1pPr algn="ctr">
              <a:defRPr sz="3200" b="1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FB11E823-C0BF-4055-9DBD-05811B05DA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418" y="1432800"/>
            <a:ext cx="10515164" cy="474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5EFF63A-41E6-4B8F-B98D-457FAE2AB27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Copyright 2020 Advanced &amp; Wise Technology Corp. All nights reserved.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ED6EFE67-9631-2BA5-70C1-786E95D2C03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8400" y="252000"/>
            <a:ext cx="967846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29253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go_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9654E6-C869-47DD-9122-F479F6A070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9378" y="392291"/>
            <a:ext cx="8533245" cy="647054"/>
          </a:xfrm>
        </p:spPr>
        <p:txBody>
          <a:bodyPr>
            <a:normAutofit/>
          </a:bodyPr>
          <a:lstStyle>
            <a:lvl1pPr algn="ctr">
              <a:defRPr sz="3200" b="1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FB11E823-C0BF-4055-9DBD-05811B05DA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419" y="1432800"/>
            <a:ext cx="10515164" cy="474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5EFF63A-41E6-4B8F-B98D-457FAE2AB27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Copyright 2020 Advanced &amp; Wise Technology Corp. All nights reserved.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48B69E70-10BD-BF96-E194-5D5164E12BC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000" y="252000"/>
            <a:ext cx="967846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89225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go_Left_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9654E6-C869-47DD-9122-F479F6A070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9378" y="392291"/>
            <a:ext cx="8533245" cy="647054"/>
          </a:xfrm>
        </p:spPr>
        <p:txBody>
          <a:bodyPr>
            <a:normAutofit/>
          </a:bodyPr>
          <a:lstStyle>
            <a:lvl1pPr algn="ctr">
              <a:defRPr sz="3200" b="1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FB11E823-C0BF-4055-9DBD-05811B05DA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419" y="1588654"/>
            <a:ext cx="10515164" cy="45889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5EFF63A-41E6-4B8F-B98D-457FAE2AB27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Copyright 2020 Advanced &amp; Wise Technology Corp. All nights reserved.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C5483E2-CB6B-4E60-8A90-A1FBC75CCCDF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496000" y="1050713"/>
            <a:ext cx="7200000" cy="276999"/>
          </a:xfrm>
        </p:spPr>
        <p:txBody>
          <a:bodyPr wrap="none" lIns="0" tIns="0" rIns="0" bIns="0">
            <a:noAutofit/>
          </a:bodyPr>
          <a:lstStyle>
            <a:lvl1pPr marL="0" indent="0" algn="ctr">
              <a:buNone/>
              <a:defRPr sz="2000"/>
            </a:lvl1pPr>
            <a:lvl2pPr marL="360362" indent="0">
              <a:buNone/>
              <a:defRPr/>
            </a:lvl2pPr>
            <a:lvl3pPr marL="720725" indent="0">
              <a:buNone/>
              <a:defRPr/>
            </a:lvl3pPr>
            <a:lvl4pPr marL="968375" indent="0">
              <a:buNone/>
              <a:defRPr/>
            </a:lvl4pPr>
          </a:lstStyle>
          <a:p>
            <a:pPr lvl="0"/>
            <a:r>
              <a:rPr lang="en-US" dirty="0"/>
              <a:t>Sub title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000FBA0C-B75C-5ED8-761F-C974D4BE059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000" y="252000"/>
            <a:ext cx="967846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01571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4C76148-CB4A-4BF5-86BE-529CC21C75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33600" y="392400"/>
            <a:ext cx="8532000" cy="648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2205E85-911A-4249-9511-5C107FE323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419" y="1432800"/>
            <a:ext cx="10515164" cy="474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D6C5E0-FBC6-410C-9729-A06754CC55F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38419" y="6356350"/>
            <a:ext cx="105151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Copyright 2020 Advanced &amp; Wise Technology Corp. All nights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5236240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1" r:id="rId1"/>
    <p:sldLayoutId id="2147483760" r:id="rId2"/>
    <p:sldLayoutId id="2147483763" r:id="rId3"/>
    <p:sldLayoutId id="2147483764" r:id="rId4"/>
  </p:sldLayoutIdLst>
  <p:txStyles>
    <p:titleStyle>
      <a:lvl1pPr algn="ctr" defTabSz="457189" rtl="0" eaLnBrk="1" latinLnBrk="0" hangingPunct="1">
        <a:lnSpc>
          <a:spcPct val="90000"/>
        </a:lnSpc>
        <a:spcBef>
          <a:spcPct val="0"/>
        </a:spcBef>
        <a:buNone/>
        <a:defRPr sz="3200" b="1" kern="1200">
          <a:solidFill>
            <a:schemeClr val="tx1"/>
          </a:solidFill>
          <a:latin typeface="+mn-lt"/>
          <a:ea typeface="+mj-ea"/>
          <a:cs typeface="+mj-cs"/>
        </a:defRPr>
      </a:lvl1pPr>
    </p:titleStyle>
    <p:bodyStyle>
      <a:lvl1pPr marL="266700" indent="-266700" algn="l" defTabSz="45718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28650" indent="-268288" algn="l" defTabSz="457189" rtl="0" eaLnBrk="1" latinLnBrk="0" hangingPunct="1">
        <a:lnSpc>
          <a:spcPct val="90000"/>
        </a:lnSpc>
        <a:spcBef>
          <a:spcPts val="251"/>
        </a:spcBef>
        <a:buFont typeface="Wingdings" panose="05000000000000000000" pitchFamily="2" charset="2"/>
        <a:buChar char="§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95350" indent="-174625" algn="l" defTabSz="457189" rtl="0" eaLnBrk="1" latinLnBrk="0" hangingPunct="1">
        <a:lnSpc>
          <a:spcPct val="90000"/>
        </a:lnSpc>
        <a:spcBef>
          <a:spcPts val="251"/>
        </a:spcBef>
        <a:buFont typeface="Calibri" panose="020F0502020204030204" pitchFamily="34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81088" indent="-112713" algn="l" defTabSz="457189" rtl="0" eaLnBrk="1" latinLnBrk="0" hangingPunct="1">
        <a:lnSpc>
          <a:spcPct val="90000"/>
        </a:lnSpc>
        <a:spcBef>
          <a:spcPts val="251"/>
        </a:spcBef>
        <a:buFont typeface="Calibri" panose="020F0502020204030204" pitchFamily="34" charset="0"/>
        <a:buChar char="‐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55713" indent="-112713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257269" indent="-114297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6pPr>
      <a:lvl7pPr marL="1485863" indent="-114297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7pPr>
      <a:lvl8pPr marL="1714457" indent="-114297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8pPr>
      <a:lvl9pPr marL="1943051" indent="-114297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1pPr>
      <a:lvl2pPr marL="228594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2pPr>
      <a:lvl3pPr marL="457189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3pPr>
      <a:lvl4pPr marL="685783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4pPr>
      <a:lvl5pPr marL="914377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5pPr>
      <a:lvl6pPr marL="1142971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6pPr>
      <a:lvl7pPr marL="1371566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7pPr>
      <a:lvl8pPr marL="1600160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8pPr>
      <a:lvl9pPr marL="1828754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infineon.com/assets/row/public/documents/30/45/infineon-psoc-edge-e84-productbrief-en.pdf" TargetMode="External"/><Relationship Id="rId2" Type="http://schemas.openxmlformats.org/officeDocument/2006/relationships/hyperlink" Target="https://www.arm.com/en/technologies/helium" TargetMode="Externa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339F4E-E5CE-F3A2-7292-751AB694E3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5D2FEA-04EB-5E5E-12C3-E770DE830D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9378" y="147491"/>
            <a:ext cx="8704222" cy="647054"/>
          </a:xfrm>
        </p:spPr>
        <p:txBody>
          <a:bodyPr>
            <a:normAutofit/>
          </a:bodyPr>
          <a:lstStyle/>
          <a:p>
            <a:r>
              <a:rPr lang="en-US" altLang="zh-TW" sz="2800" dirty="0" err="1"/>
              <a:t>Macnica</a:t>
            </a:r>
            <a:r>
              <a:rPr lang="en-US" altLang="zh-TW" sz="2800" dirty="0"/>
              <a:t>-Non Automotive Q&amp;A</a:t>
            </a:r>
            <a:endParaRPr lang="en-US" sz="2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D254FA-9136-8599-3A8A-769B7F7BA5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8057" y="1015200"/>
            <a:ext cx="11491199" cy="5428800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lang="en-US" altLang="zh-TW" sz="4800" dirty="0"/>
              <a:t>TEAC‘s IC recorder  , PSOC MCU</a:t>
            </a:r>
            <a:r>
              <a:rPr lang="en-US" altLang="ja-JP" sz="4800" dirty="0"/>
              <a:t>(</a:t>
            </a:r>
            <a:r>
              <a:rPr lang="en-US" altLang="ja-JP" sz="4800" dirty="0">
                <a:solidFill>
                  <a:srgbClr val="FF0000"/>
                </a:solidFill>
              </a:rPr>
              <a:t>Edge</a:t>
            </a:r>
            <a:r>
              <a:rPr lang="ja-JP" altLang="en-US" sz="4800" dirty="0">
                <a:solidFill>
                  <a:srgbClr val="FF0000"/>
                </a:solidFill>
              </a:rPr>
              <a:t>→</a:t>
            </a:r>
            <a:r>
              <a:rPr lang="en-US" altLang="ja-JP" sz="4800" dirty="0">
                <a:solidFill>
                  <a:srgbClr val="FF0000"/>
                </a:solidFill>
              </a:rPr>
              <a:t>6</a:t>
            </a:r>
            <a:r>
              <a:rPr lang="en-US" altLang="ja-JP" sz="4800" dirty="0"/>
              <a:t>)</a:t>
            </a:r>
            <a:r>
              <a:rPr lang="en-US" altLang="zh-TW" sz="4800" dirty="0"/>
              <a:t>, CYW55513 </a:t>
            </a:r>
            <a:r>
              <a:rPr lang="en-US" altLang="ja-JP" sz="4800" dirty="0"/>
              <a:t>(</a:t>
            </a:r>
            <a:r>
              <a:rPr lang="en-US" altLang="ja-JP" sz="4800" dirty="0">
                <a:solidFill>
                  <a:srgbClr val="FF0000"/>
                </a:solidFill>
              </a:rPr>
              <a:t>pending</a:t>
            </a:r>
            <a:r>
              <a:rPr lang="en-US" altLang="ja-JP" sz="4800" dirty="0"/>
              <a:t>)</a:t>
            </a:r>
            <a:endParaRPr lang="zh-TW" altLang="zh-TW" sz="4800" dirty="0"/>
          </a:p>
          <a:p>
            <a:pPr marL="0" indent="0">
              <a:buNone/>
            </a:pPr>
            <a:r>
              <a:rPr lang="en-US" altLang="zh-TW" sz="4800" dirty="0"/>
              <a:t> </a:t>
            </a:r>
            <a:endParaRPr lang="zh-TW" altLang="zh-TW" sz="4800" dirty="0"/>
          </a:p>
          <a:p>
            <a:pPr marL="0" indent="0">
              <a:buNone/>
            </a:pPr>
            <a:r>
              <a:rPr lang="en-US" altLang="zh-TW" sz="4800" dirty="0"/>
              <a:t>1. Wind noise ( No EC, right ? ) ,   Beamforming ( Two Mic ) ?  </a:t>
            </a:r>
          </a:p>
          <a:p>
            <a:pPr marL="0" indent="0">
              <a:buNone/>
            </a:pPr>
            <a:r>
              <a:rPr lang="en-US" altLang="zh-TW" sz="4800" dirty="0"/>
              <a:t>     DSP </a:t>
            </a:r>
            <a:r>
              <a:rPr lang="en-US" altLang="zh-TW" sz="4800" strike="sngStrike" dirty="0">
                <a:solidFill>
                  <a:schemeClr val="accent4">
                    <a:lumMod val="75000"/>
                  </a:schemeClr>
                </a:solidFill>
              </a:rPr>
              <a:t>inside</a:t>
            </a:r>
            <a:r>
              <a:rPr lang="en-US" altLang="zh-TW" sz="4800" dirty="0">
                <a:solidFill>
                  <a:schemeClr val="accent4">
                    <a:lumMod val="75000"/>
                  </a:schemeClr>
                </a:solidFill>
              </a:rPr>
              <a:t> o</a:t>
            </a:r>
            <a:r>
              <a:rPr lang="en-US" altLang="ja-JP" sz="4800" dirty="0">
                <a:solidFill>
                  <a:schemeClr val="accent4">
                    <a:lumMod val="75000"/>
                  </a:schemeClr>
                </a:solidFill>
              </a:rPr>
              <a:t>utside</a:t>
            </a:r>
            <a:r>
              <a:rPr lang="en-US" altLang="zh-TW" sz="4800" dirty="0">
                <a:solidFill>
                  <a:schemeClr val="accent4">
                    <a:lumMod val="75000"/>
                  </a:schemeClr>
                </a:solidFill>
              </a:rPr>
              <a:t> </a:t>
            </a:r>
            <a:r>
              <a:rPr lang="en-US" altLang="zh-TW" sz="4800" dirty="0"/>
              <a:t>like FF or porting to MCU?</a:t>
            </a:r>
            <a:r>
              <a:rPr lang="ja-JP" altLang="en-US" sz="4800" dirty="0"/>
              <a:t>：</a:t>
            </a:r>
            <a:r>
              <a:rPr lang="en-US" altLang="ja-JP" sz="4800" dirty="0">
                <a:solidFill>
                  <a:srgbClr val="FF0000"/>
                </a:solidFill>
              </a:rPr>
              <a:t>Needs porting to ARM M4F Core on PSOC6.</a:t>
            </a:r>
            <a:endParaRPr lang="zh-TW" altLang="zh-TW" sz="4800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altLang="zh-TW" sz="4800" dirty="0"/>
              <a:t>     If DSP, which one with what functions?  : </a:t>
            </a:r>
            <a:r>
              <a:rPr lang="en-US" altLang="zh-TW" sz="4800" dirty="0">
                <a:solidFill>
                  <a:srgbClr val="FF0000"/>
                </a:solidFill>
              </a:rPr>
              <a:t>Initially, operation must be confirmed using the ARM standard DSP (Helium).</a:t>
            </a:r>
            <a:r>
              <a:rPr lang="ja-JP" altLang="en-US" sz="4800" dirty="0">
                <a:solidFill>
                  <a:srgbClr val="FF0000"/>
                </a:solidFill>
              </a:rPr>
              <a:t>　</a:t>
            </a:r>
            <a:endParaRPr lang="en-US" altLang="ja-JP" sz="4800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altLang="ja-JP" sz="4800" dirty="0">
                <a:solidFill>
                  <a:srgbClr val="FF0000"/>
                </a:solidFill>
              </a:rPr>
              <a:t>                                                                              ※</a:t>
            </a:r>
            <a:r>
              <a:rPr lang="en-US" altLang="ja-JP" sz="4800" dirty="0">
                <a:hlinkClick r:id="rId2"/>
              </a:rPr>
              <a:t>Helium Technology – Arm®</a:t>
            </a:r>
            <a:endParaRPr lang="zh-TW" altLang="zh-TW" sz="4800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altLang="zh-TW" sz="4800" b="1" dirty="0">
                <a:solidFill>
                  <a:schemeClr val="accent4">
                    <a:lumMod val="75000"/>
                  </a:schemeClr>
                </a:solidFill>
              </a:rPr>
              <a:t>     </a:t>
            </a:r>
            <a:r>
              <a:rPr lang="en-US" altLang="ja-JP" sz="4800" b="1" dirty="0">
                <a:solidFill>
                  <a:schemeClr val="accent4">
                    <a:lumMod val="75000"/>
                  </a:schemeClr>
                </a:solidFill>
              </a:rPr>
              <a:t>※PSOC Edge E84 is a product that incorporates an ARM M55 (400MHz) + Helium DSP + M33 (200MHz). </a:t>
            </a:r>
          </a:p>
          <a:p>
            <a:pPr marL="0" indent="0">
              <a:buNone/>
            </a:pPr>
            <a:r>
              <a:rPr lang="en-US" altLang="ja-JP" sz="4800" b="1" dirty="0">
                <a:solidFill>
                  <a:schemeClr val="accent4">
                    <a:lumMod val="75000"/>
                  </a:schemeClr>
                </a:solidFill>
              </a:rPr>
              <a:t>          I think </a:t>
            </a:r>
            <a:r>
              <a:rPr lang="en-US" altLang="ja-JP" sz="4800" b="1" dirty="0" err="1">
                <a:solidFill>
                  <a:schemeClr val="accent4">
                    <a:lumMod val="75000"/>
                  </a:schemeClr>
                </a:solidFill>
              </a:rPr>
              <a:t>Macnica</a:t>
            </a:r>
            <a:r>
              <a:rPr lang="en-US" altLang="ja-JP" sz="4800" b="1" dirty="0">
                <a:solidFill>
                  <a:schemeClr val="accent4">
                    <a:lumMod val="75000"/>
                  </a:schemeClr>
                </a:solidFill>
              </a:rPr>
              <a:t> recommends this product to TEAC. </a:t>
            </a:r>
            <a:r>
              <a:rPr lang="en-US" altLang="ja-JP" sz="4800" dirty="0">
                <a:hlinkClick r:id="rId3"/>
              </a:rPr>
              <a:t>PSOC(TM) Edge E84 Microcontrollers Product Brief</a:t>
            </a:r>
            <a:endParaRPr lang="en-US" altLang="zh-TW" sz="4800" b="1" dirty="0">
              <a:solidFill>
                <a:schemeClr val="accent4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ja-JP" altLang="en-US" sz="4800" dirty="0"/>
              <a:t>　</a:t>
            </a:r>
            <a:r>
              <a:rPr lang="en-US" altLang="zh-TW" sz="4800" dirty="0"/>
              <a:t>How to go further, like FF providing PC tool to verify as the first step ?</a:t>
            </a:r>
          </a:p>
          <a:p>
            <a:pPr marL="0" indent="0">
              <a:buNone/>
            </a:pPr>
            <a:r>
              <a:rPr lang="ja-JP" altLang="en-US" sz="4800" dirty="0"/>
              <a:t>　</a:t>
            </a:r>
            <a:r>
              <a:rPr lang="en-US" altLang="ja-JP" sz="4800" dirty="0">
                <a:solidFill>
                  <a:srgbClr val="FF0000"/>
                </a:solidFill>
              </a:rPr>
              <a:t>First of all, we need proof (explanation) that </a:t>
            </a:r>
            <a:r>
              <a:rPr lang="en-US" altLang="ja-JP" sz="4800" strike="sngStrike" dirty="0">
                <a:solidFill>
                  <a:schemeClr val="accent4">
                    <a:lumMod val="75000"/>
                  </a:schemeClr>
                </a:solidFill>
              </a:rPr>
              <a:t>EC</a:t>
            </a:r>
            <a:r>
              <a:rPr lang="en-US" altLang="ja-JP" sz="4800" dirty="0">
                <a:solidFill>
                  <a:srgbClr val="FF0000"/>
                </a:solidFill>
              </a:rPr>
              <a:t>NR works on the ARM M4F Core. If it works, we also need to explain the CPU load rate.</a:t>
            </a:r>
          </a:p>
          <a:p>
            <a:pPr marL="0" indent="0">
              <a:buNone/>
            </a:pPr>
            <a:r>
              <a:rPr lang="en-US" altLang="ja-JP" sz="4800" dirty="0">
                <a:solidFill>
                  <a:srgbClr val="FF0000"/>
                </a:solidFill>
              </a:rPr>
              <a:t>    If this explanation can be provided, </a:t>
            </a:r>
            <a:r>
              <a:rPr lang="en-US" altLang="ja-JP" sz="4800" dirty="0" err="1">
                <a:solidFill>
                  <a:srgbClr val="FF0000"/>
                </a:solidFill>
              </a:rPr>
              <a:t>Macnica</a:t>
            </a:r>
            <a:r>
              <a:rPr lang="en-US" altLang="ja-JP" sz="4800" dirty="0">
                <a:solidFill>
                  <a:srgbClr val="FF0000"/>
                </a:solidFill>
              </a:rPr>
              <a:t> will introduce A&amp;W to TEAC.</a:t>
            </a:r>
          </a:p>
          <a:p>
            <a:pPr marL="0" indent="0">
              <a:buNone/>
            </a:pPr>
            <a:r>
              <a:rPr lang="zh-TW" altLang="en-US" sz="4800" dirty="0">
                <a:solidFill>
                  <a:srgbClr val="FF0000"/>
                </a:solidFill>
              </a:rPr>
              <a:t>    </a:t>
            </a:r>
            <a:r>
              <a:rPr lang="en-US" altLang="zh-TW" sz="4800" dirty="0"/>
              <a:t> </a:t>
            </a:r>
            <a:r>
              <a:rPr lang="en-US" altLang="zh-TW" sz="4800" strike="sngStrike" dirty="0">
                <a:solidFill>
                  <a:schemeClr val="accent4">
                    <a:lumMod val="75000"/>
                  </a:schemeClr>
                </a:solidFill>
              </a:rPr>
              <a:t>EC</a:t>
            </a:r>
            <a:r>
              <a:rPr lang="en-US" altLang="zh-TW" sz="4800" dirty="0"/>
              <a:t>NR can’t porting on ARM M4F , Try porting on PSOC DSP </a:t>
            </a:r>
          </a:p>
          <a:p>
            <a:pPr marL="0" indent="0">
              <a:buNone/>
            </a:pPr>
            <a:r>
              <a:rPr lang="en-US" altLang="zh-TW" sz="4800" dirty="0"/>
              <a:t>     TEAC current device has </a:t>
            </a:r>
            <a:r>
              <a:rPr lang="en-US" altLang="zh-TW" sz="4800" strike="sngStrike" dirty="0">
                <a:solidFill>
                  <a:schemeClr val="accent4">
                    <a:lumMod val="75000"/>
                  </a:schemeClr>
                </a:solidFill>
              </a:rPr>
              <a:t>EC</a:t>
            </a:r>
            <a:r>
              <a:rPr lang="en-US" altLang="zh-TW" sz="4800" dirty="0"/>
              <a:t>NR function ? If has use SW or DSP solution </a:t>
            </a:r>
          </a:p>
          <a:p>
            <a:pPr marL="0" indent="0">
              <a:buNone/>
            </a:pPr>
            <a:r>
              <a:rPr lang="en-US" altLang="zh-TW" sz="4800" dirty="0">
                <a:solidFill>
                  <a:schemeClr val="accent4">
                    <a:lumMod val="75000"/>
                  </a:schemeClr>
                </a:solidFill>
              </a:rPr>
              <a:t>     I heard from </a:t>
            </a:r>
            <a:r>
              <a:rPr lang="en-US" altLang="zh-TW" sz="4800" dirty="0" err="1">
                <a:solidFill>
                  <a:schemeClr val="accent4">
                    <a:lumMod val="75000"/>
                  </a:schemeClr>
                </a:solidFill>
              </a:rPr>
              <a:t>Macnica</a:t>
            </a:r>
            <a:r>
              <a:rPr lang="en-US" altLang="zh-TW" sz="4800" dirty="0">
                <a:solidFill>
                  <a:schemeClr val="accent4">
                    <a:lumMod val="75000"/>
                  </a:schemeClr>
                </a:solidFill>
              </a:rPr>
              <a:t> that existing products support NR using NXP SOC + DSP.</a:t>
            </a:r>
          </a:p>
          <a:p>
            <a:pPr marL="0" indent="0">
              <a:buNone/>
            </a:pPr>
            <a:r>
              <a:rPr lang="ja-JP" altLang="en-US" sz="4800" b="1" dirty="0">
                <a:solidFill>
                  <a:schemeClr val="accent4">
                    <a:lumMod val="75000"/>
                  </a:schemeClr>
                </a:solidFill>
              </a:rPr>
              <a:t>　</a:t>
            </a:r>
            <a:r>
              <a:rPr lang="en-US" altLang="ja-JP" sz="4800" b="1" dirty="0">
                <a:solidFill>
                  <a:schemeClr val="accent4">
                    <a:lumMod val="75000"/>
                  </a:schemeClr>
                </a:solidFill>
              </a:rPr>
              <a:t>I would like to propose to </a:t>
            </a:r>
            <a:r>
              <a:rPr lang="en-US" altLang="ja-JP" sz="4800" b="1" dirty="0" err="1">
                <a:solidFill>
                  <a:schemeClr val="accent4">
                    <a:lumMod val="75000"/>
                  </a:schemeClr>
                </a:solidFill>
              </a:rPr>
              <a:t>Macnica</a:t>
            </a:r>
            <a:r>
              <a:rPr lang="en-US" altLang="ja-JP" sz="4800" b="1" dirty="0">
                <a:solidFill>
                  <a:schemeClr val="accent4">
                    <a:lumMod val="75000"/>
                  </a:schemeClr>
                </a:solidFill>
              </a:rPr>
              <a:t> that A&amp;W visit TEAC to confirm more detailed NR/WNR specification requirements</a:t>
            </a:r>
            <a:r>
              <a:rPr lang="en-US" altLang="ja-JP" sz="4800" dirty="0">
                <a:solidFill>
                  <a:schemeClr val="accent4">
                    <a:lumMod val="75000"/>
                  </a:schemeClr>
                </a:solidFill>
              </a:rPr>
              <a:t>.</a:t>
            </a:r>
            <a:endParaRPr lang="en-US" altLang="zh-TW" sz="4800" dirty="0"/>
          </a:p>
          <a:p>
            <a:pPr marL="0" indent="0">
              <a:buNone/>
            </a:pPr>
            <a:r>
              <a:rPr lang="en-US" altLang="zh-TW" sz="4800" dirty="0"/>
              <a:t>   </a:t>
            </a:r>
            <a:endParaRPr lang="zh-TW" altLang="zh-TW" sz="4800" dirty="0"/>
          </a:p>
          <a:p>
            <a:pPr marL="0" indent="0">
              <a:buNone/>
            </a:pPr>
            <a:r>
              <a:rPr lang="en-US" altLang="zh-TW" sz="4800" dirty="0"/>
              <a:t>2</a:t>
            </a:r>
            <a:r>
              <a:rPr lang="en-US" altLang="zh-TW" sz="4800" dirty="0">
                <a:highlight>
                  <a:srgbClr val="F2F2F2"/>
                </a:highlight>
              </a:rPr>
              <a:t>. </a:t>
            </a:r>
            <a:r>
              <a:rPr lang="en-US" altLang="zh-TW" sz="4800" dirty="0">
                <a:solidFill>
                  <a:schemeClr val="bg1">
                    <a:lumMod val="75000"/>
                  </a:schemeClr>
                </a:solidFill>
                <a:highlight>
                  <a:srgbClr val="F2F2F2"/>
                </a:highlight>
              </a:rPr>
              <a:t>BT Stack:</a:t>
            </a:r>
            <a:endParaRPr lang="zh-TW" altLang="zh-TW" sz="4800" dirty="0">
              <a:solidFill>
                <a:schemeClr val="bg1">
                  <a:lumMod val="75000"/>
                </a:schemeClr>
              </a:solidFill>
              <a:highlight>
                <a:srgbClr val="F2F2F2"/>
              </a:highlight>
            </a:endParaRPr>
          </a:p>
          <a:p>
            <a:pPr marL="0" indent="0">
              <a:buNone/>
            </a:pPr>
            <a:r>
              <a:rPr lang="en-US" altLang="zh-TW" sz="4800" dirty="0">
                <a:solidFill>
                  <a:schemeClr val="bg1">
                    <a:lumMod val="75000"/>
                  </a:schemeClr>
                </a:solidFill>
                <a:highlight>
                  <a:srgbClr val="F2F2F2"/>
                </a:highlight>
              </a:rPr>
              <a:t>       CYW55513 is HCI type combo chip has LC3 codec inside .</a:t>
            </a:r>
          </a:p>
          <a:p>
            <a:pPr marL="0" indent="0">
              <a:buNone/>
            </a:pPr>
            <a:r>
              <a:rPr lang="en-US" altLang="zh-TW" sz="4800" dirty="0">
                <a:solidFill>
                  <a:schemeClr val="bg1">
                    <a:lumMod val="75000"/>
                  </a:schemeClr>
                </a:solidFill>
                <a:highlight>
                  <a:srgbClr val="F2F2F2"/>
                </a:highlight>
              </a:rPr>
              <a:t>        What Bluetooth functions does the customer's product require? Which SoC should it be placed in? </a:t>
            </a:r>
            <a:endParaRPr lang="zh-TW" altLang="zh-TW" sz="4800" dirty="0">
              <a:solidFill>
                <a:schemeClr val="bg1">
                  <a:lumMod val="75000"/>
                </a:schemeClr>
              </a:solidFill>
              <a:highlight>
                <a:srgbClr val="F2F2F2"/>
              </a:highlight>
            </a:endParaRPr>
          </a:p>
          <a:p>
            <a:pPr marL="0" indent="0">
              <a:buNone/>
            </a:pPr>
            <a:r>
              <a:rPr lang="en-US" altLang="zh-TW" sz="4800" dirty="0">
                <a:solidFill>
                  <a:schemeClr val="bg1">
                    <a:lumMod val="75000"/>
                  </a:schemeClr>
                </a:solidFill>
                <a:highlight>
                  <a:srgbClr val="F2F2F2"/>
                </a:highlight>
              </a:rPr>
              <a:t> </a:t>
            </a:r>
            <a:endParaRPr lang="zh-TW" altLang="zh-TW" sz="4800" dirty="0">
              <a:solidFill>
                <a:schemeClr val="bg1">
                  <a:lumMod val="75000"/>
                </a:schemeClr>
              </a:solidFill>
              <a:highlight>
                <a:srgbClr val="F2F2F2"/>
              </a:highlight>
            </a:endParaRPr>
          </a:p>
          <a:p>
            <a:pPr marL="0" indent="0">
              <a:buNone/>
            </a:pPr>
            <a:r>
              <a:rPr lang="en-US" altLang="zh-TW" sz="4800" dirty="0">
                <a:solidFill>
                  <a:schemeClr val="bg1">
                    <a:lumMod val="75000"/>
                  </a:schemeClr>
                </a:solidFill>
                <a:highlight>
                  <a:srgbClr val="F2F2F2"/>
                </a:highlight>
              </a:rPr>
              <a:t>Note: 1. if Wind noise/beamforming situation is like FF, please talk with Morishita </a:t>
            </a:r>
            <a:r>
              <a:rPr lang="en-US" altLang="zh-TW" sz="4800" dirty="0" err="1">
                <a:solidFill>
                  <a:schemeClr val="bg1">
                    <a:lumMod val="75000"/>
                  </a:schemeClr>
                </a:solidFill>
                <a:highlight>
                  <a:srgbClr val="F2F2F2"/>
                </a:highlight>
              </a:rPr>
              <a:t>san</a:t>
            </a:r>
            <a:r>
              <a:rPr lang="en-US" altLang="zh-TW" sz="4800" dirty="0">
                <a:solidFill>
                  <a:schemeClr val="bg1">
                    <a:lumMod val="75000"/>
                  </a:schemeClr>
                </a:solidFill>
                <a:highlight>
                  <a:srgbClr val="F2F2F2"/>
                </a:highlight>
              </a:rPr>
              <a:t> to apply the similar</a:t>
            </a:r>
          </a:p>
          <a:p>
            <a:pPr marL="0" indent="0">
              <a:buNone/>
            </a:pPr>
            <a:r>
              <a:rPr lang="en-US" altLang="zh-TW" sz="4800" dirty="0">
                <a:solidFill>
                  <a:schemeClr val="bg1">
                    <a:lumMod val="75000"/>
                  </a:schemeClr>
                </a:solidFill>
                <a:highlight>
                  <a:srgbClr val="F2F2F2"/>
                </a:highlight>
              </a:rPr>
              <a:t>              actions. And, I judge the requirement will be stricter than for FF, since TEAC said it was a very</a:t>
            </a:r>
          </a:p>
          <a:p>
            <a:pPr marL="0" indent="0">
              <a:buNone/>
            </a:pPr>
            <a:r>
              <a:rPr lang="en-US" altLang="zh-TW" sz="4800" dirty="0">
                <a:solidFill>
                  <a:schemeClr val="bg1">
                    <a:lumMod val="75000"/>
                  </a:schemeClr>
                </a:solidFill>
                <a:highlight>
                  <a:srgbClr val="F2F2F2"/>
                </a:highlight>
              </a:rPr>
              <a:t>              professional product. And, it is really a good target for our Wind noise product roadmap.</a:t>
            </a:r>
          </a:p>
          <a:p>
            <a:pPr marL="0" indent="0">
              <a:buNone/>
            </a:pPr>
            <a:r>
              <a:rPr lang="en-US" altLang="zh-TW" sz="4800" dirty="0">
                <a:solidFill>
                  <a:schemeClr val="bg1">
                    <a:lumMod val="75000"/>
                  </a:schemeClr>
                </a:solidFill>
                <a:highlight>
                  <a:srgbClr val="F2F2F2"/>
                </a:highlight>
              </a:rPr>
              <a:t>           2. LC3 plus (last time visit, TEAC mentioned it was mandatory), if must, license from other company? </a:t>
            </a:r>
            <a:endParaRPr lang="zh-TW" altLang="zh-TW" sz="4800" dirty="0">
              <a:solidFill>
                <a:schemeClr val="bg1">
                  <a:lumMod val="75000"/>
                </a:schemeClr>
              </a:solidFill>
              <a:highlight>
                <a:srgbClr val="F2F2F2"/>
              </a:highlight>
            </a:endParaRPr>
          </a:p>
          <a:p>
            <a:pPr marL="0" indent="0">
              <a:buNone/>
            </a:pPr>
            <a:r>
              <a:rPr lang="en-US" altLang="zh-TW" sz="4800" dirty="0">
                <a:solidFill>
                  <a:schemeClr val="bg1">
                    <a:lumMod val="75000"/>
                  </a:schemeClr>
                </a:solidFill>
                <a:highlight>
                  <a:srgbClr val="F2F2F2"/>
                </a:highlight>
              </a:rPr>
              <a:t>           3. Including YM/Ben to do some prerequisite. </a:t>
            </a:r>
          </a:p>
          <a:p>
            <a:pPr marL="0" indent="0">
              <a:buNone/>
            </a:pPr>
            <a:r>
              <a:rPr lang="ja-JP" altLang="en-US" sz="4800" dirty="0">
                <a:solidFill>
                  <a:schemeClr val="bg1">
                    <a:lumMod val="75000"/>
                  </a:schemeClr>
                </a:solidFill>
                <a:highlight>
                  <a:srgbClr val="F2F2F2"/>
                </a:highlight>
              </a:rPr>
              <a:t>　　</a:t>
            </a:r>
            <a:r>
              <a:rPr lang="en-US" altLang="ja-JP" sz="4800" dirty="0">
                <a:solidFill>
                  <a:schemeClr val="bg1">
                    <a:lumMod val="75000"/>
                  </a:schemeClr>
                </a:solidFill>
                <a:highlight>
                  <a:srgbClr val="F2F2F2"/>
                </a:highlight>
              </a:rPr>
              <a:t>According to </a:t>
            </a:r>
            <a:r>
              <a:rPr lang="en-US" altLang="ja-JP" sz="4800" dirty="0" err="1">
                <a:solidFill>
                  <a:schemeClr val="bg1">
                    <a:lumMod val="75000"/>
                  </a:schemeClr>
                </a:solidFill>
                <a:highlight>
                  <a:srgbClr val="F2F2F2"/>
                </a:highlight>
              </a:rPr>
              <a:t>Macnica</a:t>
            </a:r>
            <a:r>
              <a:rPr lang="en-US" altLang="ja-JP" sz="4800" dirty="0">
                <a:solidFill>
                  <a:schemeClr val="bg1">
                    <a:lumMod val="75000"/>
                  </a:schemeClr>
                </a:solidFill>
                <a:highlight>
                  <a:srgbClr val="F2F2F2"/>
                </a:highlight>
              </a:rPr>
              <a:t>, TEAC's requirements for LE Audio support have weakened in the latest situation, so it is difficult to confirm the detailed requirements.</a:t>
            </a:r>
          </a:p>
          <a:p>
            <a:pPr marL="0" indent="0">
              <a:buNone/>
            </a:pPr>
            <a:r>
              <a:rPr lang="en-US" altLang="ja-JP" sz="4800" dirty="0">
                <a:solidFill>
                  <a:schemeClr val="bg1">
                    <a:lumMod val="75000"/>
                  </a:schemeClr>
                </a:solidFill>
                <a:highlight>
                  <a:srgbClr val="F2F2F2"/>
                </a:highlight>
              </a:rPr>
              <a:t>If you are able to visit TEAC through the introduction of ECNR mentioned above, you may be able to check the status of LE Audio there.</a:t>
            </a:r>
            <a:endParaRPr lang="zh-TW" altLang="zh-TW" sz="4800" dirty="0">
              <a:solidFill>
                <a:schemeClr val="bg1">
                  <a:lumMod val="75000"/>
                </a:schemeClr>
              </a:solidFill>
              <a:highlight>
                <a:srgbClr val="F2F2F2"/>
              </a:highlight>
            </a:endParaRPr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endParaRPr lang="en-US" altLang="zh-TW" sz="1800" dirty="0"/>
          </a:p>
        </p:txBody>
      </p:sp>
    </p:spTree>
    <p:extLst>
      <p:ext uri="{BB962C8B-B14F-4D97-AF65-F5344CB8AC3E}">
        <p14:creationId xmlns:p14="http://schemas.microsoft.com/office/powerpoint/2010/main" val="28151192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FFD1DE4-12FC-24DA-5DB6-34BF5CD9985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D5BEC9-B13D-A0E0-CE4E-24BB0D7D4E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9378" y="147491"/>
            <a:ext cx="8704222" cy="647054"/>
          </a:xfrm>
        </p:spPr>
        <p:txBody>
          <a:bodyPr>
            <a:normAutofit/>
          </a:bodyPr>
          <a:lstStyle/>
          <a:p>
            <a:r>
              <a:rPr lang="en-US" altLang="zh-TW" sz="2800" dirty="0" err="1"/>
              <a:t>Macnica</a:t>
            </a:r>
            <a:r>
              <a:rPr lang="en-US" altLang="zh-TW" sz="2800" dirty="0"/>
              <a:t>-Automotive Q&amp;A</a:t>
            </a:r>
            <a:endParaRPr lang="en-US" sz="2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95AF60-A352-F9C0-DC8A-DC86AC55FA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8400" y="1015200"/>
            <a:ext cx="11491199" cy="5428800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altLang="zh-TW" dirty="0"/>
              <a:t>   4W,major customers related to A&amp;W ? </a:t>
            </a:r>
            <a:r>
              <a:rPr lang="ja-JP" altLang="en-US" dirty="0"/>
              <a:t>：</a:t>
            </a:r>
            <a:r>
              <a:rPr lang="en-US" altLang="ja-JP" dirty="0">
                <a:solidFill>
                  <a:srgbClr val="FF0000"/>
                </a:solidFill>
              </a:rPr>
              <a:t>Hitachi </a:t>
            </a:r>
            <a:r>
              <a:rPr lang="en-US" altLang="ja-JP" dirty="0" err="1">
                <a:solidFill>
                  <a:srgbClr val="FF0000"/>
                </a:solidFill>
              </a:rPr>
              <a:t>Astemo</a:t>
            </a:r>
            <a:r>
              <a:rPr lang="en-US" altLang="ja-JP" dirty="0">
                <a:solidFill>
                  <a:srgbClr val="FF0000"/>
                </a:solidFill>
              </a:rPr>
              <a:t>, PAS, </a:t>
            </a:r>
            <a:endParaRPr lang="en-US" altLang="zh-TW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zh-TW" altLang="zh-TW" dirty="0"/>
          </a:p>
          <a:p>
            <a:pPr marL="0" indent="0">
              <a:buNone/>
            </a:pPr>
            <a:r>
              <a:rPr lang="en-US" altLang="zh-TW" dirty="0"/>
              <a:t>   2W, major customers related to A&amp;W ?</a:t>
            </a:r>
            <a:r>
              <a:rPr lang="ja-JP" altLang="en-US" dirty="0"/>
              <a:t> ：</a:t>
            </a:r>
            <a:r>
              <a:rPr lang="en-US" altLang="ja-JP" dirty="0">
                <a:solidFill>
                  <a:srgbClr val="FF0000"/>
                </a:solidFill>
              </a:rPr>
              <a:t>Hitachi </a:t>
            </a:r>
            <a:r>
              <a:rPr lang="en-US" altLang="ja-JP" dirty="0" err="1">
                <a:solidFill>
                  <a:srgbClr val="FF0000"/>
                </a:solidFill>
              </a:rPr>
              <a:t>Astemo</a:t>
            </a:r>
            <a:r>
              <a:rPr lang="en-US" altLang="ja-JP" dirty="0">
                <a:solidFill>
                  <a:srgbClr val="FF0000"/>
                </a:solidFill>
              </a:rPr>
              <a:t>,</a:t>
            </a:r>
            <a:endParaRPr lang="en-US" altLang="zh-TW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zh-TW" altLang="zh-TW" dirty="0"/>
          </a:p>
          <a:p>
            <a:pPr marL="0" indent="0">
              <a:buNone/>
            </a:pPr>
            <a:r>
              <a:rPr lang="en-US" altLang="zh-TW" sz="2400" dirty="0"/>
              <a:t>           Note: </a:t>
            </a:r>
            <a:r>
              <a:rPr lang="en-GB" altLang="zh-TW" sz="2400" dirty="0"/>
              <a:t>Hitachi </a:t>
            </a:r>
            <a:r>
              <a:rPr lang="en-GB" altLang="zh-TW" sz="2400" dirty="0" err="1"/>
              <a:t>Astemo</a:t>
            </a:r>
            <a:r>
              <a:rPr lang="en-GB" altLang="zh-TW" sz="2400" dirty="0"/>
              <a:t>, </a:t>
            </a:r>
            <a:r>
              <a:rPr lang="en-GB" altLang="zh-TW" sz="2400" strike="sngStrike" dirty="0">
                <a:solidFill>
                  <a:srgbClr val="FF0000"/>
                </a:solidFill>
              </a:rPr>
              <a:t>PAS, Nippon Seiki </a:t>
            </a:r>
            <a:r>
              <a:rPr lang="en-GB" altLang="zh-TW" sz="2400" dirty="0"/>
              <a:t>?</a:t>
            </a:r>
            <a:endParaRPr lang="zh-TW" altLang="zh-TW" sz="2400" dirty="0"/>
          </a:p>
          <a:p>
            <a:pPr marL="0" indent="0">
              <a:buNone/>
            </a:pPr>
            <a:r>
              <a:rPr lang="en-US" altLang="zh-TW" dirty="0"/>
              <a:t>        </a:t>
            </a:r>
            <a:endParaRPr lang="zh-TW" altLang="zh-TW" dirty="0"/>
          </a:p>
          <a:p>
            <a:pPr marL="0" indent="0">
              <a:buNone/>
            </a:pPr>
            <a:r>
              <a:rPr lang="en-US" altLang="zh-TW" dirty="0"/>
              <a:t>   Will talk for Consumer, </a:t>
            </a:r>
            <a:r>
              <a:rPr lang="en-GB" altLang="zh-TW" dirty="0"/>
              <a:t>industrial field ?</a:t>
            </a:r>
            <a:r>
              <a:rPr lang="ja-JP" altLang="en-US" dirty="0"/>
              <a:t> ：</a:t>
            </a:r>
            <a:r>
              <a:rPr lang="en-US" altLang="ja-JP" dirty="0" err="1">
                <a:solidFill>
                  <a:srgbClr val="FF0000"/>
                </a:solidFill>
              </a:rPr>
              <a:t>Macnica</a:t>
            </a:r>
            <a:r>
              <a:rPr lang="en-US" altLang="ja-JP" dirty="0">
                <a:solidFill>
                  <a:srgbClr val="FF0000"/>
                </a:solidFill>
              </a:rPr>
              <a:t> is currently investigating consumer customers who need the A&amp;W solution.</a:t>
            </a:r>
            <a:endParaRPr lang="en-US" altLang="zh-TW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GB" altLang="zh-TW" dirty="0"/>
              <a:t> </a:t>
            </a:r>
            <a:endParaRPr lang="zh-TW" altLang="zh-TW" dirty="0"/>
          </a:p>
          <a:p>
            <a:pPr marL="0" indent="0">
              <a:buNone/>
            </a:pPr>
            <a:r>
              <a:rPr lang="en-GB" altLang="zh-TW" dirty="0"/>
              <a:t>       </a:t>
            </a:r>
            <a:endParaRPr lang="zh-TW" altLang="zh-TW" dirty="0"/>
          </a:p>
          <a:p>
            <a:pPr marL="0" indent="0">
              <a:buNone/>
            </a:pPr>
            <a:r>
              <a:rPr lang="en-US" altLang="zh-TW" dirty="0"/>
              <a:t>   Channel Sounding:</a:t>
            </a:r>
            <a:endParaRPr lang="zh-TW" altLang="zh-TW" dirty="0"/>
          </a:p>
          <a:p>
            <a:pPr marL="0" indent="0">
              <a:buNone/>
            </a:pPr>
            <a:r>
              <a:rPr lang="en-US" altLang="zh-TW" dirty="0"/>
              <a:t>      </a:t>
            </a:r>
            <a:r>
              <a:rPr lang="en-US" altLang="zh-TW" sz="2400" dirty="0"/>
              <a:t> Kinno </a:t>
            </a:r>
            <a:r>
              <a:rPr lang="en-US" altLang="zh-TW" sz="2400" dirty="0" err="1"/>
              <a:t>san</a:t>
            </a:r>
            <a:r>
              <a:rPr lang="en-US" altLang="zh-TW" sz="2400" dirty="0"/>
              <a:t> already knew the current situation.</a:t>
            </a:r>
          </a:p>
          <a:p>
            <a:pPr marL="0" indent="0">
              <a:buNone/>
            </a:pPr>
            <a:endParaRPr lang="zh-TW" altLang="zh-TW" sz="2400" dirty="0"/>
          </a:p>
          <a:p>
            <a:pPr marL="0" indent="0">
              <a:buNone/>
            </a:pPr>
            <a:r>
              <a:rPr lang="en-US" altLang="zh-TW" sz="2400" dirty="0"/>
              <a:t>       Extra information: just for reference, we are told key for channel sounding position precision is </a:t>
            </a:r>
          </a:p>
          <a:p>
            <a:pPr marL="0" indent="0">
              <a:buNone/>
            </a:pPr>
            <a:r>
              <a:rPr lang="en-US" altLang="zh-TW" sz="2400" dirty="0"/>
              <a:t>                                         to remove noise/interference of BT waves (like </a:t>
            </a:r>
            <a:r>
              <a:rPr lang="en-US" altLang="zh-TW" sz="2400" dirty="0" err="1"/>
              <a:t>wifi</a:t>
            </a:r>
            <a:r>
              <a:rPr lang="en-US" altLang="zh-TW" sz="2400" dirty="0"/>
              <a:t>). Another technology we are</a:t>
            </a:r>
          </a:p>
          <a:p>
            <a:pPr marL="0" indent="0">
              <a:buNone/>
            </a:pPr>
            <a:r>
              <a:rPr lang="en-US" altLang="zh-TW" sz="2400" dirty="0"/>
              <a:t>                                        developing is for CPD (Child presence detection) that also involves removal of </a:t>
            </a:r>
            <a:r>
              <a:rPr lang="en-US" altLang="zh-TW" sz="2400" dirty="0" err="1"/>
              <a:t>wifi</a:t>
            </a:r>
            <a:endParaRPr lang="en-US" altLang="zh-TW" sz="2400" dirty="0"/>
          </a:p>
          <a:p>
            <a:pPr marL="0" indent="0">
              <a:buNone/>
            </a:pPr>
            <a:r>
              <a:rPr lang="en-US" altLang="zh-TW" sz="2400" dirty="0"/>
              <a:t>                                        mutual interference. We might take a look for this technology in the near future, </a:t>
            </a:r>
          </a:p>
          <a:p>
            <a:pPr marL="0" indent="0">
              <a:buNone/>
            </a:pPr>
            <a:r>
              <a:rPr lang="en-US" altLang="zh-TW" sz="2400" dirty="0"/>
              <a:t>                                        but of course, not soon to have a solid solution. </a:t>
            </a:r>
            <a:endParaRPr lang="zh-TW" altLang="zh-TW" sz="2400" dirty="0"/>
          </a:p>
          <a:p>
            <a:pPr marL="0" indent="0">
              <a:buNone/>
            </a:pPr>
            <a:r>
              <a:rPr lang="en-US" altLang="zh-TW" sz="2400" dirty="0"/>
              <a:t> </a:t>
            </a:r>
            <a:endParaRPr lang="en-GB" altLang="zh-TW" sz="2400" dirty="0"/>
          </a:p>
          <a:p>
            <a:pPr marL="0" indent="0">
              <a:buNone/>
            </a:pPr>
            <a:r>
              <a:rPr lang="en-US" altLang="zh-TW" sz="1800" dirty="0"/>
              <a:t> </a:t>
            </a:r>
            <a:endParaRPr lang="zh-TW" altLang="zh-TW" sz="1800" dirty="0"/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endParaRPr lang="en-US" altLang="zh-TW" sz="1800" dirty="0"/>
          </a:p>
        </p:txBody>
      </p:sp>
    </p:spTree>
    <p:extLst>
      <p:ext uri="{BB962C8B-B14F-4D97-AF65-F5344CB8AC3E}">
        <p14:creationId xmlns:p14="http://schemas.microsoft.com/office/powerpoint/2010/main" val="1282802802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A&amp;W_PPT">
      <a:dk1>
        <a:srgbClr val="393A39"/>
      </a:dk1>
      <a:lt1>
        <a:sysClr val="window" lastClr="FFFFFF"/>
      </a:lt1>
      <a:dk2>
        <a:srgbClr val="445469"/>
      </a:dk2>
      <a:lt2>
        <a:srgbClr val="F6F7FA"/>
      </a:lt2>
      <a:accent1>
        <a:srgbClr val="1D68A6"/>
      </a:accent1>
      <a:accent2>
        <a:srgbClr val="178E6B"/>
      </a:accent2>
      <a:accent3>
        <a:srgbClr val="84AC40"/>
      </a:accent3>
      <a:accent4>
        <a:srgbClr val="EE8A12"/>
      </a:accent4>
      <a:accent5>
        <a:srgbClr val="B0221D"/>
      </a:accent5>
      <a:accent6>
        <a:srgbClr val="381B41"/>
      </a:accent6>
      <a:hlink>
        <a:srgbClr val="216CAB"/>
      </a:hlink>
      <a:folHlink>
        <a:srgbClr val="1A916E"/>
      </a:folHlink>
    </a:clrScheme>
    <a:fontScheme name="Calibri">
      <a:maj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1">
            <a:lumMod val="20000"/>
            <a:lumOff val="80000"/>
          </a:schemeClr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52222</TotalTime>
  <Words>638</Words>
  <Application>Microsoft Office PowerPoint</Application>
  <PresentationFormat>寬螢幕</PresentationFormat>
  <Paragraphs>48</Paragraphs>
  <Slides>2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Wingdings</vt:lpstr>
      <vt:lpstr>Custom Design</vt:lpstr>
      <vt:lpstr>Macnica-Non Automotive Q&amp;A</vt:lpstr>
      <vt:lpstr>Macnica-Automotive Q&amp;A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Jetfabrik</dc:creator>
  <cp:keywords/>
  <dc:description/>
  <cp:lastModifiedBy>Perry chang</cp:lastModifiedBy>
  <cp:revision>5595</cp:revision>
  <dcterms:created xsi:type="dcterms:W3CDTF">2014-11-12T21:47:38Z</dcterms:created>
  <dcterms:modified xsi:type="dcterms:W3CDTF">2025-07-22T01:27:02Z</dcterms:modified>
  <cp:category/>
</cp:coreProperties>
</file>