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1325" r:id="rId2"/>
    <p:sldId id="1326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8BCD"/>
    <a:srgbClr val="2463BA"/>
    <a:srgbClr val="F6F7FA"/>
    <a:srgbClr val="1D68A6"/>
    <a:srgbClr val="4A86B8"/>
    <a:srgbClr val="178E6B"/>
    <a:srgbClr val="EE8A12"/>
    <a:srgbClr val="84AC40"/>
    <a:srgbClr val="4581B3"/>
    <a:srgbClr val="4B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24" autoAdjust="0"/>
    <p:restoredTop sz="95226" autoAdjust="0"/>
  </p:normalViewPr>
  <p:slideViewPr>
    <p:cSldViewPr snapToGrid="0" snapToObjects="1">
      <p:cViewPr varScale="1">
        <p:scale>
          <a:sx n="73" d="100"/>
          <a:sy n="73" d="100"/>
        </p:scale>
        <p:origin x="688" y="3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62" d="100"/>
          <a:sy n="62" d="100"/>
        </p:scale>
        <p:origin x="3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69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A picture containing building&#10;&#10;Description automatically generated">
            <a:extLst>
              <a:ext uri="{FF2B5EF4-FFF2-40B4-BE49-F238E27FC236}">
                <a16:creationId xmlns:a16="http://schemas.microsoft.com/office/drawing/2014/main" id="{940BF52E-57CF-4836-8C14-68A8053E23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5648" cy="432000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12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  <p:sldLayoutId id="2147483765" r:id="rId5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F8E4923-9514-1212-BC73-09429A653A43}"/>
              </a:ext>
            </a:extLst>
          </p:cNvPr>
          <p:cNvSpPr/>
          <p:nvPr/>
        </p:nvSpPr>
        <p:spPr>
          <a:xfrm>
            <a:off x="771092" y="2129867"/>
            <a:ext cx="5040000" cy="360000"/>
          </a:xfrm>
          <a:prstGeom prst="rect">
            <a:avLst/>
          </a:prstGeom>
          <a:solidFill>
            <a:srgbClr val="1B8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0" bIns="0" rtlCol="0" anchor="ctr"/>
          <a:lstStyle/>
          <a:p>
            <a:pPr>
              <a:lnSpc>
                <a:spcPct val="130000"/>
              </a:lnSpc>
            </a:pPr>
            <a:r>
              <a:rPr lang="en-CA" b="1" dirty="0">
                <a:solidFill>
                  <a:schemeClr val="bg1"/>
                </a:solidFill>
                <a:ea typeface="Open Sans" panose="020B0606030504020204" pitchFamily="34" charset="0"/>
                <a:cs typeface="Roboto Regular"/>
              </a:rPr>
              <a:t>Key Advantages –  Customized for Your Application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EDCD6E-0BCB-869C-73FF-0585C2DDEEDC}"/>
              </a:ext>
            </a:extLst>
          </p:cNvPr>
          <p:cNvSpPr/>
          <p:nvPr/>
        </p:nvSpPr>
        <p:spPr>
          <a:xfrm>
            <a:off x="6476550" y="2129867"/>
            <a:ext cx="5040000" cy="360000"/>
          </a:xfrm>
          <a:prstGeom prst="rect">
            <a:avLst/>
          </a:prstGeom>
          <a:solidFill>
            <a:srgbClr val="1B8B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0" rIns="0" bIns="0" rtlCol="0" anchor="ctr"/>
          <a:lstStyle/>
          <a:p>
            <a:r>
              <a:rPr lang="en-US" b="1" dirty="0">
                <a:solidFill>
                  <a:schemeClr val="bg1"/>
                </a:solidFill>
                <a:ea typeface="Open Sans" panose="020B0606030504020204" pitchFamily="34" charset="0"/>
                <a:cs typeface="Roboto Regular"/>
              </a:rPr>
              <a:t>Service &amp; Support — Included with Your License</a:t>
            </a:r>
            <a:endParaRPr lang="en-US" dirty="0">
              <a:solidFill>
                <a:schemeClr val="bg1"/>
              </a:solidFill>
              <a:ea typeface="Open Sans" panose="020B0606030504020204" pitchFamily="34" charset="0"/>
              <a:cs typeface="Roboto Regular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28091" y="1141201"/>
            <a:ext cx="10551247" cy="830979"/>
          </a:xfrm>
          <a:prstGeom prst="rect">
            <a:avLst/>
          </a:prstGeom>
        </p:spPr>
        <p:txBody>
          <a:bodyPr wrap="square" lIns="91422" tIns="45711" rIns="91422" bIns="45711">
            <a:spAutoFit/>
          </a:bodyPr>
          <a:lstStyle/>
          <a:p>
            <a:r>
              <a:rPr lang="en-US" sz="1600" dirty="0">
                <a:ea typeface="Open Sans" panose="020B0606030504020204" pitchFamily="34" charset="0"/>
                <a:cs typeface="Roboto Light"/>
              </a:rPr>
              <a:t>A&amp;W’s Bluetooth stack is engineered for mission-critical connectivity. Trusted by automotive Tier-1/OEM and deployed in hundreds of millions of units worldwide, it delivers a proven, reliable foundation for your next-generation devices </a:t>
            </a:r>
            <a:r>
              <a:rPr lang="en-US" sz="1600">
                <a:ea typeface="Open Sans" panose="020B0606030504020204" pitchFamily="34" charset="0"/>
                <a:cs typeface="Roboto Light"/>
              </a:rPr>
              <a:t>from </a:t>
            </a:r>
            <a:r>
              <a:rPr lang="en-US" sz="1600" dirty="0">
                <a:ea typeface="Open Sans" panose="020B0606030504020204" pitchFamily="34" charset="0"/>
                <a:cs typeface="Roboto Light"/>
              </a:rPr>
              <a:t>a</a:t>
            </a:r>
            <a:r>
              <a:rPr lang="en-US" sz="1600">
                <a:ea typeface="Open Sans" panose="020B0606030504020204" pitchFamily="34" charset="0"/>
                <a:cs typeface="Roboto Light"/>
              </a:rPr>
              <a:t>utomotive </a:t>
            </a:r>
            <a:r>
              <a:rPr lang="en-US" sz="1600" dirty="0">
                <a:ea typeface="Open Sans" panose="020B0606030504020204" pitchFamily="34" charset="0"/>
                <a:cs typeface="Roboto Light"/>
              </a:rPr>
              <a:t>and IoT to consumer applications.</a:t>
            </a:r>
            <a:endParaRPr lang="en-US" sz="16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1E8AF6-A834-408B-B60D-DD146D2138C6}"/>
              </a:ext>
            </a:extLst>
          </p:cNvPr>
          <p:cNvSpPr txBox="1"/>
          <p:nvPr/>
        </p:nvSpPr>
        <p:spPr>
          <a:xfrm>
            <a:off x="6476550" y="2599192"/>
            <a:ext cx="504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Lifetime technical support &amp; maintenance</a:t>
            </a:r>
          </a:p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IOP test service for mass production</a:t>
            </a:r>
          </a:p>
          <a:p>
            <a:pPr marL="358775" indent="-250825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ko-KR" sz="1600" dirty="0">
                <a:ea typeface="Roboto Light" panose="02000000000000000000" pitchFamily="2" charset="0"/>
              </a:rPr>
              <a:t>Support for Bluetooth Certification including pre-PTS test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5DDBF3-D62A-4555-83BD-62DBE5BD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463BA"/>
                </a:solidFill>
                <a:ea typeface="Open Sans Light" panose="020B0306030504020204" pitchFamily="34" charset="0"/>
              </a:rPr>
              <a:t>A&amp;W Bluetooth Stack - PhoneLink SDK </a:t>
            </a:r>
            <a:endParaRPr lang="en-CA" dirty="0">
              <a:solidFill>
                <a:srgbClr val="2463BA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5A92B3-1E5B-4CEB-86E5-A6E8B4A84B09}"/>
              </a:ext>
            </a:extLst>
          </p:cNvPr>
          <p:cNvSpPr txBox="1"/>
          <p:nvPr/>
        </p:nvSpPr>
        <p:spPr>
          <a:xfrm>
            <a:off x="771090" y="2599192"/>
            <a:ext cx="5040001" cy="1477328"/>
          </a:xfrm>
          <a:prstGeom prst="rect">
            <a:avLst/>
          </a:prstGeom>
          <a:noFill/>
        </p:spPr>
        <p:txBody>
          <a:bodyPr wrap="square" lIns="180000" rtlCol="0" anchor="ctr">
            <a:spAutoFit/>
          </a:bodyPr>
          <a:lstStyle/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Optimized for resource-constrained systems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Best interoperability. 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Anti-hacking attack, verified with Static &amp; Fuzzing tests</a:t>
            </a:r>
          </a:p>
          <a:p>
            <a:pPr marL="252000" indent="-228600">
              <a:lnSpc>
                <a:spcPts val="18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ea typeface="Roboto Light" panose="02000000000000000000" pitchFamily="2" charset="0"/>
              </a:rPr>
              <a:t>Support LE Audio including LC3 Encoder/Decoder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AD321B-A23D-7C77-7425-397B77E54789}"/>
              </a:ext>
            </a:extLst>
          </p:cNvPr>
          <p:cNvGrpSpPr/>
          <p:nvPr/>
        </p:nvGrpSpPr>
        <p:grpSpPr>
          <a:xfrm>
            <a:off x="771092" y="4550695"/>
            <a:ext cx="10745458" cy="1497410"/>
            <a:chOff x="789881" y="4480564"/>
            <a:chExt cx="10486310" cy="175761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9C39514-B7DE-4B43-82AC-60CBE82B052D}"/>
                </a:ext>
              </a:extLst>
            </p:cNvPr>
            <p:cNvSpPr/>
            <p:nvPr/>
          </p:nvSpPr>
          <p:spPr>
            <a:xfrm>
              <a:off x="789881" y="4480564"/>
              <a:ext cx="10486310" cy="1757619"/>
            </a:xfrm>
            <a:prstGeom prst="rect">
              <a:avLst/>
            </a:prstGeom>
            <a:noFill/>
            <a:ln>
              <a:solidFill>
                <a:srgbClr val="1B8BC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17" name="object 9">
              <a:extLst>
                <a:ext uri="{FF2B5EF4-FFF2-40B4-BE49-F238E27FC236}">
                  <a16:creationId xmlns:a16="http://schemas.microsoft.com/office/drawing/2014/main" id="{20D9C1A2-C7D1-42DB-AD89-09DA7E0157EF}"/>
                </a:ext>
              </a:extLst>
            </p:cNvPr>
            <p:cNvSpPr txBox="1"/>
            <p:nvPr/>
          </p:nvSpPr>
          <p:spPr>
            <a:xfrm>
              <a:off x="1569508" y="4682891"/>
              <a:ext cx="2941114" cy="34018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765"/>
                </a:spcBef>
              </a:pPr>
              <a:r>
                <a:rPr lang="en-US" altLang="ko-KR" spc="-85" dirty="0">
                  <a:ea typeface="Roboto Light" panose="02000000000000000000" pitchFamily="2" charset="0"/>
                  <a:cs typeface="Trebuchet MS"/>
                </a:rPr>
                <a:t>Supported NXP BT/Wi-Fi :</a:t>
              </a:r>
              <a:endParaRPr lang="en-US" altLang="ko-KR" dirty="0">
                <a:ea typeface="Roboto Light" panose="02000000000000000000" pitchFamily="2" charset="0"/>
                <a:cs typeface="Trebuchet M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338F4FB-B0B8-46F0-B9B8-A75B1D5F0B80}"/>
                </a:ext>
              </a:extLst>
            </p:cNvPr>
            <p:cNvSpPr txBox="1"/>
            <p:nvPr/>
          </p:nvSpPr>
          <p:spPr>
            <a:xfrm>
              <a:off x="1569507" y="5044502"/>
              <a:ext cx="4391474" cy="1047654"/>
            </a:xfrm>
            <a:prstGeom prst="rect">
              <a:avLst/>
            </a:prstGeom>
            <a:noFill/>
          </p:spPr>
          <p:txBody>
            <a:bodyPr wrap="square" numCol="3" spc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693</a:t>
              </a:r>
              <a:r>
                <a:rPr lang="en-US" altLang="ko-KR" sz="1400" spc="-60" dirty="0">
                  <a:ea typeface="Roboto Light" panose="02000000000000000000" pitchFamily="2" charset="0"/>
                  <a:cs typeface="Trebuchet MS"/>
                </a:rPr>
                <a:t>/692</a:t>
              </a:r>
              <a:endParaRPr lang="pl-PL" altLang="ko-KR" sz="1400" spc="-60" dirty="0">
                <a:ea typeface="Roboto Light" panose="02000000000000000000" pitchFamily="2" charset="0"/>
                <a:cs typeface="Trebuchet MS"/>
              </a:endParaRP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611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IW 611/612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AW 690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88Q9098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88W8987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88W8887</a:t>
              </a:r>
            </a:p>
            <a:p>
              <a:pPr marL="12700">
                <a:lnSpc>
                  <a:spcPct val="100000"/>
                </a:lnSpc>
                <a:spcBef>
                  <a:spcPts val="585"/>
                </a:spcBef>
                <a:tabLst>
                  <a:tab pos="125730" algn="l"/>
                </a:tabLst>
              </a:pPr>
              <a:r>
                <a:rPr lang="pl-PL" altLang="ko-KR" sz="1400" spc="-60" dirty="0">
                  <a:ea typeface="Roboto Light" panose="02000000000000000000" pitchFamily="2" charset="0"/>
                  <a:cs typeface="Trebuchet MS"/>
                </a:rPr>
                <a:t>88W8787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7A41396-BAD8-4271-9F07-AB80076DF40D}"/>
                </a:ext>
              </a:extLst>
            </p:cNvPr>
            <p:cNvSpPr txBox="1"/>
            <p:nvPr/>
          </p:nvSpPr>
          <p:spPr>
            <a:xfrm>
              <a:off x="6542462" y="5044502"/>
              <a:ext cx="4391474" cy="1119905"/>
            </a:xfrm>
            <a:prstGeom prst="rect">
              <a:avLst/>
            </a:prstGeom>
            <a:noFill/>
          </p:spPr>
          <p:txBody>
            <a:bodyPr wrap="square" numCol="3" rtlCol="0">
              <a:spAutoFit/>
            </a:bodyPr>
            <a:lstStyle/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FreeRTOS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eT-Kernel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µlTRON</a:t>
              </a: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ThreadX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uC/OS2</a:t>
              </a: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endParaRPr lang="da-DK" sz="1400" dirty="0">
                <a:ea typeface="Roboto Light" panose="02000000000000000000" pitchFamily="2" charset="0"/>
                <a:cs typeface="Calibri" panose="020F0502020204030204" pitchFamily="34" charset="0"/>
              </a:endParaRP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Android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Linux </a:t>
              </a:r>
            </a:p>
            <a:p>
              <a:r>
                <a:rPr lang="da-DK" sz="1400" dirty="0">
                  <a:ea typeface="Roboto Light" panose="02000000000000000000" pitchFamily="2" charset="0"/>
                  <a:cs typeface="Calibri" panose="020F0502020204030204" pitchFamily="34" charset="0"/>
                </a:rPr>
                <a:t>QNX</a:t>
              </a:r>
            </a:p>
          </p:txBody>
        </p:sp>
        <p:sp>
          <p:nvSpPr>
            <p:cNvPr id="39" name="object 9">
              <a:extLst>
                <a:ext uri="{FF2B5EF4-FFF2-40B4-BE49-F238E27FC236}">
                  <a16:creationId xmlns:a16="http://schemas.microsoft.com/office/drawing/2014/main" id="{85E06D83-3C8F-4B66-A117-AF6E29BCBE7C}"/>
                </a:ext>
              </a:extLst>
            </p:cNvPr>
            <p:cNvSpPr txBox="1"/>
            <p:nvPr/>
          </p:nvSpPr>
          <p:spPr>
            <a:xfrm>
              <a:off x="6542463" y="4682891"/>
              <a:ext cx="2941113" cy="340186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765"/>
                </a:spcBef>
              </a:pPr>
              <a:r>
                <a:rPr lang="en-US" altLang="ko-KR" spc="-85" dirty="0">
                  <a:ea typeface="Roboto Light" panose="02000000000000000000" pitchFamily="2" charset="0"/>
                  <a:cs typeface="Trebuchet MS"/>
                </a:rPr>
                <a:t>Supported OS:</a:t>
              </a:r>
              <a:endParaRPr lang="en-US" altLang="ko-KR" dirty="0">
                <a:ea typeface="Roboto Light" panose="02000000000000000000" pitchFamily="2" charset="0"/>
                <a:cs typeface="Trebuchet MS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D938211-6C60-4B5C-9186-D954FB025848}"/>
                </a:ext>
              </a:extLst>
            </p:cNvPr>
            <p:cNvCxnSpPr>
              <a:cxnSpLocks/>
            </p:cNvCxnSpPr>
            <p:nvPr/>
          </p:nvCxnSpPr>
          <p:spPr>
            <a:xfrm>
              <a:off x="5733391" y="4815623"/>
              <a:ext cx="0" cy="1121970"/>
            </a:xfrm>
            <a:prstGeom prst="line">
              <a:avLst/>
            </a:prstGeom>
            <a:ln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57B24AD-3E44-4504-AFA2-069B4936B974}"/>
              </a:ext>
            </a:extLst>
          </p:cNvPr>
          <p:cNvSpPr txBox="1"/>
          <p:nvPr/>
        </p:nvSpPr>
        <p:spPr>
          <a:xfrm>
            <a:off x="1052055" y="6107765"/>
            <a:ext cx="7779776" cy="307777"/>
          </a:xfrm>
          <a:prstGeom prst="rect">
            <a:avLst/>
          </a:prstGeom>
          <a:noFill/>
        </p:spPr>
        <p:txBody>
          <a:bodyPr wrap="square" lIns="180000" rtlCol="0">
            <a:spAutoFit/>
          </a:bodyPr>
          <a:lstStyle/>
          <a:p>
            <a:r>
              <a:rPr lang="en-US" sz="1400" dirty="0">
                <a:ea typeface="Roboto Light" panose="02000000000000000000" pitchFamily="2" charset="0"/>
              </a:rPr>
              <a:t>A&amp;W Bluetooth Stack is also fully compatible with other NXP BT/Wi-Fi chips 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EB1A557-4C6F-CA59-6D67-AB7514B959AD}"/>
              </a:ext>
            </a:extLst>
          </p:cNvPr>
          <p:cNvCxnSpPr>
            <a:cxnSpLocks/>
          </p:cNvCxnSpPr>
          <p:nvPr/>
        </p:nvCxnSpPr>
        <p:spPr>
          <a:xfrm>
            <a:off x="6096000" y="4892040"/>
            <a:ext cx="0" cy="666206"/>
          </a:xfrm>
          <a:prstGeom prst="line">
            <a:avLst/>
          </a:prstGeom>
          <a:ln>
            <a:solidFill>
              <a:srgbClr val="1B8B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68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96229-19F8-0209-A698-3564327A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>
                <a:solidFill>
                  <a:srgbClr val="2463BA"/>
                </a:solidFill>
              </a:rPr>
              <a:t>Memory Footprint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5307C2-DB05-6A60-022C-6DF47A99C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996596"/>
              </p:ext>
            </p:extLst>
          </p:nvPr>
        </p:nvGraphicFramePr>
        <p:xfrm>
          <a:off x="296023" y="1829104"/>
          <a:ext cx="9891924" cy="492840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331213">
                  <a:extLst>
                    <a:ext uri="{9D8B030D-6E8A-4147-A177-3AD203B41FA5}">
                      <a16:colId xmlns:a16="http://schemas.microsoft.com/office/drawing/2014/main" val="1592954038"/>
                    </a:ext>
                  </a:extLst>
                </a:gridCol>
                <a:gridCol w="1122035">
                  <a:extLst>
                    <a:ext uri="{9D8B030D-6E8A-4147-A177-3AD203B41FA5}">
                      <a16:colId xmlns:a16="http://schemas.microsoft.com/office/drawing/2014/main" val="4150661693"/>
                    </a:ext>
                  </a:extLst>
                </a:gridCol>
                <a:gridCol w="889214">
                  <a:extLst>
                    <a:ext uri="{9D8B030D-6E8A-4147-A177-3AD203B41FA5}">
                      <a16:colId xmlns:a16="http://schemas.microsoft.com/office/drawing/2014/main" val="244574151"/>
                    </a:ext>
                  </a:extLst>
                </a:gridCol>
                <a:gridCol w="889214">
                  <a:extLst>
                    <a:ext uri="{9D8B030D-6E8A-4147-A177-3AD203B41FA5}">
                      <a16:colId xmlns:a16="http://schemas.microsoft.com/office/drawing/2014/main" val="3767614165"/>
                    </a:ext>
                  </a:extLst>
                </a:gridCol>
                <a:gridCol w="1332411">
                  <a:extLst>
                    <a:ext uri="{9D8B030D-6E8A-4147-A177-3AD203B41FA5}">
                      <a16:colId xmlns:a16="http://schemas.microsoft.com/office/drawing/2014/main" val="3059527209"/>
                    </a:ext>
                  </a:extLst>
                </a:gridCol>
                <a:gridCol w="3327837">
                  <a:extLst>
                    <a:ext uri="{9D8B030D-6E8A-4147-A177-3AD203B41FA5}">
                      <a16:colId xmlns:a16="http://schemas.microsoft.com/office/drawing/2014/main" val="424476122"/>
                    </a:ext>
                  </a:extLst>
                </a:gridCol>
              </a:tblGrid>
              <a:tr h="566311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SDK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RAM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(kB)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ROM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(kB)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CPU loading</a:t>
                      </a:r>
                    </a:p>
                    <a:p>
                      <a:pPr algn="ctr">
                        <a:buNone/>
                      </a:pPr>
                      <a:r>
                        <a:rPr lang="en-US" sz="12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(MIPS)</a:t>
                      </a:r>
                      <a:endParaRPr lang="en-US" sz="1600" b="1" cap="none" spc="0" dirty="0">
                        <a:solidFill>
                          <a:schemeClr val="bg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cap="none" spc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REMARK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8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024798"/>
                  </a:ext>
                </a:extLst>
              </a:tr>
              <a:tr h="566311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BT</a:t>
                      </a:r>
                      <a:r>
                        <a:rPr lang="en-US" sz="1400" b="0" cap="none" spc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5.4</a:t>
                      </a: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Stack with Classic Profiles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5+30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218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 MIPS for A2DP SBC; 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Excluding playback jitter buffer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HFP HF&amp;AG, A2DP SRC/SNK, AVRCP CT/TG, PBAP PCE, SPP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30KB memory buffer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23956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BLE Only Stack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12+34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115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Negligible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Pure BLE Stack</a:t>
                      </a:r>
                    </a:p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 34KB</a:t>
                      </a:r>
                      <a:r>
                        <a:rPr lang="en-US" sz="1400" cap="none" spc="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memory buffer</a:t>
                      </a:r>
                      <a:endParaRPr lang="en-US" sz="1400" cap="none" spc="0" dirty="0">
                        <a:solidFill>
                          <a:srgbClr val="FF0000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055181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LE Audio Profiles (Support all roles)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41+30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68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Negligible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Excluding playback jitter buffer and CODEC</a:t>
                      </a:r>
                    </a:p>
                    <a:p>
                      <a:pPr marL="0" marR="0" indent="0" algn="ctr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cap="none" spc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Include 30KB memory buffer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632767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LC3 Encoder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95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48K, one channel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051859"/>
                  </a:ext>
                </a:extLst>
              </a:tr>
              <a:tr h="405172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LC3 Decoder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44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107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53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48K, one channel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326629"/>
                  </a:ext>
                </a:extLst>
              </a:tr>
              <a:tr h="405172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Noise Reduction</a:t>
                      </a:r>
                    </a:p>
                  </a:txBody>
                  <a:tcPr marL="180000" marR="180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8K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56.8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176</a:t>
                      </a:r>
                      <a:r>
                        <a:rPr 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Roboto Light" panose="02000000000000000000" pitchFamily="2" charset="0"/>
                        </a:rPr>
                        <a:t>　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36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TW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Roboto Light" panose="02000000000000000000" pitchFamily="2" charset="0"/>
                        </a:rPr>
                        <a:t>　</a:t>
                      </a: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699422"/>
                  </a:ext>
                </a:extLst>
              </a:tr>
              <a:tr h="405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b="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16K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111.2 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176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60</a:t>
                      </a: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4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Roboto Light" panose="02000000000000000000" pitchFamily="2" charset="0"/>
                        <a:cs typeface="Roboto Light" panose="02000000000000000000" pitchFamily="2" charset="0"/>
                      </a:endParaRPr>
                    </a:p>
                  </a:txBody>
                  <a:tcPr marL="72000" marR="72000" marT="108000" marB="108000" anchor="ctr">
                    <a:lnL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63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3837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59D9E8B-C93D-402D-2CB6-ACC8C46C0BA3}"/>
              </a:ext>
            </a:extLst>
          </p:cNvPr>
          <p:cNvSpPr txBox="1"/>
          <p:nvPr/>
        </p:nvSpPr>
        <p:spPr>
          <a:xfrm>
            <a:off x="1150039" y="905774"/>
            <a:ext cx="9891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a typeface="Roboto Light" panose="02000000000000000000" pitchFamily="2" charset="0"/>
                <a:cs typeface="Roboto Light" panose="02000000000000000000" pitchFamily="2" charset="0"/>
              </a:rPr>
              <a:t>The figures provided in the below reference table represent general use cases. For cost-sensitive or resource-constrained systems, we can significantly reduce memory footprint through optimization based on customer requirements.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362623" y="5374257"/>
            <a:ext cx="1731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LC3 Codec ROM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149KB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76317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ustom 1">
      <a:majorFont>
        <a:latin typeface="Calibri"/>
        <a:ea typeface="맑은 고딕"/>
        <a:cs typeface=""/>
      </a:majorFont>
      <a:minorFont>
        <a:latin typeface="Calibri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65AB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33094</TotalTime>
  <Words>318</Words>
  <Application>Microsoft Office PowerPoint</Application>
  <PresentationFormat>寬螢幕</PresentationFormat>
  <Paragraphs>86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Open Sans Light</vt:lpstr>
      <vt:lpstr>Roboto Light</vt:lpstr>
      <vt:lpstr>Wingdings</vt:lpstr>
      <vt:lpstr>Custom Design</vt:lpstr>
      <vt:lpstr>A&amp;W Bluetooth Stack - PhoneLink SDK </vt:lpstr>
      <vt:lpstr>Memory Footprint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Kim</dc:creator>
  <cp:lastModifiedBy>Perry chang</cp:lastModifiedBy>
  <cp:revision>4666</cp:revision>
  <dcterms:created xsi:type="dcterms:W3CDTF">2014-11-12T21:47:38Z</dcterms:created>
  <dcterms:modified xsi:type="dcterms:W3CDTF">2026-01-13T01:23:57Z</dcterms:modified>
</cp:coreProperties>
</file>