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8" r:id="rId1"/>
  </p:sldMasterIdLst>
  <p:notesMasterIdLst>
    <p:notesMasterId r:id="rId9"/>
  </p:notesMasterIdLst>
  <p:handoutMasterIdLst>
    <p:handoutMasterId r:id="rId10"/>
  </p:handoutMasterIdLst>
  <p:sldIdLst>
    <p:sldId id="257" r:id="rId2"/>
    <p:sldId id="258" r:id="rId3"/>
    <p:sldId id="259" r:id="rId4"/>
    <p:sldId id="260" r:id="rId5"/>
    <p:sldId id="261" r:id="rId6"/>
    <p:sldId id="263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9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194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291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389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486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24" userDrawn="1">
          <p15:clr>
            <a:srgbClr val="A4A3A4"/>
          </p15:clr>
        </p15:guide>
        <p15:guide id="2" orient="horz" pos="180" userDrawn="1">
          <p15:clr>
            <a:srgbClr val="A4A3A4"/>
          </p15:clr>
        </p15:guide>
        <p15:guide id="3" pos="3840" userDrawn="1">
          <p15:clr>
            <a:srgbClr val="A4A3A4"/>
          </p15:clr>
        </p15:guide>
        <p15:guide id="4" pos="455" userDrawn="1">
          <p15:clr>
            <a:srgbClr val="A4A3A4"/>
          </p15:clr>
        </p15:guide>
        <p15:guide id="5" pos="7225" userDrawn="1">
          <p15:clr>
            <a:srgbClr val="A4A3A4"/>
          </p15:clr>
        </p15:guide>
        <p15:guide id="6" orient="horz" pos="23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FC0"/>
    <a:srgbClr val="BBD275"/>
    <a:srgbClr val="2196F3"/>
    <a:srgbClr val="F2F2F2"/>
    <a:srgbClr val="00AFF0"/>
    <a:srgbClr val="7F7F7F"/>
    <a:srgbClr val="4E617A"/>
    <a:srgbClr val="B03B3F"/>
    <a:srgbClr val="445468"/>
    <a:srgbClr val="7B8F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보통 스타일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테마 스타일 1 - 강조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테마 스타일 1 - 강조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717" autoAdjust="0"/>
    <p:restoredTop sz="79369" autoAdjust="0"/>
  </p:normalViewPr>
  <p:slideViewPr>
    <p:cSldViewPr snapToGrid="0" snapToObjects="1">
      <p:cViewPr varScale="1">
        <p:scale>
          <a:sx n="82" d="100"/>
          <a:sy n="82" d="100"/>
        </p:scale>
        <p:origin x="594" y="90"/>
      </p:cViewPr>
      <p:guideLst>
        <p:guide orient="horz" pos="4124"/>
        <p:guide orient="horz" pos="180"/>
        <p:guide pos="3840"/>
        <p:guide pos="455"/>
        <p:guide pos="7225"/>
        <p:guide orient="horz" pos="23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4" d="100"/>
        <a:sy n="24" d="100"/>
      </p:scale>
      <p:origin x="0" y="2544"/>
    </p:cViewPr>
  </p:sorterViewPr>
  <p:notesViewPr>
    <p:cSldViewPr snapToGrid="0" snapToObjects="1">
      <p:cViewPr varScale="1">
        <p:scale>
          <a:sx n="86" d="100"/>
          <a:sy n="86" d="100"/>
        </p:scale>
        <p:origin x="386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0D10F59-8ACC-4663-8C2A-570A112049E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637D57-B97E-42F5-8476-EB81689E0E2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914A51-A0F1-466D-A658-8BC31F3D95A0}" type="datetimeFigureOut">
              <a:rPr lang="en-US" smtClean="0"/>
              <a:pPr/>
              <a:t>7/3/2025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9899B3-B33A-4EA9-8156-CF1990109B3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324FE4-251C-4954-A1CB-FDB3EA793B8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CDEA3E-21B6-4F73-B86D-EC95D80D77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263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libri Light"/>
              </a:defRPr>
            </a:lvl1pPr>
          </a:lstStyle>
          <a:p>
            <a:fld id="{EFC10EE1-B198-C942-8235-326C972CBB30}" type="datetimeFigureOut">
              <a:rPr lang="en-US" smtClean="0"/>
              <a:pPr/>
              <a:t>7/3/2025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alibri Light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1pPr>
    <a:lvl2pPr marL="457097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2pPr>
    <a:lvl3pPr marL="914194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3pPr>
    <a:lvl4pPr marL="1371291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4pPr>
    <a:lvl5pPr marL="1828389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5pPr>
    <a:lvl6pPr marL="2285486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B3A672EE-90E8-4860-A6D6-22159C48E3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A8601D3-507B-4164-A6A1-4B0DD56554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27418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9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8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D6EFE67-9631-2BA5-70C1-786E95D2C0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84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2925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8B69E70-10BD-BF96-E194-5D5164E12BC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8922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_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588654"/>
            <a:ext cx="10515164" cy="45889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5483E2-CB6B-4E60-8A90-A1FBC75CCCD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496000" y="1050713"/>
            <a:ext cx="7200000" cy="276999"/>
          </a:xfrm>
        </p:spPr>
        <p:txBody>
          <a:bodyPr wrap="none" lIns="0" tIns="0" rIns="0" bIns="0">
            <a:noAutofit/>
          </a:bodyPr>
          <a:lstStyle>
            <a:lvl1pPr marL="0" indent="0" algn="ctr">
              <a:buNone/>
              <a:defRPr sz="2000"/>
            </a:lvl1pPr>
            <a:lvl2pPr marL="360362" indent="0">
              <a:buNone/>
              <a:defRPr/>
            </a:lvl2pPr>
            <a:lvl3pPr marL="720725" indent="0">
              <a:buNone/>
              <a:defRPr/>
            </a:lvl3pPr>
            <a:lvl4pPr marL="968375" indent="0">
              <a:buNone/>
              <a:defRPr/>
            </a:lvl4pPr>
          </a:lstStyle>
          <a:p>
            <a:pPr lvl="0"/>
            <a:r>
              <a:rPr lang="en-US" dirty="0"/>
              <a:t>Sub title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00FBA0C-B75C-5ED8-761F-C974D4BE059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0157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C76148-CB4A-4BF5-86BE-529CC21C7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3600" y="392400"/>
            <a:ext cx="8532000" cy="64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205E85-911A-4249-9511-5C107FE32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D6C5E0-FBC6-410C-9729-A06754CC55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523624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0" r:id="rId2"/>
    <p:sldLayoutId id="2147483763" r:id="rId3"/>
    <p:sldLayoutId id="2147483764" r:id="rId4"/>
  </p:sldLayoutIdLst>
  <p:txStyles>
    <p:titleStyle>
      <a:lvl1pPr algn="ctr" defTabSz="457189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66700" indent="-266700" algn="l" defTabSz="45718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28650" indent="-268288" algn="l" defTabSz="457189" rtl="0" eaLnBrk="1" latinLnBrk="0" hangingPunct="1">
        <a:lnSpc>
          <a:spcPct val="90000"/>
        </a:lnSpc>
        <a:spcBef>
          <a:spcPts val="251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95350" indent="-174625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81088" indent="-112713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‐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5713" indent="-112713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269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863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457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943051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59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189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783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377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2971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566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16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75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D7F936EE-69F4-1F84-37E4-BE5D7FBB50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2471" y="97898"/>
            <a:ext cx="8533245" cy="647054"/>
          </a:xfrm>
        </p:spPr>
        <p:txBody>
          <a:bodyPr/>
          <a:lstStyle/>
          <a:p>
            <a:r>
              <a:rPr lang="en-US" dirty="0"/>
              <a:t>Plans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3EAE91A-83EF-E2CF-5EA5-0DDCE439D7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7" y="744952"/>
            <a:ext cx="11179412" cy="6057291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A&amp;W BT</a:t>
            </a:r>
          </a:p>
          <a:p>
            <a:pPr marL="876300" lvl="1" indent="-514350"/>
            <a:r>
              <a:rPr lang="en-US" sz="2000" b="1" dirty="0">
                <a:solidFill>
                  <a:schemeClr val="accent4"/>
                </a:solidFill>
              </a:rPr>
              <a:t>Option1: </a:t>
            </a:r>
            <a:r>
              <a:rPr lang="en-US" sz="2000" dirty="0"/>
              <a:t>If Continental opts to use A&amp;W Stack compliant with Native API</a:t>
            </a:r>
          </a:p>
          <a:p>
            <a:pPr marL="0" indent="0">
              <a:buNone/>
            </a:pPr>
            <a:r>
              <a:rPr lang="en-US" sz="2400" dirty="0"/>
              <a:t>              </a:t>
            </a:r>
            <a:r>
              <a:rPr lang="en-US" altLang="zh-TW" sz="1800" dirty="0"/>
              <a:t> A&amp;W will provide the modified source code, </a:t>
            </a:r>
          </a:p>
          <a:p>
            <a:pPr marL="0" indent="0">
              <a:buNone/>
            </a:pPr>
            <a:r>
              <a:rPr lang="en-US" altLang="zh-TW" sz="1800" dirty="0"/>
              <a:t>                    Continental help to integrate it into the BSP, then compile it. </a:t>
            </a:r>
            <a:endParaRPr lang="en-US" sz="1600" dirty="0"/>
          </a:p>
          <a:p>
            <a:pPr marL="876300" lvl="1" indent="-514350"/>
            <a:r>
              <a:rPr lang="en-US" altLang="zh-TW" sz="2000" b="1" dirty="0">
                <a:solidFill>
                  <a:schemeClr val="accent4"/>
                </a:solidFill>
              </a:rPr>
              <a:t>Option2: </a:t>
            </a:r>
            <a:r>
              <a:rPr lang="en-US" altLang="zh-TW" sz="2000" dirty="0"/>
              <a:t>If Continental opts to use A&amp;W Stack with its proprietary API</a:t>
            </a:r>
          </a:p>
          <a:p>
            <a:pPr marL="628650" lvl="2" indent="0">
              <a:buNone/>
            </a:pPr>
            <a:r>
              <a:rPr lang="en-US" altLang="zh-TW" sz="1600" dirty="0"/>
              <a:t>          Modification and integration time is about 2 ~ 3 weeks.</a:t>
            </a:r>
          </a:p>
          <a:p>
            <a:pPr marL="876300" lvl="1" indent="-514350"/>
            <a:r>
              <a:rPr lang="en-US" sz="2000" dirty="0">
                <a:solidFill>
                  <a:schemeClr val="accent4"/>
                </a:solidFill>
              </a:rPr>
              <a:t>[Question/Comment from Conti] </a:t>
            </a:r>
          </a:p>
          <a:p>
            <a:pPr marL="1143000" lvl="2" indent="-514350"/>
            <a:r>
              <a:rPr lang="en-US" sz="1400" dirty="0">
                <a:solidFill>
                  <a:schemeClr val="accent4"/>
                </a:solidFill>
              </a:rPr>
              <a:t>1) Any differences in terms of feature &amp; capability/limitation for Option1 vs Option2? </a:t>
            </a:r>
          </a:p>
          <a:p>
            <a:pPr marL="1143000" lvl="2" indent="-514350"/>
            <a:r>
              <a:rPr lang="en-US" sz="1400" dirty="0">
                <a:solidFill>
                  <a:schemeClr val="accent4"/>
                </a:solidFill>
              </a:rPr>
              <a:t>2) Any additional license fee required for Option2?</a:t>
            </a:r>
          </a:p>
          <a:p>
            <a:pPr marL="1143000" lvl="2" indent="-514350"/>
            <a:r>
              <a:rPr lang="en-US" sz="1400" dirty="0">
                <a:solidFill>
                  <a:schemeClr val="accent4"/>
                </a:solidFill>
              </a:rPr>
              <a:t>3) To start in POC, </a:t>
            </a:r>
            <a:r>
              <a:rPr lang="en-US" sz="1400" b="1" u="sng" dirty="0">
                <a:solidFill>
                  <a:schemeClr val="accent4"/>
                </a:solidFill>
              </a:rPr>
              <a:t>Conti recommends to go for Option1 </a:t>
            </a:r>
            <a:r>
              <a:rPr lang="en-US" sz="1400" dirty="0">
                <a:solidFill>
                  <a:schemeClr val="accent4"/>
                </a:solidFill>
              </a:rPr>
              <a:t>and evaluate the CPAA features before make final decision on which options</a:t>
            </a:r>
            <a:endParaRPr lang="en-US" sz="1800" dirty="0">
              <a:solidFill>
                <a:schemeClr val="accent4"/>
              </a:solidFill>
            </a:endParaRPr>
          </a:p>
          <a:p>
            <a:pPr marL="876300" lvl="1" indent="-514350"/>
            <a:r>
              <a:rPr lang="en-US" sz="2000" dirty="0"/>
              <a:t>POC: What Advanced functions are required </a:t>
            </a:r>
          </a:p>
          <a:p>
            <a:pPr marL="628650" lvl="2" indent="0">
              <a:buNone/>
            </a:pPr>
            <a:r>
              <a:rPr lang="en-US" sz="1600" dirty="0"/>
              <a:t>         </a:t>
            </a:r>
            <a:endParaRPr lang="en-US" dirty="0"/>
          </a:p>
        </p:txBody>
      </p:sp>
      <p:graphicFrame>
        <p:nvGraphicFramePr>
          <p:cNvPr id="6" name="表格 5">
            <a:extLst>
              <a:ext uri="{FF2B5EF4-FFF2-40B4-BE49-F238E27FC236}">
                <a16:creationId xmlns:a16="http://schemas.microsoft.com/office/drawing/2014/main" id="{33E728FC-E149-C6E3-968F-C698B326D7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7457337"/>
              </p:ext>
            </p:extLst>
          </p:nvPr>
        </p:nvGraphicFramePr>
        <p:xfrm>
          <a:off x="1323276" y="4135450"/>
          <a:ext cx="9686696" cy="24075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43348">
                  <a:extLst>
                    <a:ext uri="{9D8B030D-6E8A-4147-A177-3AD203B41FA5}">
                      <a16:colId xmlns:a16="http://schemas.microsoft.com/office/drawing/2014/main" val="2843834676"/>
                    </a:ext>
                  </a:extLst>
                </a:gridCol>
                <a:gridCol w="4843348">
                  <a:extLst>
                    <a:ext uri="{9D8B030D-6E8A-4147-A177-3AD203B41FA5}">
                      <a16:colId xmlns:a16="http://schemas.microsoft.com/office/drawing/2014/main" val="918989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b="1" dirty="0">
                          <a:solidFill>
                            <a:schemeClr val="bg1"/>
                          </a:solidFill>
                        </a:rPr>
                        <a:t>Classic + BLE</a:t>
                      </a:r>
                      <a:endParaRPr lang="zh-TW" altLang="en-US" sz="18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/>
                        <a:t>LE Audio ( AW692)</a:t>
                      </a:r>
                      <a:endParaRPr lang="zh-TW" alt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89647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altLang="zh-TW" sz="1600" b="1" dirty="0"/>
                        <a:t>Multi-Connection</a:t>
                      </a:r>
                      <a:r>
                        <a:rPr lang="en-US" altLang="zh-TW" sz="1600" b="0" dirty="0"/>
                        <a:t>: </a:t>
                      </a:r>
                      <a:r>
                        <a:rPr lang="en-US" altLang="zh-TW" sz="1400" b="0" dirty="0"/>
                        <a:t>Mobiles, Headsets, and BLE devices</a:t>
                      </a:r>
                      <a:endParaRPr lang="zh-TW" altLang="en-US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600" b="1" dirty="0"/>
                        <a:t>4xCIS Sender </a:t>
                      </a:r>
                      <a:r>
                        <a:rPr lang="en-US" altLang="zh-TW" sz="1600" dirty="0"/>
                        <a:t>: </a:t>
                      </a:r>
                      <a:r>
                        <a:rPr lang="en-US" altLang="zh-TW" sz="1400" dirty="0"/>
                        <a:t>two LEA headset to match different music</a:t>
                      </a:r>
                      <a:endParaRPr lang="zh-TW" alt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29001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571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600" b="1" dirty="0"/>
                        <a:t>Playback of different A2DP sources </a:t>
                      </a:r>
                      <a:r>
                        <a:rPr lang="en-US" altLang="zh-TW" sz="1400" dirty="0"/>
                        <a:t>: </a:t>
                      </a:r>
                      <a:r>
                        <a:rPr lang="en-US" altLang="zh-TW" sz="1200" dirty="0"/>
                        <a:t>two BT Headsets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1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600" b="1" dirty="0"/>
                        <a:t>4xCIS Sender </a:t>
                      </a:r>
                      <a:r>
                        <a:rPr lang="en-US" altLang="zh-TW" sz="1600" dirty="0"/>
                        <a:t>: </a:t>
                      </a:r>
                      <a:r>
                        <a:rPr lang="en-US" altLang="zh-TW" sz="1400" dirty="0"/>
                        <a:t>two LEA headset to match same music</a:t>
                      </a:r>
                      <a:endParaRPr lang="zh-TW" altLang="en-US" sz="1400" dirty="0"/>
                    </a:p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2687956"/>
                  </a:ext>
                </a:extLst>
              </a:tr>
              <a:tr h="385668">
                <a:tc>
                  <a:txBody>
                    <a:bodyPr/>
                    <a:lstStyle/>
                    <a:p>
                      <a:endParaRPr lang="en-US" altLang="zh-TW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600" b="1" dirty="0"/>
                        <a:t>4xCIS Bi-directional : Phone Call</a:t>
                      </a:r>
                      <a:endParaRPr lang="zh-TW" altLang="en-US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8055211"/>
                  </a:ext>
                </a:extLst>
              </a:tr>
              <a:tr h="267919">
                <a:tc>
                  <a:txBody>
                    <a:bodyPr/>
                    <a:lstStyle/>
                    <a:p>
                      <a:endParaRPr lang="en-US" altLang="zh-TW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1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600" b="1" dirty="0"/>
                        <a:t>BIS sender  &amp; BIS receiver simultaneous</a:t>
                      </a:r>
                    </a:p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1356883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zh-TW" alt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47258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37008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E8EBC42D-CCD8-88EE-9362-7E5B01BDBF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2471" y="97898"/>
            <a:ext cx="8533245" cy="647054"/>
          </a:xfrm>
        </p:spPr>
        <p:txBody>
          <a:bodyPr/>
          <a:lstStyle/>
          <a:p>
            <a:r>
              <a:rPr lang="en-US" dirty="0"/>
              <a:t>Plans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BE0746A-21CE-0073-8CAE-DF8E83F2B8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2. A&amp;W SW ECNR</a:t>
            </a:r>
          </a:p>
          <a:p>
            <a:pPr marL="876300" lvl="1" indent="-514350"/>
            <a:r>
              <a:rPr lang="en-US" altLang="zh-TW" dirty="0"/>
              <a:t>Integrated by A&amp;W or Continental?</a:t>
            </a:r>
            <a:r>
              <a:rPr lang="en-US" dirty="0"/>
              <a:t> </a:t>
            </a:r>
          </a:p>
          <a:p>
            <a:pPr marL="361950" lvl="1" indent="0">
              <a:buNone/>
            </a:pPr>
            <a:r>
              <a:rPr lang="en-US" dirty="0"/>
              <a:t>          </a:t>
            </a:r>
            <a:r>
              <a:rPr lang="en-US" sz="2000" dirty="0"/>
              <a:t>Refer to </a:t>
            </a:r>
            <a:r>
              <a:rPr lang="en-US" sz="2000" dirty="0" err="1"/>
              <a:t>AnW</a:t>
            </a:r>
            <a:r>
              <a:rPr lang="en-US" sz="2000" dirty="0"/>
              <a:t> Android ECNR Porting Manual Quick.pdf</a:t>
            </a:r>
          </a:p>
          <a:p>
            <a:pPr marL="361950" lvl="1" indent="0">
              <a:buNone/>
            </a:pPr>
            <a:r>
              <a:rPr lang="en-US" sz="2000" dirty="0">
                <a:solidFill>
                  <a:schemeClr val="accent4"/>
                </a:solidFill>
              </a:rPr>
              <a:t>[Comments from Conti] We already have existing ECNR. For Phase1 of POC stage, we will stay with current solution. Any license fee required for A&amp;W SW ECNR?</a:t>
            </a:r>
          </a:p>
          <a:p>
            <a:pPr marL="876300" lvl="1" indent="-514350"/>
            <a:r>
              <a:rPr lang="en-US" dirty="0"/>
              <a:t>Improve RTD, Speech quality </a:t>
            </a:r>
            <a:r>
              <a:rPr lang="en-US" dirty="0" err="1"/>
              <a:t>etc</a:t>
            </a:r>
            <a:r>
              <a:rPr lang="en-US" dirty="0"/>
              <a:t>…  </a:t>
            </a:r>
          </a:p>
          <a:p>
            <a:pPr marL="876300" lvl="1" indent="-514350"/>
            <a:endParaRPr lang="en-US" dirty="0"/>
          </a:p>
          <a:p>
            <a:pPr marL="0" indent="0">
              <a:buNone/>
            </a:pPr>
            <a:r>
              <a:rPr lang="en-US" altLang="zh-TW" dirty="0"/>
              <a:t>3. CP/AA </a:t>
            </a:r>
            <a:r>
              <a:rPr lang="en-US" altLang="zh-TW" dirty="0">
                <a:solidFill>
                  <a:schemeClr val="accent4"/>
                </a:solidFill>
              </a:rPr>
              <a:t>(We will arrange regular meeting to discuss more with A&amp;W)</a:t>
            </a:r>
          </a:p>
          <a:p>
            <a:pPr marL="876300" lvl="1" indent="-514350"/>
            <a:r>
              <a:rPr lang="en-US" altLang="zh-TW" dirty="0"/>
              <a:t>video decode/display issue </a:t>
            </a:r>
            <a:r>
              <a:rPr lang="en-US" altLang="zh-TW" dirty="0">
                <a:solidFill>
                  <a:schemeClr val="accent4"/>
                </a:solidFill>
              </a:rPr>
              <a:t>(We will check the shared video)</a:t>
            </a:r>
          </a:p>
          <a:p>
            <a:pPr marL="876300" lvl="1" indent="-514350"/>
            <a:r>
              <a:rPr lang="en-US" altLang="zh-TW" dirty="0"/>
              <a:t>iap2 device node / iap2 driver installed in </a:t>
            </a:r>
            <a:r>
              <a:rPr lang="en-US" altLang="zh-TW" dirty="0" err="1"/>
              <a:t>bsp</a:t>
            </a:r>
            <a:r>
              <a:rPr lang="en-US" altLang="zh-TW" dirty="0"/>
              <a:t> needed </a:t>
            </a:r>
            <a:r>
              <a:rPr lang="en-US" altLang="zh-TW" dirty="0">
                <a:solidFill>
                  <a:schemeClr val="accent4"/>
                </a:solidFill>
              </a:rPr>
              <a:t>(We need more clarification: Is iap2 device node/driver refers to communication with Apple IC)</a:t>
            </a:r>
          </a:p>
          <a:p>
            <a:pPr marL="876300" lvl="1" indent="-514350"/>
            <a:r>
              <a:rPr lang="en-US" altLang="zh-TW" dirty="0"/>
              <a:t>Check List: </a:t>
            </a:r>
            <a:r>
              <a:rPr lang="en-US" altLang="zh-TW" sz="2000" dirty="0"/>
              <a:t>CarPlay_Check_List_EN.xlsx ; AndroidAuto_check_list_eng_20250321.xls</a:t>
            </a:r>
          </a:p>
          <a:p>
            <a:pPr marL="361950" lvl="1" indent="0">
              <a:buNone/>
            </a:pPr>
            <a:r>
              <a:rPr lang="en-US" altLang="zh-TW" dirty="0"/>
              <a:t>                            </a:t>
            </a:r>
            <a:r>
              <a:rPr lang="en-US" altLang="zh-TW" sz="2000" dirty="0"/>
              <a:t>If device is  ok , CPAA SDK will be ready around 2 weeks</a:t>
            </a:r>
          </a:p>
          <a:p>
            <a:pPr marL="361950" lvl="1" indent="0">
              <a:buNone/>
            </a:pPr>
            <a:r>
              <a:rPr lang="zh-TW" altLang="en-US" sz="2000" dirty="0"/>
              <a:t>                                </a:t>
            </a:r>
            <a:r>
              <a:rPr lang="en-US" altLang="zh-TW" sz="2000" dirty="0"/>
              <a:t> </a:t>
            </a:r>
            <a:r>
              <a:rPr lang="en-US" altLang="zh-TW" sz="2000" dirty="0">
                <a:solidFill>
                  <a:schemeClr val="accent4"/>
                </a:solidFill>
              </a:rPr>
              <a:t>(we will reply the check list in separate email)</a:t>
            </a:r>
          </a:p>
          <a:p>
            <a:pPr marL="876300" lvl="1" indent="-514350"/>
            <a:r>
              <a:rPr lang="en-US" altLang="zh-TW" dirty="0"/>
              <a:t>Cluster View </a:t>
            </a:r>
            <a:r>
              <a:rPr lang="en-US" altLang="zh-TW" dirty="0">
                <a:solidFill>
                  <a:schemeClr val="accent4"/>
                </a:solidFill>
              </a:rPr>
              <a:t>(we need to discuss the requirement)</a:t>
            </a:r>
          </a:p>
          <a:p>
            <a:pPr marL="361950" lvl="1" indent="0">
              <a:buNone/>
            </a:pPr>
            <a:endParaRPr lang="en-US" dirty="0"/>
          </a:p>
          <a:p>
            <a:pPr marL="361950" lvl="1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876300" lvl="1" indent="-514350">
              <a:buFont typeface="+mj-lt"/>
              <a:buAutoNum type="arabicPeriod"/>
            </a:pPr>
            <a:endParaRPr lang="en-US" dirty="0"/>
          </a:p>
          <a:p>
            <a:pPr marL="876300" lvl="1" indent="-514350">
              <a:buFont typeface="+mj-lt"/>
              <a:buAutoNum type="arabicPeriod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72392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1">
            <a:extLst>
              <a:ext uri="{FF2B5EF4-FFF2-40B4-BE49-F238E27FC236}">
                <a16:creationId xmlns:a16="http://schemas.microsoft.com/office/drawing/2014/main" id="{435088B2-885E-5F73-A306-7749DEC97E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 anchor="ctr">
            <a:normAutofit/>
          </a:bodyPr>
          <a:lstStyle/>
          <a:p>
            <a:r>
              <a:rPr lang="en-US" altLang="zh-TW" dirty="0"/>
              <a:t>Q&amp;A</a:t>
            </a:r>
            <a:endParaRPr lang="zh-TW" altLang="en-US" dirty="0"/>
          </a:p>
        </p:txBody>
      </p:sp>
      <p:sp>
        <p:nvSpPr>
          <p:cNvPr id="9" name="內容版面配置區 2">
            <a:extLst>
              <a:ext uri="{FF2B5EF4-FFF2-40B4-BE49-F238E27FC236}">
                <a16:creationId xmlns:a16="http://schemas.microsoft.com/office/drawing/2014/main" id="{CB1BA209-CCD0-8FDA-D8C8-971ECF36D1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7168" y="983253"/>
            <a:ext cx="10684509" cy="5060708"/>
          </a:xfrm>
        </p:spPr>
        <p:txBody>
          <a:bodyPr/>
          <a:lstStyle/>
          <a:p>
            <a:r>
              <a:rPr lang="en-US" altLang="zh-TW" dirty="0"/>
              <a:t>A&amp;W Demo UI +  Bluetooth Stack</a:t>
            </a:r>
            <a:endParaRPr lang="en-US" altLang="zh-TW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US" altLang="zh-TW" dirty="0">
                <a:sym typeface="Wingdings" panose="05000000000000000000" pitchFamily="2" charset="2"/>
              </a:rPr>
              <a:t>    Can we get any image as a reference? </a:t>
            </a:r>
            <a:r>
              <a:rPr lang="en-US" altLang="zh-TW" dirty="0">
                <a:solidFill>
                  <a:schemeClr val="accent4"/>
                </a:solidFill>
                <a:sym typeface="Wingdings" panose="05000000000000000000" pitchFamily="2" charset="2"/>
              </a:rPr>
              <a:t>(We will provide snapshot/video from our previous A12 CPAA solution)</a:t>
            </a:r>
          </a:p>
          <a:p>
            <a:pPr marL="0" indent="0">
              <a:buNone/>
            </a:pPr>
            <a:r>
              <a:rPr lang="en-US" altLang="zh-TW" dirty="0">
                <a:solidFill>
                  <a:schemeClr val="accent4"/>
                </a:solidFill>
                <a:sym typeface="Wingdings" panose="05000000000000000000" pitchFamily="2" charset="2"/>
              </a:rPr>
              <a:t>     </a:t>
            </a:r>
            <a:r>
              <a:rPr lang="en-US" altLang="zh-TW" dirty="0">
                <a:solidFill>
                  <a:srgbClr val="0070C0"/>
                </a:solidFill>
                <a:sym typeface="Wingdings" panose="05000000000000000000" pitchFamily="2" charset="2"/>
              </a:rPr>
              <a:t>Saw it in FTP</a:t>
            </a:r>
          </a:p>
          <a:p>
            <a:pPr marL="0" indent="0">
              <a:buNone/>
            </a:pPr>
            <a:endParaRPr lang="en-US" altLang="zh-TW" dirty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en-US" altLang="zh-TW" dirty="0">
              <a:sym typeface="Wingdings" panose="05000000000000000000" pitchFamily="2" charset="2"/>
            </a:endParaRPr>
          </a:p>
          <a:p>
            <a:endParaRPr lang="en-US" altLang="zh-TW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US" altLang="zh-TW" dirty="0">
                <a:sym typeface="Wingdings" panose="05000000000000000000" pitchFamily="2" charset="2"/>
              </a:rPr>
              <a:t>    </a:t>
            </a:r>
            <a:r>
              <a:rPr lang="zh-TW" altLang="en-US" dirty="0">
                <a:sym typeface="Wingdings" panose="05000000000000000000" pitchFamily="2" charset="2"/>
              </a:rPr>
              <a:t> </a:t>
            </a:r>
            <a:endParaRPr lang="en-US" altLang="zh-TW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US" altLang="zh-TW" dirty="0">
                <a:sym typeface="Wingdings" panose="05000000000000000000" pitchFamily="2" charset="2"/>
              </a:rPr>
              <a:t>    </a:t>
            </a:r>
            <a:endParaRPr lang="zh-TW" altLang="en-US" dirty="0"/>
          </a:p>
        </p:txBody>
      </p:sp>
      <p:pic>
        <p:nvPicPr>
          <p:cNvPr id="10" name="圖片 9">
            <a:extLst>
              <a:ext uri="{FF2B5EF4-FFF2-40B4-BE49-F238E27FC236}">
                <a16:creationId xmlns:a16="http://schemas.microsoft.com/office/drawing/2014/main" id="{13B11399-B09F-087F-3C9B-EAEA003EA0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0323" y="2746177"/>
            <a:ext cx="9854790" cy="2203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46410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1950D393-9F49-2A84-5C63-D92A87C7FE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2471" y="97898"/>
            <a:ext cx="8533245" cy="647054"/>
          </a:xfrm>
        </p:spPr>
        <p:txBody>
          <a:bodyPr/>
          <a:lstStyle/>
          <a:p>
            <a:r>
              <a:rPr lang="en-US" altLang="zh-TW" dirty="0"/>
              <a:t>Q&amp;A</a:t>
            </a:r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A5F5AAD-C165-6F62-D212-81EDAE7D60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0817" y="1004153"/>
            <a:ext cx="11179412" cy="5346132"/>
          </a:xfrm>
        </p:spPr>
        <p:txBody>
          <a:bodyPr>
            <a:normAutofit/>
          </a:bodyPr>
          <a:lstStyle/>
          <a:p>
            <a:pPr marL="361950" lvl="1" indent="0">
              <a:buNone/>
            </a:pPr>
            <a:r>
              <a:rPr lang="en-US" sz="2000" dirty="0"/>
              <a:t>[Question/Comment from Conti] </a:t>
            </a:r>
          </a:p>
          <a:p>
            <a:pPr marL="628650" lvl="2" indent="0">
              <a:buNone/>
            </a:pPr>
            <a:r>
              <a:rPr lang="en-US" sz="1400" dirty="0"/>
              <a:t>1</a:t>
            </a:r>
            <a:r>
              <a:rPr lang="en-US" dirty="0"/>
              <a:t>) Any differences in terms of feature &amp; capability/limitation for Option1 vs Option2? </a:t>
            </a:r>
          </a:p>
          <a:p>
            <a:pPr marL="1143000" lvl="2" indent="-514350"/>
            <a:endParaRPr lang="en-US" dirty="0"/>
          </a:p>
          <a:p>
            <a:pPr marL="628650" lvl="2" indent="0">
              <a:buNone/>
            </a:pPr>
            <a:r>
              <a:rPr lang="en-US" sz="1400" dirty="0">
                <a:solidFill>
                  <a:schemeClr val="accent4"/>
                </a:solidFill>
              </a:rPr>
              <a:t>   </a:t>
            </a:r>
            <a:r>
              <a:rPr lang="en-US" dirty="0">
                <a:solidFill>
                  <a:srgbClr val="0070C0"/>
                </a:solidFill>
              </a:rPr>
              <a:t>Ans :  For Option1 ( Native API ), if the customer's specification is not supported in Android Native Stack, </a:t>
            </a:r>
          </a:p>
          <a:p>
            <a:pPr marL="628650" lvl="2" indent="0">
              <a:buNone/>
            </a:pPr>
            <a:r>
              <a:rPr lang="en-US" dirty="0">
                <a:solidFill>
                  <a:srgbClr val="0070C0"/>
                </a:solidFill>
              </a:rPr>
              <a:t>              an extension API will need to be added to meet the customer's needs. </a:t>
            </a:r>
          </a:p>
          <a:p>
            <a:pPr marL="628650" lvl="2" indent="0">
              <a:buNone/>
            </a:pPr>
            <a:r>
              <a:rPr lang="en-US" dirty="0">
                <a:solidFill>
                  <a:srgbClr val="0070C0"/>
                </a:solidFill>
              </a:rPr>
              <a:t>              For example, A2DP Source, HFP AG are supported, or advanced functions.</a:t>
            </a:r>
          </a:p>
          <a:p>
            <a:pPr marL="628650" lvl="2" indent="0">
              <a:buNone/>
            </a:pPr>
            <a:endParaRPr lang="en-US" dirty="0">
              <a:solidFill>
                <a:srgbClr val="0070C0"/>
              </a:solidFill>
            </a:endParaRPr>
          </a:p>
          <a:p>
            <a:pPr marL="628650" lvl="2" indent="0">
              <a:buNone/>
            </a:pPr>
            <a:r>
              <a:rPr lang="en-US" dirty="0">
                <a:solidFill>
                  <a:srgbClr val="0070C0"/>
                </a:solidFill>
              </a:rPr>
              <a:t>               For Option2 ( A&amp;W API ), any requirements and specifications of customers can be met.</a:t>
            </a:r>
          </a:p>
          <a:p>
            <a:pPr marL="628650" lvl="2" indent="0">
              <a:buNone/>
            </a:pPr>
            <a:endParaRPr lang="en-US" dirty="0">
              <a:solidFill>
                <a:srgbClr val="202328"/>
              </a:solidFill>
            </a:endParaRPr>
          </a:p>
          <a:p>
            <a:pPr marL="628650" lvl="2" indent="0">
              <a:buNone/>
            </a:pPr>
            <a:r>
              <a:rPr lang="en-US" dirty="0">
                <a:solidFill>
                  <a:srgbClr val="202328"/>
                </a:solidFill>
              </a:rPr>
              <a:t>2) Any additional license fee required for Option2?</a:t>
            </a:r>
          </a:p>
          <a:p>
            <a:pPr marL="628650" lvl="2" indent="0">
              <a:buNone/>
            </a:pPr>
            <a:r>
              <a:rPr lang="en-US" dirty="0">
                <a:solidFill>
                  <a:srgbClr val="0070C0"/>
                </a:solidFill>
              </a:rPr>
              <a:t>  Ans : Option1 and Option 2 License fee is same .</a:t>
            </a:r>
          </a:p>
          <a:p>
            <a:pPr marL="628650" lvl="2" indent="0">
              <a:buNone/>
            </a:pPr>
            <a:endParaRPr lang="en-US" dirty="0">
              <a:solidFill>
                <a:srgbClr val="202328"/>
              </a:solidFill>
            </a:endParaRPr>
          </a:p>
          <a:p>
            <a:pPr marL="628650" lvl="2" indent="0">
              <a:buNone/>
            </a:pPr>
            <a:endParaRPr lang="en-US" sz="1400" dirty="0">
              <a:solidFill>
                <a:schemeClr val="accent4"/>
              </a:solidFill>
            </a:endParaRPr>
          </a:p>
          <a:p>
            <a:pPr marL="628650" lvl="2" indent="0">
              <a:buNone/>
            </a:pPr>
            <a:r>
              <a:rPr lang="en-US" dirty="0">
                <a:solidFill>
                  <a:srgbClr val="202328"/>
                </a:solidFill>
              </a:rPr>
              <a:t>3) To start in POC, </a:t>
            </a:r>
            <a:r>
              <a:rPr lang="en-US" b="1" u="sng" dirty="0">
                <a:solidFill>
                  <a:srgbClr val="202328"/>
                </a:solidFill>
              </a:rPr>
              <a:t>Conti recommends to go for Option1 </a:t>
            </a:r>
            <a:r>
              <a:rPr lang="en-US" dirty="0">
                <a:solidFill>
                  <a:srgbClr val="202328"/>
                </a:solidFill>
              </a:rPr>
              <a:t>and evaluate the CPAA features before make final decision on which options</a:t>
            </a:r>
          </a:p>
          <a:p>
            <a:pPr marL="628650" lvl="2" indent="0">
              <a:buNone/>
            </a:pPr>
            <a:endParaRPr lang="en-US" dirty="0">
              <a:solidFill>
                <a:srgbClr val="202328"/>
              </a:solidFill>
            </a:endParaRPr>
          </a:p>
          <a:p>
            <a:pPr marL="628650" lvl="2" indent="0">
              <a:buNone/>
            </a:pPr>
            <a:r>
              <a:rPr lang="en-US" dirty="0">
                <a:solidFill>
                  <a:srgbClr val="0070C0"/>
                </a:solidFill>
              </a:rPr>
              <a:t>Ans: ok.</a:t>
            </a:r>
          </a:p>
        </p:txBody>
      </p:sp>
    </p:spTree>
    <p:extLst>
      <p:ext uri="{BB962C8B-B14F-4D97-AF65-F5344CB8AC3E}">
        <p14:creationId xmlns:p14="http://schemas.microsoft.com/office/powerpoint/2010/main" val="16847033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B92C4474-033C-BDEB-DBCC-B4BD7AE702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2471" y="97898"/>
            <a:ext cx="8533245" cy="647054"/>
          </a:xfrm>
        </p:spPr>
        <p:txBody>
          <a:bodyPr/>
          <a:lstStyle/>
          <a:p>
            <a:r>
              <a:rPr lang="en-US" altLang="zh-TW" dirty="0"/>
              <a:t>Q&amp;A</a:t>
            </a:r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250CF78-D31B-CCF2-140A-B604C0C06F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314" y="1000784"/>
            <a:ext cx="11179412" cy="4077771"/>
          </a:xfrm>
        </p:spPr>
        <p:txBody>
          <a:bodyPr>
            <a:normAutofit/>
          </a:bodyPr>
          <a:lstStyle/>
          <a:p>
            <a:pPr marL="361950" lvl="1" indent="0">
              <a:buNone/>
            </a:pPr>
            <a:r>
              <a:rPr lang="en-US" altLang="zh-TW" sz="2000" dirty="0"/>
              <a:t>[Comments from Conti] </a:t>
            </a:r>
          </a:p>
          <a:p>
            <a:pPr marL="361950" lvl="1" indent="0">
              <a:buNone/>
            </a:pPr>
            <a:r>
              <a:rPr lang="en-US" altLang="zh-TW" sz="2000" dirty="0"/>
              <a:t>We already have existing ECNR. For Phase1 of POC stage, we will stay with current solution. </a:t>
            </a:r>
          </a:p>
          <a:p>
            <a:pPr marL="361950" lvl="1" indent="0">
              <a:buNone/>
            </a:pPr>
            <a:r>
              <a:rPr lang="en-US" altLang="zh-TW" sz="2000" dirty="0">
                <a:solidFill>
                  <a:srgbClr val="0070C0"/>
                </a:solidFill>
              </a:rPr>
              <a:t>A&amp;W</a:t>
            </a:r>
            <a:r>
              <a:rPr lang="zh-TW" altLang="en-US" sz="2000" dirty="0">
                <a:solidFill>
                  <a:srgbClr val="0070C0"/>
                </a:solidFill>
              </a:rPr>
              <a:t> </a:t>
            </a:r>
            <a:r>
              <a:rPr lang="en-US" altLang="zh-TW" sz="2000" dirty="0">
                <a:solidFill>
                  <a:srgbClr val="0070C0"/>
                </a:solidFill>
              </a:rPr>
              <a:t>:</a:t>
            </a:r>
            <a:r>
              <a:rPr lang="zh-TW" altLang="en-US" sz="2000" dirty="0">
                <a:solidFill>
                  <a:srgbClr val="0070C0"/>
                </a:solidFill>
              </a:rPr>
              <a:t>  </a:t>
            </a:r>
            <a:r>
              <a:rPr lang="en-US" altLang="zh-TW" sz="2000" dirty="0">
                <a:solidFill>
                  <a:srgbClr val="0070C0"/>
                </a:solidFill>
              </a:rPr>
              <a:t>understood </a:t>
            </a:r>
          </a:p>
          <a:p>
            <a:pPr marL="361950" lvl="1" indent="0">
              <a:buNone/>
            </a:pPr>
            <a:endParaRPr lang="en-US" altLang="zh-TW" sz="2000" dirty="0"/>
          </a:p>
          <a:p>
            <a:pPr marL="361950" lvl="1" indent="0">
              <a:buNone/>
            </a:pPr>
            <a:r>
              <a:rPr lang="en-US" altLang="zh-TW" sz="2000" dirty="0"/>
              <a:t>Any license fee required for A&amp;W SW ECNR?</a:t>
            </a:r>
          </a:p>
          <a:p>
            <a:pPr marL="361950" lvl="1" indent="0">
              <a:buNone/>
            </a:pPr>
            <a:r>
              <a:rPr lang="en-US" altLang="zh-TW" sz="2000" dirty="0">
                <a:solidFill>
                  <a:srgbClr val="0070C0"/>
                </a:solidFill>
              </a:rPr>
              <a:t>A&amp;W</a:t>
            </a:r>
            <a:r>
              <a:rPr lang="zh-TW" altLang="en-US" sz="2000" dirty="0">
                <a:solidFill>
                  <a:srgbClr val="0070C0"/>
                </a:solidFill>
              </a:rPr>
              <a:t> </a:t>
            </a:r>
            <a:r>
              <a:rPr lang="en-US" altLang="zh-TW" sz="2000" dirty="0">
                <a:solidFill>
                  <a:srgbClr val="0070C0"/>
                </a:solidFill>
              </a:rPr>
              <a:t>:</a:t>
            </a:r>
            <a:r>
              <a:rPr lang="zh-TW" altLang="en-US" sz="2000" dirty="0">
                <a:solidFill>
                  <a:srgbClr val="0070C0"/>
                </a:solidFill>
              </a:rPr>
              <a:t>  </a:t>
            </a:r>
            <a:r>
              <a:rPr lang="en-US" altLang="zh-TW" sz="2000" dirty="0">
                <a:solidFill>
                  <a:srgbClr val="0070C0"/>
                </a:solidFill>
              </a:rPr>
              <a:t>The SW ECNR will has another license </a:t>
            </a:r>
          </a:p>
          <a:p>
            <a:pPr marL="361950" lvl="1" indent="0">
              <a:buNone/>
            </a:pPr>
            <a:endParaRPr lang="en-US" altLang="zh-TW" sz="2000" dirty="0"/>
          </a:p>
          <a:p>
            <a:pPr marL="1143000" lvl="2" indent="-51435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67936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B6FCAB-2BA2-8153-05FB-4A1DB509C7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3880C6E8-7342-EF1B-3F3D-3F878101E3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2471" y="97898"/>
            <a:ext cx="8533245" cy="647054"/>
          </a:xfrm>
        </p:spPr>
        <p:txBody>
          <a:bodyPr/>
          <a:lstStyle/>
          <a:p>
            <a:r>
              <a:rPr lang="en-US" altLang="zh-TW" dirty="0"/>
              <a:t>Q&amp;A</a:t>
            </a:r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7C1DC35-E914-07D4-A397-0995F620C2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6417" y="982552"/>
            <a:ext cx="11179412" cy="552311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zh-TW" dirty="0"/>
              <a:t>CP/AA</a:t>
            </a:r>
            <a:endParaRPr lang="en-US" altLang="zh-TW" dirty="0">
              <a:solidFill>
                <a:schemeClr val="accent4"/>
              </a:solidFill>
            </a:endParaRPr>
          </a:p>
          <a:p>
            <a:pPr marL="819150" lvl="1" indent="-457200">
              <a:buAutoNum type="arabicPeriod"/>
            </a:pPr>
            <a:r>
              <a:rPr lang="en-US" altLang="zh-TW" dirty="0"/>
              <a:t>video decode/display issue </a:t>
            </a:r>
          </a:p>
          <a:p>
            <a:pPr marL="361950" lvl="1" indent="0">
              <a:buNone/>
            </a:pPr>
            <a:r>
              <a:rPr lang="en-US" altLang="zh-TW" dirty="0">
                <a:solidFill>
                  <a:schemeClr val="accent4"/>
                </a:solidFill>
              </a:rPr>
              <a:t>       (We will check the shared video)</a:t>
            </a:r>
            <a:endParaRPr lang="en-US" altLang="zh-TW" dirty="0">
              <a:solidFill>
                <a:srgbClr val="0070C0"/>
              </a:solidFill>
            </a:endParaRPr>
          </a:p>
          <a:p>
            <a:pPr marL="361950" lvl="1" indent="0">
              <a:buNone/>
            </a:pPr>
            <a:endParaRPr lang="en-US" altLang="zh-TW" dirty="0"/>
          </a:p>
          <a:p>
            <a:pPr marL="361950" lvl="1" indent="0">
              <a:buNone/>
            </a:pPr>
            <a:r>
              <a:rPr lang="en-US" altLang="zh-TW" dirty="0"/>
              <a:t>2. iap2 device node / iap2 driver installed in </a:t>
            </a:r>
            <a:r>
              <a:rPr lang="en-US" altLang="zh-TW" dirty="0" err="1"/>
              <a:t>bsp</a:t>
            </a:r>
            <a:r>
              <a:rPr lang="en-US" altLang="zh-TW" dirty="0"/>
              <a:t> needed</a:t>
            </a:r>
          </a:p>
          <a:p>
            <a:pPr marL="361950" lvl="1" indent="0">
              <a:buNone/>
            </a:pPr>
            <a:r>
              <a:rPr lang="en-US" altLang="zh-TW" dirty="0"/>
              <a:t>      </a:t>
            </a:r>
            <a:r>
              <a:rPr lang="en-US" altLang="zh-TW" dirty="0">
                <a:solidFill>
                  <a:schemeClr val="accent4"/>
                </a:solidFill>
              </a:rPr>
              <a:t>Is iap2 device node/driver refers to communication with Apple IC</a:t>
            </a:r>
          </a:p>
          <a:p>
            <a:pPr marL="361950" lvl="1" indent="0">
              <a:buNone/>
            </a:pPr>
            <a:r>
              <a:rPr lang="en-US" altLang="zh-TW" dirty="0">
                <a:solidFill>
                  <a:schemeClr val="accent4"/>
                </a:solidFill>
              </a:rPr>
              <a:t>      </a:t>
            </a:r>
            <a:r>
              <a:rPr lang="en-US" altLang="zh-TW" dirty="0">
                <a:solidFill>
                  <a:srgbClr val="0070C0"/>
                </a:solidFill>
              </a:rPr>
              <a:t>A&amp;W had share information on mantis </a:t>
            </a:r>
          </a:p>
          <a:p>
            <a:pPr marL="361950" lvl="1" indent="0">
              <a:buNone/>
            </a:pPr>
            <a:endParaRPr lang="en-US" altLang="zh-TW" dirty="0">
              <a:solidFill>
                <a:schemeClr val="accent4"/>
              </a:solidFill>
            </a:endParaRPr>
          </a:p>
          <a:p>
            <a:pPr marL="361950" lvl="1" indent="0">
              <a:buNone/>
            </a:pPr>
            <a:r>
              <a:rPr lang="en-US" altLang="zh-TW" dirty="0"/>
              <a:t>3. Check List: </a:t>
            </a:r>
            <a:r>
              <a:rPr lang="en-US" altLang="zh-TW" sz="2000" dirty="0"/>
              <a:t>CarPlay_Check_List_EN.xlsx ; AndroidAuto_check_list_eng_20250321.xls</a:t>
            </a:r>
          </a:p>
          <a:p>
            <a:pPr marL="361950" lvl="1" indent="0">
              <a:buNone/>
            </a:pPr>
            <a:r>
              <a:rPr lang="en-US" altLang="zh-TW" dirty="0"/>
              <a:t>                            </a:t>
            </a:r>
            <a:r>
              <a:rPr lang="en-US" altLang="zh-TW" sz="2000" dirty="0"/>
              <a:t>If device is  ok , CPAA SDK will be ready around 2 weeks</a:t>
            </a:r>
          </a:p>
          <a:p>
            <a:pPr marL="361950" lvl="1" indent="0">
              <a:buNone/>
            </a:pPr>
            <a:r>
              <a:rPr lang="zh-TW" altLang="en-US" sz="2000" dirty="0"/>
              <a:t>      </a:t>
            </a:r>
            <a:r>
              <a:rPr lang="en-US" altLang="zh-TW" dirty="0">
                <a:solidFill>
                  <a:schemeClr val="accent4"/>
                </a:solidFill>
              </a:rPr>
              <a:t>we will reply the check list in separate email</a:t>
            </a:r>
          </a:p>
          <a:p>
            <a:pPr marL="361950" lvl="1" indent="0">
              <a:buNone/>
            </a:pPr>
            <a:endParaRPr lang="en-US" altLang="zh-TW" sz="2000" dirty="0">
              <a:solidFill>
                <a:schemeClr val="accent4"/>
              </a:solidFill>
            </a:endParaRPr>
          </a:p>
          <a:p>
            <a:pPr marL="361950" lvl="1" indent="0">
              <a:buNone/>
            </a:pPr>
            <a:r>
              <a:rPr lang="en-US" altLang="zh-TW" dirty="0"/>
              <a:t>4. Cluster View </a:t>
            </a:r>
          </a:p>
          <a:p>
            <a:pPr marL="361950" lvl="1" indent="0">
              <a:buNone/>
            </a:pPr>
            <a:r>
              <a:rPr lang="en-US" altLang="zh-TW" dirty="0">
                <a:solidFill>
                  <a:schemeClr val="accent4"/>
                </a:solidFill>
              </a:rPr>
              <a:t>      we need to discuss the requirement</a:t>
            </a:r>
          </a:p>
          <a:p>
            <a:pPr marL="361950" lvl="1" indent="0">
              <a:buNone/>
            </a:pPr>
            <a:r>
              <a:rPr lang="en-US" altLang="zh-TW" dirty="0">
                <a:solidFill>
                  <a:schemeClr val="accent4"/>
                </a:solidFill>
              </a:rPr>
              <a:t>     </a:t>
            </a:r>
            <a:r>
              <a:rPr lang="en-US" altLang="zh-TW" dirty="0">
                <a:solidFill>
                  <a:srgbClr val="0070C0"/>
                </a:solidFill>
              </a:rPr>
              <a:t>A&amp;W provide cluster view display condition  </a:t>
            </a:r>
          </a:p>
        </p:txBody>
      </p:sp>
    </p:spTree>
    <p:extLst>
      <p:ext uri="{BB962C8B-B14F-4D97-AF65-F5344CB8AC3E}">
        <p14:creationId xmlns:p14="http://schemas.microsoft.com/office/powerpoint/2010/main" val="42298362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7D7F5F-9A49-5F3E-5F4F-38440C0970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21927F6D-2B1D-76F2-AD59-E2E2EBDA20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2471" y="97898"/>
            <a:ext cx="8533245" cy="647054"/>
          </a:xfrm>
        </p:spPr>
        <p:txBody>
          <a:bodyPr/>
          <a:lstStyle/>
          <a:p>
            <a:r>
              <a:rPr lang="en-US" altLang="zh-TW" dirty="0"/>
              <a:t>Q&amp;A</a:t>
            </a:r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FE154F8B-F141-5B72-903F-DA7680254C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6417" y="982553"/>
            <a:ext cx="11179412" cy="3050186"/>
          </a:xfrm>
        </p:spPr>
        <p:txBody>
          <a:bodyPr>
            <a:normAutofit/>
          </a:bodyPr>
          <a:lstStyle/>
          <a:p>
            <a:pPr marL="361950" lvl="1" indent="0">
              <a:buNone/>
            </a:pPr>
            <a:r>
              <a:rPr lang="en-US" altLang="zh-TW" dirty="0"/>
              <a:t>4. Please provide Exiting ECNR  Interface </a:t>
            </a:r>
          </a:p>
          <a:p>
            <a:pPr marL="361950" lvl="1" indent="0">
              <a:buNone/>
            </a:pPr>
            <a:r>
              <a:rPr lang="en-US" altLang="zh-TW" dirty="0">
                <a:solidFill>
                  <a:schemeClr val="accent4"/>
                </a:solidFill>
              </a:rPr>
              <a:t>       </a:t>
            </a:r>
          </a:p>
          <a:p>
            <a:pPr marL="361950" lvl="1" indent="0">
              <a:buNone/>
            </a:pPr>
            <a:endParaRPr lang="en-US" altLang="zh-TW" dirty="0"/>
          </a:p>
          <a:p>
            <a:pPr marL="361950" lvl="1" indent="0">
              <a:buNone/>
            </a:pPr>
            <a:endParaRPr lang="en-US" altLang="zh-TW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5609097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A&amp;W_PPT">
      <a:dk1>
        <a:srgbClr val="393A39"/>
      </a:dk1>
      <a:lt1>
        <a:sysClr val="window" lastClr="FFFFFF"/>
      </a:lt1>
      <a:dk2>
        <a:srgbClr val="445469"/>
      </a:dk2>
      <a:lt2>
        <a:srgbClr val="F6F7FA"/>
      </a:lt2>
      <a:accent1>
        <a:srgbClr val="1D68A6"/>
      </a:accent1>
      <a:accent2>
        <a:srgbClr val="178E6B"/>
      </a:accent2>
      <a:accent3>
        <a:srgbClr val="84AC40"/>
      </a:accent3>
      <a:accent4>
        <a:srgbClr val="EE8A12"/>
      </a:accent4>
      <a:accent5>
        <a:srgbClr val="B0221D"/>
      </a:accent5>
      <a:accent6>
        <a:srgbClr val="381B41"/>
      </a:accent6>
      <a:hlink>
        <a:srgbClr val="216CAB"/>
      </a:hlink>
      <a:folHlink>
        <a:srgbClr val="1A916E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>
            <a:lumMod val="20000"/>
            <a:lumOff val="80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52271</TotalTime>
  <Words>766</Words>
  <Application>Microsoft Office PowerPoint</Application>
  <PresentationFormat>寬螢幕</PresentationFormat>
  <Paragraphs>91</Paragraphs>
  <Slides>7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Wingdings</vt:lpstr>
      <vt:lpstr>Custom Design</vt:lpstr>
      <vt:lpstr>Plans</vt:lpstr>
      <vt:lpstr>Plans</vt:lpstr>
      <vt:lpstr>Q&amp;A</vt:lpstr>
      <vt:lpstr>Q&amp;A</vt:lpstr>
      <vt:lpstr>Q&amp;A</vt:lpstr>
      <vt:lpstr>Q&amp;A</vt:lpstr>
      <vt:lpstr>Q&amp;A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Jetfabrik</dc:creator>
  <cp:keywords/>
  <dc:description/>
  <cp:lastModifiedBy>Perry chang</cp:lastModifiedBy>
  <cp:revision>5560</cp:revision>
  <dcterms:created xsi:type="dcterms:W3CDTF">2014-11-12T21:47:38Z</dcterms:created>
  <dcterms:modified xsi:type="dcterms:W3CDTF">2025-07-03T09:15:21Z</dcterms:modified>
  <cp:category/>
</cp:coreProperties>
</file>