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6"/>
  </p:notesMasterIdLst>
  <p:handoutMasterIdLst>
    <p:handoutMasterId r:id="rId7"/>
  </p:handoutMasterIdLst>
  <p:sldIdLst>
    <p:sldId id="258" r:id="rId2"/>
    <p:sldId id="256" r:id="rId3"/>
    <p:sldId id="259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9A"/>
    <a:srgbClr val="1B8BCD"/>
    <a:srgbClr val="FFFFFF"/>
    <a:srgbClr val="FDFDFD"/>
    <a:srgbClr val="5C718E"/>
    <a:srgbClr val="232323"/>
    <a:srgbClr val="BABABA"/>
    <a:srgbClr val="BCA580"/>
    <a:srgbClr val="2D3037"/>
    <a:srgbClr val="3230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41" autoAdjust="0"/>
    <p:restoredTop sz="95000" autoAdjust="0"/>
  </p:normalViewPr>
  <p:slideViewPr>
    <p:cSldViewPr snapToGrid="0" snapToObjects="1">
      <p:cViewPr varScale="1">
        <p:scale>
          <a:sx n="82" d="100"/>
          <a:sy n="82" d="100"/>
        </p:scale>
        <p:origin x="594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62" d="100"/>
          <a:sy n="62" d="100"/>
        </p:scale>
        <p:origin x="315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12/3/2025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12/3/2025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A picture containing building&#10;&#10;Description automatically generated">
            <a:extLst>
              <a:ext uri="{FF2B5EF4-FFF2-40B4-BE49-F238E27FC236}">
                <a16:creationId xmlns:a16="http://schemas.microsoft.com/office/drawing/2014/main" id="{940BF52E-57CF-4836-8C14-68A8053E23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5648" cy="4320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A picture containing building&#10;&#10;Description automatically generated">
            <a:extLst>
              <a:ext uri="{FF2B5EF4-FFF2-40B4-BE49-F238E27FC236}">
                <a16:creationId xmlns:a16="http://schemas.microsoft.com/office/drawing/2014/main" id="{940BF52E-57CF-4836-8C14-68A8053E23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5648" cy="4320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A picture containing building&#10;&#10;Description automatically generated">
            <a:extLst>
              <a:ext uri="{FF2B5EF4-FFF2-40B4-BE49-F238E27FC236}">
                <a16:creationId xmlns:a16="http://schemas.microsoft.com/office/drawing/2014/main" id="{940BF52E-57CF-4836-8C14-68A8053E23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5648" cy="4320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2DA2D7-9F17-42F7-B878-331669787B9C}" type="datetimeFigureOut">
              <a:rPr lang="zh-TW" altLang="en-US" smtClean="0"/>
              <a:pPr/>
              <a:t>2025/12/3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2684FD-4483-460A-BA5D-5BDD401A57E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5" name="Picture 35" descr="text-logo 1">
            <a:extLst>
              <a:ext uri="{FF2B5EF4-FFF2-40B4-BE49-F238E27FC236}">
                <a16:creationId xmlns:a16="http://schemas.microsoft.com/office/drawing/2014/main" id="{A7AD2FDE-EE49-48E7-B54D-07C4249EA57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858500" y="198685"/>
            <a:ext cx="1101982" cy="473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85660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  <p:sldLayoutId id="2147483765" r:id="rId5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19A40A-DF1F-F5E8-B4A3-4BCF0B4B2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28C68FFA-3330-ED93-9854-35E8D61F3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DCE92D8-D6C3-911B-7BB0-6BB27D149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/>
              <a:t>Q</a:t>
            </a:r>
            <a:r>
              <a:rPr lang="en-US" dirty="0"/>
              <a:t>: A&amp;W Bluetooth initial time longer than Native Bluetooth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altLang="zh-TW" dirty="0"/>
              <a:t>A</a:t>
            </a:r>
            <a:r>
              <a:rPr lang="en-US" dirty="0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4220315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2C24A40-F6BA-79B9-9392-E5DB7615E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1657BD4-9909-1C0F-E11B-BD4825283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/>
              <a:t>Q</a:t>
            </a:r>
            <a:r>
              <a:rPr lang="en-US" dirty="0"/>
              <a:t>: When a mobile device is connected to HU, the Bluetooth AVRCP metadata is “unknown”. In our Bluetooth Player, we are not able to see the song metadata, and AVRCP control ( play, pause, next ) is not available.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altLang="zh-TW" dirty="0"/>
              <a:t>A</a:t>
            </a:r>
            <a:r>
              <a:rPr lang="en-US" dirty="0"/>
              <a:t>: We analyzed the native API they used and compared it with the AAOS native API version we are currently compatible with. we currently support a lot newer API versions than they use, and there are some old APIs or define that we don't use, so we'll arrange time to add those APIs.</a:t>
            </a:r>
          </a:p>
        </p:txBody>
      </p:sp>
    </p:spTree>
    <p:extLst>
      <p:ext uri="{BB962C8B-B14F-4D97-AF65-F5344CB8AC3E}">
        <p14:creationId xmlns:p14="http://schemas.microsoft.com/office/powerpoint/2010/main" val="2848551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148070-90D5-D7BF-2B0B-D5F9826A1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EA545B5-5E0A-66E9-429A-2D37DAA8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487C5FE-86A7-E2BB-103A-32FC643AE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/>
              <a:t>Q</a:t>
            </a:r>
            <a:r>
              <a:rPr lang="en-US" dirty="0"/>
              <a:t>: A&amp;W CTS experience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altLang="zh-TW" dirty="0"/>
              <a:t>A</a:t>
            </a:r>
            <a:r>
              <a:rPr lang="en-US" dirty="0"/>
              <a:t>: A&amp;W's Japanese customers have already passed CTS verification and are using A&amp;W's Bluetooth.</a:t>
            </a:r>
          </a:p>
        </p:txBody>
      </p:sp>
    </p:spTree>
    <p:extLst>
      <p:ext uri="{BB962C8B-B14F-4D97-AF65-F5344CB8AC3E}">
        <p14:creationId xmlns:p14="http://schemas.microsoft.com/office/powerpoint/2010/main" val="1311242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ED7D4-9939-2995-6225-6B84F75FF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AE812-F7BB-1435-C490-DB1831F2F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/>
              <a:t>Q</a:t>
            </a:r>
            <a:r>
              <a:rPr lang="en-US" dirty="0"/>
              <a:t>: Regarding multi connection/streaming what features are feasible for Smart Cockpit(CYW89373) and Smart AC (NXP AW692) devices?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altLang="zh-TW" dirty="0"/>
              <a:t>A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48D6899-0415-63FB-E319-885C1C1BCE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761615"/>
              </p:ext>
            </p:extLst>
          </p:nvPr>
        </p:nvGraphicFramePr>
        <p:xfrm>
          <a:off x="1380429" y="2849562"/>
          <a:ext cx="8548225" cy="3135408"/>
        </p:xfrm>
        <a:graphic>
          <a:graphicData uri="http://schemas.openxmlformats.org/drawingml/2006/table">
            <a:tbl>
              <a:tblPr firstRow="1" firstCol="1" bandRow="1"/>
              <a:tblGrid>
                <a:gridCol w="426993">
                  <a:extLst>
                    <a:ext uri="{9D8B030D-6E8A-4147-A177-3AD203B41FA5}">
                      <a16:colId xmlns:a16="http://schemas.microsoft.com/office/drawing/2014/main" val="2301986685"/>
                    </a:ext>
                  </a:extLst>
                </a:gridCol>
                <a:gridCol w="3740762">
                  <a:extLst>
                    <a:ext uri="{9D8B030D-6E8A-4147-A177-3AD203B41FA5}">
                      <a16:colId xmlns:a16="http://schemas.microsoft.com/office/drawing/2014/main" val="2949420706"/>
                    </a:ext>
                  </a:extLst>
                </a:gridCol>
                <a:gridCol w="1124465">
                  <a:extLst>
                    <a:ext uri="{9D8B030D-6E8A-4147-A177-3AD203B41FA5}">
                      <a16:colId xmlns:a16="http://schemas.microsoft.com/office/drawing/2014/main" val="1840973741"/>
                    </a:ext>
                  </a:extLst>
                </a:gridCol>
                <a:gridCol w="3256005">
                  <a:extLst>
                    <a:ext uri="{9D8B030D-6E8A-4147-A177-3AD203B41FA5}">
                      <a16:colId xmlns:a16="http://schemas.microsoft.com/office/drawing/2014/main" val="2949969684"/>
                    </a:ext>
                  </a:extLst>
                </a:gridCol>
              </a:tblGrid>
              <a:tr h="4985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No.</a:t>
                      </a:r>
                      <a:endParaRPr lang="en-US" sz="1200" dirty="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BT Advanced Feature</a:t>
                      </a:r>
                      <a:endParaRPr lang="en-US" sz="1200" dirty="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CYW89373</a:t>
                      </a:r>
                      <a:endParaRPr lang="en-US" sz="1200" dirty="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AW693</a:t>
                      </a:r>
                      <a:endParaRPr lang="en-US" sz="120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6395238"/>
                  </a:ext>
                </a:extLst>
              </a:tr>
              <a:tr h="33234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1</a:t>
                      </a:r>
                      <a:endParaRPr lang="en-US" sz="1200" dirty="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Multi-connection: Mobile + Headset + BLE devices</a:t>
                      </a:r>
                      <a:endParaRPr lang="en-US" sz="1200" dirty="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sz="1200">
                          <a:effectLst/>
                          <a:latin typeface="PMingLiU" panose="02020500000000000000" pitchFamily="18" charset="-12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　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OK</a:t>
                      </a:r>
                      <a:endParaRPr lang="en-US" sz="120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OK</a:t>
                      </a:r>
                      <a:endParaRPr lang="en-US" sz="1200" dirty="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879681"/>
                  </a:ext>
                </a:extLst>
              </a:tr>
              <a:tr h="28041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2</a:t>
                      </a:r>
                      <a:endParaRPr lang="en-US" sz="1200" dirty="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Driver &amp; Passenger simultaneous play: A2DP SNK + SRC</a:t>
                      </a:r>
                      <a:endParaRPr lang="en-US" sz="1200" dirty="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sz="1200">
                          <a:effectLst/>
                          <a:latin typeface="PMingLiU" panose="02020500000000000000" pitchFamily="18" charset="-12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　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OK</a:t>
                      </a:r>
                      <a:endParaRPr lang="en-US" sz="120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OK</a:t>
                      </a:r>
                      <a:endParaRPr lang="en-US" sz="1200" dirty="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2205223"/>
                  </a:ext>
                </a:extLst>
              </a:tr>
              <a:tr h="28041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3</a:t>
                      </a:r>
                      <a:endParaRPr lang="en-US" sz="1200" dirty="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Playback of different A2DP sources : A2DP SRC + SRC</a:t>
                      </a:r>
                      <a:endParaRPr lang="en-US" sz="120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sz="1200" dirty="0">
                          <a:effectLst/>
                          <a:latin typeface="PMingLiU" panose="02020500000000000000" pitchFamily="18" charset="-12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　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OK</a:t>
                      </a:r>
                      <a:endParaRPr lang="en-US" sz="1200" dirty="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OK</a:t>
                      </a:r>
                      <a:endParaRPr lang="en-US" sz="1200" dirty="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0533993"/>
                  </a:ext>
                </a:extLst>
              </a:tr>
              <a:tr h="28041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4</a:t>
                      </a:r>
                      <a:endParaRPr lang="en-US" sz="1200" dirty="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2 SCO </a:t>
                      </a:r>
                      <a:endParaRPr lang="en-US" sz="1200" dirty="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sz="1200">
                          <a:effectLst/>
                          <a:latin typeface="PMingLiU" panose="02020500000000000000" pitchFamily="18" charset="-12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　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OK</a:t>
                      </a:r>
                      <a:endParaRPr lang="en-US" sz="120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OK</a:t>
                      </a:r>
                      <a:endParaRPr lang="en-US" sz="1200" dirty="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3032209"/>
                  </a:ext>
                </a:extLst>
              </a:tr>
              <a:tr h="4985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5</a:t>
                      </a:r>
                      <a:endParaRPr lang="en-US" sz="1200" dirty="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HFP ( SCO )  + LE Audio (2 CIS)</a:t>
                      </a:r>
                      <a:endParaRPr lang="en-US" sz="1200" dirty="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sz="1200">
                          <a:effectLst/>
                          <a:latin typeface="PMingLiU" panose="02020500000000000000" pitchFamily="18" charset="-12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　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NA</a:t>
                      </a:r>
                      <a:endParaRPr lang="en-US" sz="120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Ok for AW611 ; AW693 most likely no problem.</a:t>
                      </a:r>
                      <a:endParaRPr lang="en-US" sz="1200" dirty="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7593303"/>
                  </a:ext>
                </a:extLst>
              </a:tr>
              <a:tr h="28041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6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A2DP SNK  + LE Audio (2 CIS) 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sz="1200" dirty="0">
                          <a:solidFill>
                            <a:srgbClr val="FF0000"/>
                          </a:solidFill>
                          <a:effectLst/>
                          <a:latin typeface="PMingLiU" panose="02020500000000000000" pitchFamily="18" charset="-12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　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NA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Scheduled to be tested end of Dec.  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843570"/>
                  </a:ext>
                </a:extLst>
              </a:tr>
              <a:tr h="4985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effectLst/>
                          <a:latin typeface="PMingLiU" panose="02020500000000000000" pitchFamily="18" charset="-12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7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4 CISs</a:t>
                      </a:r>
                      <a:endParaRPr lang="en-US" sz="1200" dirty="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sz="1200">
                          <a:effectLst/>
                          <a:latin typeface="PMingLiU" panose="02020500000000000000" pitchFamily="18" charset="-12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　</a:t>
                      </a: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NA</a:t>
                      </a:r>
                      <a:endParaRPr lang="en-US" sz="120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Aptos" panose="020B0004020202020204" pitchFamily="34" charset="0"/>
                        </a:rPr>
                        <a:t>Ok for AW611 ; AW693 most likely no problem.</a:t>
                      </a:r>
                      <a:endParaRPr lang="en-US" sz="1200" dirty="0">
                        <a:effectLst/>
                        <a:latin typeface="PMingLiU" panose="02020500000000000000" pitchFamily="18" charset="-120"/>
                        <a:ea typeface="PMingLiU" panose="02020500000000000000" pitchFamily="18" charset="-120"/>
                        <a:cs typeface="Aptos" panose="020B0004020202020204" pitchFamily="34" charset="0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6464413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7C572514-8A84-78E2-94DF-DE8CE091B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1963" y="26209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90996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165AB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34042</TotalTime>
  <Words>299</Words>
  <Application>Microsoft Office PowerPoint</Application>
  <PresentationFormat>寬螢幕</PresentationFormat>
  <Paragraphs>49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PMingLiU</vt:lpstr>
      <vt:lpstr>Arial</vt:lpstr>
      <vt:lpstr>Calibri</vt:lpstr>
      <vt:lpstr>Calibri Light</vt:lpstr>
      <vt:lpstr>Wingdings</vt:lpstr>
      <vt:lpstr>Custom Design</vt:lpstr>
      <vt:lpstr>Q&amp;A</vt:lpstr>
      <vt:lpstr>Q&amp;A</vt:lpstr>
      <vt:lpstr>Q&amp;A</vt:lpstr>
      <vt:lpstr>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4648</cp:revision>
  <dcterms:created xsi:type="dcterms:W3CDTF">2014-11-12T21:47:38Z</dcterms:created>
  <dcterms:modified xsi:type="dcterms:W3CDTF">2025-12-03T08:29:58Z</dcterms:modified>
  <cp:category/>
</cp:coreProperties>
</file>